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8"/>
  </p:notesMasterIdLst>
  <p:sldIdLst>
    <p:sldId id="256" r:id="rId2"/>
    <p:sldId id="331" r:id="rId3"/>
    <p:sldId id="2147476156" r:id="rId4"/>
    <p:sldId id="2147476157" r:id="rId5"/>
    <p:sldId id="285" r:id="rId6"/>
    <p:sldId id="257" r:id="rId7"/>
    <p:sldId id="363" r:id="rId8"/>
    <p:sldId id="364" r:id="rId9"/>
    <p:sldId id="2141411850" r:id="rId10"/>
    <p:sldId id="2141411851" r:id="rId11"/>
    <p:sldId id="2141411852" r:id="rId12"/>
    <p:sldId id="2147476198" r:id="rId13"/>
    <p:sldId id="2141411853" r:id="rId14"/>
    <p:sldId id="2147476199" r:id="rId15"/>
    <p:sldId id="2147476200" r:id="rId16"/>
    <p:sldId id="362" r:id="rId17"/>
    <p:sldId id="2147476180" r:id="rId18"/>
    <p:sldId id="2147476185" r:id="rId19"/>
    <p:sldId id="2146847953" r:id="rId20"/>
    <p:sldId id="2147476183" r:id="rId21"/>
    <p:sldId id="2146847954" r:id="rId22"/>
    <p:sldId id="2147476184" r:id="rId23"/>
    <p:sldId id="295" r:id="rId24"/>
    <p:sldId id="6484" r:id="rId25"/>
    <p:sldId id="2147476186" r:id="rId26"/>
    <p:sldId id="2146847955" r:id="rId27"/>
    <p:sldId id="2147476159" r:id="rId28"/>
    <p:sldId id="2147476158" r:id="rId29"/>
    <p:sldId id="2146847951" r:id="rId30"/>
    <p:sldId id="2147476146" r:id="rId31"/>
    <p:sldId id="2147476196" r:id="rId32"/>
    <p:sldId id="2147476195" r:id="rId33"/>
    <p:sldId id="2147476202" r:id="rId34"/>
    <p:sldId id="2147476197" r:id="rId35"/>
    <p:sldId id="2147476201" r:id="rId36"/>
    <p:sldId id="2147476230" r:id="rId37"/>
    <p:sldId id="2147476148" r:id="rId38"/>
    <p:sldId id="2146847952" r:id="rId39"/>
    <p:sldId id="260" r:id="rId40"/>
    <p:sldId id="261" r:id="rId41"/>
    <p:sldId id="2147476160" r:id="rId42"/>
    <p:sldId id="2147476149" r:id="rId43"/>
    <p:sldId id="2147476161" r:id="rId44"/>
    <p:sldId id="2147476162" r:id="rId45"/>
    <p:sldId id="2147476193" r:id="rId46"/>
    <p:sldId id="2147476194" r:id="rId47"/>
    <p:sldId id="258" r:id="rId48"/>
    <p:sldId id="259" r:id="rId49"/>
    <p:sldId id="321" r:id="rId50"/>
    <p:sldId id="326" r:id="rId51"/>
    <p:sldId id="328" r:id="rId52"/>
    <p:sldId id="329" r:id="rId53"/>
    <p:sldId id="360" r:id="rId54"/>
    <p:sldId id="361" r:id="rId55"/>
    <p:sldId id="330" r:id="rId56"/>
    <p:sldId id="332" r:id="rId57"/>
    <p:sldId id="2147476229" r:id="rId58"/>
    <p:sldId id="2147476152" r:id="rId59"/>
    <p:sldId id="350" r:id="rId60"/>
    <p:sldId id="351" r:id="rId61"/>
    <p:sldId id="355" r:id="rId62"/>
    <p:sldId id="2147476165" r:id="rId63"/>
    <p:sldId id="2147476150" r:id="rId64"/>
    <p:sldId id="2147476164" r:id="rId65"/>
    <p:sldId id="2147476163" r:id="rId66"/>
    <p:sldId id="274" r:id="rId67"/>
    <p:sldId id="269" r:id="rId68"/>
    <p:sldId id="2147476151" r:id="rId69"/>
    <p:sldId id="270" r:id="rId70"/>
    <p:sldId id="271" r:id="rId71"/>
    <p:sldId id="272" r:id="rId72"/>
    <p:sldId id="273" r:id="rId73"/>
    <p:sldId id="287" r:id="rId74"/>
    <p:sldId id="275" r:id="rId75"/>
    <p:sldId id="6533" r:id="rId76"/>
    <p:sldId id="2147476169" r:id="rId77"/>
    <p:sldId id="289" r:id="rId78"/>
    <p:sldId id="291" r:id="rId79"/>
    <p:sldId id="6585" r:id="rId80"/>
    <p:sldId id="292" r:id="rId81"/>
    <p:sldId id="267" r:id="rId82"/>
    <p:sldId id="268" r:id="rId83"/>
    <p:sldId id="264" r:id="rId84"/>
    <p:sldId id="298" r:id="rId85"/>
    <p:sldId id="282" r:id="rId86"/>
    <p:sldId id="296" r:id="rId87"/>
    <p:sldId id="2147476179" r:id="rId88"/>
    <p:sldId id="297" r:id="rId89"/>
    <p:sldId id="2147476170" r:id="rId90"/>
    <p:sldId id="2147476171" r:id="rId91"/>
    <p:sldId id="2147476172" r:id="rId92"/>
    <p:sldId id="324" r:id="rId93"/>
    <p:sldId id="322" r:id="rId94"/>
    <p:sldId id="2147476231" r:id="rId95"/>
    <p:sldId id="2147476173" r:id="rId96"/>
    <p:sldId id="2147476189" r:id="rId97"/>
    <p:sldId id="2147476190" r:id="rId98"/>
    <p:sldId id="2147476228" r:id="rId99"/>
    <p:sldId id="2147476191" r:id="rId100"/>
    <p:sldId id="300" r:id="rId101"/>
    <p:sldId id="2147476192" r:id="rId102"/>
    <p:sldId id="2146847957" r:id="rId103"/>
    <p:sldId id="2146847958" r:id="rId104"/>
    <p:sldId id="379" r:id="rId105"/>
    <p:sldId id="380" r:id="rId106"/>
    <p:sldId id="2147476218" r:id="rId107"/>
    <p:sldId id="262" r:id="rId108"/>
    <p:sldId id="381" r:id="rId109"/>
    <p:sldId id="2147476145" r:id="rId110"/>
    <p:sldId id="2147476147" r:id="rId111"/>
    <p:sldId id="2141411855" r:id="rId112"/>
    <p:sldId id="2141411856" r:id="rId113"/>
    <p:sldId id="2141411857" r:id="rId114"/>
    <p:sldId id="317" r:id="rId115"/>
    <p:sldId id="263" r:id="rId116"/>
    <p:sldId id="318" r:id="rId117"/>
    <p:sldId id="320" r:id="rId118"/>
    <p:sldId id="2146847942" r:id="rId119"/>
    <p:sldId id="2146847943" r:id="rId120"/>
    <p:sldId id="2146847944" r:id="rId121"/>
    <p:sldId id="2146847945" r:id="rId122"/>
    <p:sldId id="2146847946" r:id="rId123"/>
    <p:sldId id="2146847947" r:id="rId124"/>
    <p:sldId id="2146847948" r:id="rId125"/>
    <p:sldId id="2146847949" r:id="rId126"/>
    <p:sldId id="2147476166" r:id="rId127"/>
    <p:sldId id="2147476174" r:id="rId128"/>
    <p:sldId id="2147476210" r:id="rId129"/>
    <p:sldId id="2147476203" r:id="rId130"/>
    <p:sldId id="2147476219" r:id="rId131"/>
    <p:sldId id="2147476211" r:id="rId132"/>
    <p:sldId id="301" r:id="rId133"/>
    <p:sldId id="319" r:id="rId134"/>
    <p:sldId id="306" r:id="rId135"/>
    <p:sldId id="307" r:id="rId136"/>
    <p:sldId id="2146848156" r:id="rId137"/>
    <p:sldId id="2147476214" r:id="rId138"/>
    <p:sldId id="2147476215" r:id="rId139"/>
    <p:sldId id="2147476216" r:id="rId140"/>
    <p:sldId id="388" r:id="rId141"/>
    <p:sldId id="389" r:id="rId142"/>
    <p:sldId id="2147476204" r:id="rId143"/>
    <p:sldId id="2147476205" r:id="rId144"/>
    <p:sldId id="2147476206" r:id="rId145"/>
    <p:sldId id="2147476207" r:id="rId146"/>
    <p:sldId id="2147476208" r:id="rId147"/>
    <p:sldId id="2147476220" r:id="rId148"/>
    <p:sldId id="2147476221" r:id="rId149"/>
    <p:sldId id="2147476222" r:id="rId150"/>
    <p:sldId id="2147476225" r:id="rId151"/>
    <p:sldId id="2147476226" r:id="rId152"/>
    <p:sldId id="2147476227" r:id="rId153"/>
    <p:sldId id="2147476175" r:id="rId154"/>
    <p:sldId id="2147476176" r:id="rId155"/>
    <p:sldId id="2147476181" r:id="rId156"/>
    <p:sldId id="2147476182" r:id="rId1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68" autoAdjust="0"/>
    <p:restoredTop sz="94660"/>
  </p:normalViewPr>
  <p:slideViewPr>
    <p:cSldViewPr snapToGrid="0">
      <p:cViewPr>
        <p:scale>
          <a:sx n="92" d="100"/>
          <a:sy n="92" d="100"/>
        </p:scale>
        <p:origin x="336" y="-9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presProps" Target="pres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viewProps" Target="viewProp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0B5B63B-45A2-4ADA-83C2-AAF0B371B79A}" type="doc">
      <dgm:prSet loTypeId="urn:microsoft.com/office/officeart/2005/8/layout/hProcess7" loCatId="list" qsTypeId="urn:microsoft.com/office/officeart/2005/8/quickstyle/simple4" qsCatId="simple" csTypeId="urn:microsoft.com/office/officeart/2005/8/colors/accent1_4" csCatId="accent1" phldr="1"/>
      <dgm:spPr/>
      <dgm:t>
        <a:bodyPr/>
        <a:lstStyle/>
        <a:p>
          <a:endParaRPr lang="ro-RO"/>
        </a:p>
      </dgm:t>
    </dgm:pt>
    <dgm:pt modelId="{07D10A37-E124-435E-80B6-16F8E9BCACB7}">
      <dgm:prSet phldrT="[Text]"/>
      <dgm:spPr/>
      <dgm:t>
        <a:bodyPr/>
        <a:lstStyle/>
        <a:p>
          <a:r>
            <a:rPr lang="ro-RO" dirty="0"/>
            <a:t>SEPHAR IV</a:t>
          </a:r>
        </a:p>
      </dgm:t>
    </dgm:pt>
    <dgm:pt modelId="{D4A66437-EE43-4434-AA97-63D686145FE1}" type="parTrans" cxnId="{D5CC332D-DC72-4AF8-B927-0B69C58B189C}">
      <dgm:prSet/>
      <dgm:spPr/>
      <dgm:t>
        <a:bodyPr/>
        <a:lstStyle/>
        <a:p>
          <a:endParaRPr lang="ro-RO"/>
        </a:p>
      </dgm:t>
    </dgm:pt>
    <dgm:pt modelId="{829322C2-C958-4C00-8555-10629B6DBEC9}" type="sibTrans" cxnId="{D5CC332D-DC72-4AF8-B927-0B69C58B189C}">
      <dgm:prSet/>
      <dgm:spPr/>
      <dgm:t>
        <a:bodyPr/>
        <a:lstStyle/>
        <a:p>
          <a:endParaRPr lang="ro-RO"/>
        </a:p>
      </dgm:t>
    </dgm:pt>
    <dgm:pt modelId="{130A7564-8DE8-483A-BAFD-E5A658F430E6}">
      <dgm:prSet phldrT="[Text]" custT="1"/>
      <dgm:spPr/>
      <dgm:t>
        <a:bodyPr/>
        <a:lstStyle/>
        <a:p>
          <a:r>
            <a:rPr lang="ro-RO" sz="3000" dirty="0"/>
            <a:t>Prevalenta HTA – </a:t>
          </a:r>
          <a:r>
            <a:rPr lang="ro-RO" sz="3000" b="1" dirty="0"/>
            <a:t>46%</a:t>
          </a:r>
        </a:p>
      </dgm:t>
    </dgm:pt>
    <dgm:pt modelId="{A75381F2-8604-4F0A-B552-CA52DE5F44EF}" type="parTrans" cxnId="{4FDBE616-D4EB-4E81-9085-440A411E6E7D}">
      <dgm:prSet/>
      <dgm:spPr/>
      <dgm:t>
        <a:bodyPr/>
        <a:lstStyle/>
        <a:p>
          <a:endParaRPr lang="ro-RO"/>
        </a:p>
      </dgm:t>
    </dgm:pt>
    <dgm:pt modelId="{6BF67C05-FFBB-46CE-849B-F782354B7973}" type="sibTrans" cxnId="{4FDBE616-D4EB-4E81-9085-440A411E6E7D}">
      <dgm:prSet/>
      <dgm:spPr/>
      <dgm:t>
        <a:bodyPr/>
        <a:lstStyle/>
        <a:p>
          <a:endParaRPr lang="ro-RO"/>
        </a:p>
      </dgm:t>
    </dgm:pt>
    <dgm:pt modelId="{3747BAB8-7A81-45C9-AD88-834AE2C72296}">
      <dgm:prSet phldrT="[Text]" custT="1"/>
      <dgm:spPr/>
      <dgm:t>
        <a:bodyPr/>
        <a:lstStyle/>
        <a:p>
          <a:r>
            <a:rPr lang="ro-RO" sz="3000" dirty="0"/>
            <a:t>Constientizare in randul pacientilor – </a:t>
          </a:r>
          <a:r>
            <a:rPr lang="ro-RO" sz="3000" b="1" dirty="0"/>
            <a:t>96%</a:t>
          </a:r>
        </a:p>
      </dgm:t>
    </dgm:pt>
    <dgm:pt modelId="{E7894BD3-934D-48E6-B2C3-8CB8B347969B}" type="parTrans" cxnId="{E02E6DE7-A58F-44EF-BF0A-F93B6F3ECC80}">
      <dgm:prSet/>
      <dgm:spPr/>
      <dgm:t>
        <a:bodyPr/>
        <a:lstStyle/>
        <a:p>
          <a:endParaRPr lang="ro-RO"/>
        </a:p>
      </dgm:t>
    </dgm:pt>
    <dgm:pt modelId="{945B30AC-C00E-4C64-A0AD-4397FA9A542D}" type="sibTrans" cxnId="{E02E6DE7-A58F-44EF-BF0A-F93B6F3ECC80}">
      <dgm:prSet/>
      <dgm:spPr/>
      <dgm:t>
        <a:bodyPr/>
        <a:lstStyle/>
        <a:p>
          <a:endParaRPr lang="ro-RO"/>
        </a:p>
      </dgm:t>
    </dgm:pt>
    <dgm:pt modelId="{263E3949-CCDD-43A7-87A8-1C5E790B0FB0}">
      <dgm:prSet phldrT="[Text]" custT="1"/>
      <dgm:spPr/>
      <dgm:t>
        <a:bodyPr/>
        <a:lstStyle/>
        <a:p>
          <a:r>
            <a:rPr lang="ro-RO" sz="3000" dirty="0"/>
            <a:t>Pacienti tratati din cei diagnosticati - </a:t>
          </a:r>
          <a:r>
            <a:rPr lang="ro-RO" sz="3000" b="1" dirty="0"/>
            <a:t>84%</a:t>
          </a:r>
        </a:p>
      </dgm:t>
    </dgm:pt>
    <dgm:pt modelId="{CF9F56DE-12F7-4DD7-A80D-D741D389E10C}" type="parTrans" cxnId="{B7C210F7-D020-4E1D-A83C-F9118422EB97}">
      <dgm:prSet/>
      <dgm:spPr/>
      <dgm:t>
        <a:bodyPr/>
        <a:lstStyle/>
        <a:p>
          <a:endParaRPr lang="ro-RO"/>
        </a:p>
      </dgm:t>
    </dgm:pt>
    <dgm:pt modelId="{1B67D994-7CCA-42B4-B710-BBDB293A4825}" type="sibTrans" cxnId="{B7C210F7-D020-4E1D-A83C-F9118422EB97}">
      <dgm:prSet/>
      <dgm:spPr/>
      <dgm:t>
        <a:bodyPr/>
        <a:lstStyle/>
        <a:p>
          <a:endParaRPr lang="ro-RO"/>
        </a:p>
      </dgm:t>
    </dgm:pt>
    <dgm:pt modelId="{8BDF30EF-A4E7-404E-AE82-AB808B28C040}">
      <dgm:prSet phldrT="[Text]" custT="1"/>
      <dgm:spPr/>
      <dgm:t>
        <a:bodyPr/>
        <a:lstStyle/>
        <a:p>
          <a:r>
            <a:rPr lang="ro-RO" sz="3000" dirty="0"/>
            <a:t>Pacienti controlati – </a:t>
          </a:r>
          <a:r>
            <a:rPr lang="ro-RO" sz="3000" b="1" dirty="0"/>
            <a:t>37%</a:t>
          </a:r>
        </a:p>
      </dgm:t>
    </dgm:pt>
    <dgm:pt modelId="{4E93D670-2BD2-4C63-9D6A-5E849726D365}" type="parTrans" cxnId="{F34AC842-1670-4BCC-9C2D-5ED8E48BE14C}">
      <dgm:prSet/>
      <dgm:spPr/>
      <dgm:t>
        <a:bodyPr/>
        <a:lstStyle/>
        <a:p>
          <a:endParaRPr lang="ro-RO"/>
        </a:p>
      </dgm:t>
    </dgm:pt>
    <dgm:pt modelId="{A3126822-7F22-48AB-8066-FA5DF63F006E}" type="sibTrans" cxnId="{F34AC842-1670-4BCC-9C2D-5ED8E48BE14C}">
      <dgm:prSet/>
      <dgm:spPr/>
      <dgm:t>
        <a:bodyPr/>
        <a:lstStyle/>
        <a:p>
          <a:endParaRPr lang="ro-RO"/>
        </a:p>
      </dgm:t>
    </dgm:pt>
    <dgm:pt modelId="{F0EDBBAA-28FE-4F8B-B9F9-3BC61B127C9B}" type="pres">
      <dgm:prSet presAssocID="{20B5B63B-45A2-4ADA-83C2-AAF0B371B79A}" presName="Name0" presStyleCnt="0">
        <dgm:presLayoutVars>
          <dgm:dir/>
          <dgm:animLvl val="lvl"/>
          <dgm:resizeHandles val="exact"/>
        </dgm:presLayoutVars>
      </dgm:prSet>
      <dgm:spPr/>
    </dgm:pt>
    <dgm:pt modelId="{9E393D1B-7AE2-45F9-88AA-BF1D569311D4}" type="pres">
      <dgm:prSet presAssocID="{07D10A37-E124-435E-80B6-16F8E9BCACB7}" presName="compositeNode" presStyleCnt="0">
        <dgm:presLayoutVars>
          <dgm:bulletEnabled val="1"/>
        </dgm:presLayoutVars>
      </dgm:prSet>
      <dgm:spPr/>
    </dgm:pt>
    <dgm:pt modelId="{DC3DAAE2-E5B3-41AB-A057-81C6684C8D21}" type="pres">
      <dgm:prSet presAssocID="{07D10A37-E124-435E-80B6-16F8E9BCACB7}" presName="bgRect" presStyleLbl="node1" presStyleIdx="0" presStyleCnt="1" custLinFactNeighborX="-3797" custLinFactNeighborY="15581"/>
      <dgm:spPr/>
    </dgm:pt>
    <dgm:pt modelId="{70CA60D4-6632-4E0D-8899-6FAB25617F7F}" type="pres">
      <dgm:prSet presAssocID="{07D10A37-E124-435E-80B6-16F8E9BCACB7}" presName="parentNode" presStyleLbl="node1" presStyleIdx="0" presStyleCnt="1">
        <dgm:presLayoutVars>
          <dgm:chMax val="0"/>
          <dgm:bulletEnabled val="1"/>
        </dgm:presLayoutVars>
      </dgm:prSet>
      <dgm:spPr/>
    </dgm:pt>
    <dgm:pt modelId="{DAC3DF86-40ED-4A45-9DE2-4BDA5D7484EC}" type="pres">
      <dgm:prSet presAssocID="{07D10A37-E124-435E-80B6-16F8E9BCACB7}" presName="childNode" presStyleLbl="node1" presStyleIdx="0" presStyleCnt="1">
        <dgm:presLayoutVars>
          <dgm:bulletEnabled val="1"/>
        </dgm:presLayoutVars>
      </dgm:prSet>
      <dgm:spPr/>
    </dgm:pt>
  </dgm:ptLst>
  <dgm:cxnLst>
    <dgm:cxn modelId="{D126CC07-44EF-490B-BB6B-E68300C2B3A2}" type="presOf" srcId="{3747BAB8-7A81-45C9-AD88-834AE2C72296}" destId="{DAC3DF86-40ED-4A45-9DE2-4BDA5D7484EC}" srcOrd="0" destOrd="1" presId="urn:microsoft.com/office/officeart/2005/8/layout/hProcess7"/>
    <dgm:cxn modelId="{4FDBE616-D4EB-4E81-9085-440A411E6E7D}" srcId="{07D10A37-E124-435E-80B6-16F8E9BCACB7}" destId="{130A7564-8DE8-483A-BAFD-E5A658F430E6}" srcOrd="0" destOrd="0" parTransId="{A75381F2-8604-4F0A-B552-CA52DE5F44EF}" sibTransId="{6BF67C05-FFBB-46CE-849B-F782354B7973}"/>
    <dgm:cxn modelId="{D5CC332D-DC72-4AF8-B927-0B69C58B189C}" srcId="{20B5B63B-45A2-4ADA-83C2-AAF0B371B79A}" destId="{07D10A37-E124-435E-80B6-16F8E9BCACB7}" srcOrd="0" destOrd="0" parTransId="{D4A66437-EE43-4434-AA97-63D686145FE1}" sibTransId="{829322C2-C958-4C00-8555-10629B6DBEC9}"/>
    <dgm:cxn modelId="{B8AA8536-2C41-4115-9727-DA5634C1B5DD}" type="presOf" srcId="{07D10A37-E124-435E-80B6-16F8E9BCACB7}" destId="{70CA60D4-6632-4E0D-8899-6FAB25617F7F}" srcOrd="1" destOrd="0" presId="urn:microsoft.com/office/officeart/2005/8/layout/hProcess7"/>
    <dgm:cxn modelId="{1DF4525E-D711-41AC-8A21-75DE17D7827A}" type="presOf" srcId="{07D10A37-E124-435E-80B6-16F8E9BCACB7}" destId="{DC3DAAE2-E5B3-41AB-A057-81C6684C8D21}" srcOrd="0" destOrd="0" presId="urn:microsoft.com/office/officeart/2005/8/layout/hProcess7"/>
    <dgm:cxn modelId="{F34AC842-1670-4BCC-9C2D-5ED8E48BE14C}" srcId="{07D10A37-E124-435E-80B6-16F8E9BCACB7}" destId="{8BDF30EF-A4E7-404E-AE82-AB808B28C040}" srcOrd="3" destOrd="0" parTransId="{4E93D670-2BD2-4C63-9D6A-5E849726D365}" sibTransId="{A3126822-7F22-48AB-8066-FA5DF63F006E}"/>
    <dgm:cxn modelId="{56E6484E-210A-4BE5-9A56-716925039741}" type="presOf" srcId="{20B5B63B-45A2-4ADA-83C2-AAF0B371B79A}" destId="{F0EDBBAA-28FE-4F8B-B9F9-3BC61B127C9B}" srcOrd="0" destOrd="0" presId="urn:microsoft.com/office/officeart/2005/8/layout/hProcess7"/>
    <dgm:cxn modelId="{6CD45FB5-6980-4687-A2CE-E91DB8F26692}" type="presOf" srcId="{130A7564-8DE8-483A-BAFD-E5A658F430E6}" destId="{DAC3DF86-40ED-4A45-9DE2-4BDA5D7484EC}" srcOrd="0" destOrd="0" presId="urn:microsoft.com/office/officeart/2005/8/layout/hProcess7"/>
    <dgm:cxn modelId="{AA081AE0-0641-4C4A-ACBE-F90C481FFAAB}" type="presOf" srcId="{8BDF30EF-A4E7-404E-AE82-AB808B28C040}" destId="{DAC3DF86-40ED-4A45-9DE2-4BDA5D7484EC}" srcOrd="0" destOrd="3" presId="urn:microsoft.com/office/officeart/2005/8/layout/hProcess7"/>
    <dgm:cxn modelId="{E02E6DE7-A58F-44EF-BF0A-F93B6F3ECC80}" srcId="{07D10A37-E124-435E-80B6-16F8E9BCACB7}" destId="{3747BAB8-7A81-45C9-AD88-834AE2C72296}" srcOrd="1" destOrd="0" parTransId="{E7894BD3-934D-48E6-B2C3-8CB8B347969B}" sibTransId="{945B30AC-C00E-4C64-A0AD-4397FA9A542D}"/>
    <dgm:cxn modelId="{77062AE9-EB43-4B68-BA95-F502C3147401}" type="presOf" srcId="{263E3949-CCDD-43A7-87A8-1C5E790B0FB0}" destId="{DAC3DF86-40ED-4A45-9DE2-4BDA5D7484EC}" srcOrd="0" destOrd="2" presId="urn:microsoft.com/office/officeart/2005/8/layout/hProcess7"/>
    <dgm:cxn modelId="{B7C210F7-D020-4E1D-A83C-F9118422EB97}" srcId="{07D10A37-E124-435E-80B6-16F8E9BCACB7}" destId="{263E3949-CCDD-43A7-87A8-1C5E790B0FB0}" srcOrd="2" destOrd="0" parTransId="{CF9F56DE-12F7-4DD7-A80D-D741D389E10C}" sibTransId="{1B67D994-7CCA-42B4-B710-BBDB293A4825}"/>
    <dgm:cxn modelId="{89BE5B53-359A-46B8-AD51-C052F905DA01}" type="presParOf" srcId="{F0EDBBAA-28FE-4F8B-B9F9-3BC61B127C9B}" destId="{9E393D1B-7AE2-45F9-88AA-BF1D569311D4}" srcOrd="0" destOrd="0" presId="urn:microsoft.com/office/officeart/2005/8/layout/hProcess7"/>
    <dgm:cxn modelId="{B623D99E-F004-40F7-8588-3DEC5EF18726}" type="presParOf" srcId="{9E393D1B-7AE2-45F9-88AA-BF1D569311D4}" destId="{DC3DAAE2-E5B3-41AB-A057-81C6684C8D21}" srcOrd="0" destOrd="0" presId="urn:microsoft.com/office/officeart/2005/8/layout/hProcess7"/>
    <dgm:cxn modelId="{1A4700F2-095D-4A6F-BCA1-9DF1E8FA66D5}" type="presParOf" srcId="{9E393D1B-7AE2-45F9-88AA-BF1D569311D4}" destId="{70CA60D4-6632-4E0D-8899-6FAB25617F7F}" srcOrd="1" destOrd="0" presId="urn:microsoft.com/office/officeart/2005/8/layout/hProcess7"/>
    <dgm:cxn modelId="{7DFB5883-07DF-46A6-9D9A-AA871FBEA5E2}" type="presParOf" srcId="{9E393D1B-7AE2-45F9-88AA-BF1D569311D4}" destId="{DAC3DF86-40ED-4A45-9DE2-4BDA5D7484EC}"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AB3BDA5-AD46-4C36-8E17-D327A03EC742}" type="doc">
      <dgm:prSet loTypeId="urn:microsoft.com/office/officeart/2005/8/layout/cycle4" loCatId="cycle" qsTypeId="urn:microsoft.com/office/officeart/2005/8/quickstyle/simple5" qsCatId="simple" csTypeId="urn:microsoft.com/office/officeart/2005/8/colors/colorful3" csCatId="colorful" phldr="1"/>
      <dgm:spPr/>
      <dgm:t>
        <a:bodyPr/>
        <a:lstStyle/>
        <a:p>
          <a:endParaRPr lang="ro-RO"/>
        </a:p>
      </dgm:t>
    </dgm:pt>
    <dgm:pt modelId="{90909728-1006-4D26-A9AB-338202DC4616}">
      <dgm:prSet phldrT="[Text]" custT="1"/>
      <dgm:spPr/>
      <dgm:t>
        <a:bodyPr/>
        <a:lstStyle/>
        <a:p>
          <a:r>
            <a:rPr lang="en-US" sz="2000" b="1" dirty="0">
              <a:effectLst/>
            </a:rPr>
            <a:t>Cardio</a:t>
          </a:r>
        </a:p>
        <a:p>
          <a:r>
            <a:rPr lang="en-US" sz="2000" b="1" dirty="0" err="1">
              <a:effectLst/>
            </a:rPr>
            <a:t>vasculare</a:t>
          </a:r>
          <a:endParaRPr lang="ro-RO" sz="2000" b="1" dirty="0">
            <a:effectLst/>
          </a:endParaRPr>
        </a:p>
      </dgm:t>
    </dgm:pt>
    <dgm:pt modelId="{35002770-B59C-4199-97CC-9E22D439687C}" type="parTrans" cxnId="{803FD6B8-7A04-4D21-9AA4-D0F37FACB218}">
      <dgm:prSet/>
      <dgm:spPr/>
      <dgm:t>
        <a:bodyPr/>
        <a:lstStyle/>
        <a:p>
          <a:endParaRPr lang="ro-RO"/>
        </a:p>
      </dgm:t>
    </dgm:pt>
    <dgm:pt modelId="{C93642A8-76C4-4ABA-AB3B-0389DBEB3E98}" type="sibTrans" cxnId="{803FD6B8-7A04-4D21-9AA4-D0F37FACB218}">
      <dgm:prSet/>
      <dgm:spPr/>
      <dgm:t>
        <a:bodyPr/>
        <a:lstStyle/>
        <a:p>
          <a:endParaRPr lang="ro-RO"/>
        </a:p>
      </dgm:t>
    </dgm:pt>
    <dgm:pt modelId="{828783AB-8BCD-4DC9-827E-22F59E40C00D}">
      <dgm:prSet phldrT="[Text]" custT="1"/>
      <dgm:spPr/>
      <dgm:t>
        <a:bodyPr/>
        <a:lstStyle/>
        <a:p>
          <a:r>
            <a:rPr lang="en-US" sz="1100" b="1" dirty="0" err="1">
              <a:effectLst/>
            </a:rPr>
            <a:t>Hipertrofie</a:t>
          </a:r>
          <a:r>
            <a:rPr lang="en-US" sz="1100" b="1" dirty="0">
              <a:effectLst/>
            </a:rPr>
            <a:t> </a:t>
          </a:r>
          <a:r>
            <a:rPr lang="en-US" sz="1100" b="1" dirty="0" err="1">
              <a:effectLst/>
            </a:rPr>
            <a:t>ventriculara</a:t>
          </a:r>
          <a:r>
            <a:rPr lang="en-US" sz="1100" b="1" dirty="0">
              <a:effectLst/>
            </a:rPr>
            <a:t> </a:t>
          </a:r>
          <a:r>
            <a:rPr lang="en-US" sz="1100" b="1" dirty="0" err="1">
              <a:effectLst/>
            </a:rPr>
            <a:t>stanga</a:t>
          </a:r>
          <a:endParaRPr lang="ro-RO" sz="1100" b="1" dirty="0">
            <a:effectLst/>
          </a:endParaRPr>
        </a:p>
      </dgm:t>
    </dgm:pt>
    <dgm:pt modelId="{D5E21D21-D338-4657-BC8F-7F86001FFABB}" type="parTrans" cxnId="{FF0E2645-8E1E-48CA-A4E0-7DCA104D36B3}">
      <dgm:prSet/>
      <dgm:spPr/>
      <dgm:t>
        <a:bodyPr/>
        <a:lstStyle/>
        <a:p>
          <a:endParaRPr lang="ro-RO"/>
        </a:p>
      </dgm:t>
    </dgm:pt>
    <dgm:pt modelId="{D44CE103-ED79-40D1-9003-12AA3A8579A5}" type="sibTrans" cxnId="{FF0E2645-8E1E-48CA-A4E0-7DCA104D36B3}">
      <dgm:prSet/>
      <dgm:spPr/>
      <dgm:t>
        <a:bodyPr/>
        <a:lstStyle/>
        <a:p>
          <a:endParaRPr lang="ro-RO"/>
        </a:p>
      </dgm:t>
    </dgm:pt>
    <dgm:pt modelId="{86D0BBBC-1BB6-4C8E-B9A8-DCABDC4AA72A}">
      <dgm:prSet phldrT="[Text]" custT="1"/>
      <dgm:spPr/>
      <dgm:t>
        <a:bodyPr/>
        <a:lstStyle/>
        <a:p>
          <a:r>
            <a:rPr lang="en-US" sz="2000" b="1" dirty="0" err="1">
              <a:effectLst/>
            </a:rPr>
            <a:t>Cerebro</a:t>
          </a:r>
          <a:endParaRPr lang="en-US" sz="2000" b="1" dirty="0">
            <a:effectLst/>
          </a:endParaRPr>
        </a:p>
        <a:p>
          <a:r>
            <a:rPr lang="en-US" sz="2000" b="1" dirty="0" err="1">
              <a:effectLst/>
            </a:rPr>
            <a:t>vasculare</a:t>
          </a:r>
          <a:endParaRPr lang="ro-RO" sz="2000" b="1" dirty="0">
            <a:effectLst/>
          </a:endParaRPr>
        </a:p>
      </dgm:t>
    </dgm:pt>
    <dgm:pt modelId="{E243DFD5-CCDE-4899-ABC4-E2B16537E11D}" type="parTrans" cxnId="{F4B8CEE6-756E-4835-9F18-F88751E7A5BF}">
      <dgm:prSet/>
      <dgm:spPr/>
      <dgm:t>
        <a:bodyPr/>
        <a:lstStyle/>
        <a:p>
          <a:endParaRPr lang="ro-RO"/>
        </a:p>
      </dgm:t>
    </dgm:pt>
    <dgm:pt modelId="{78DBC8A1-BA9F-4B85-88FC-B2F155A7EBA7}" type="sibTrans" cxnId="{F4B8CEE6-756E-4835-9F18-F88751E7A5BF}">
      <dgm:prSet/>
      <dgm:spPr/>
      <dgm:t>
        <a:bodyPr/>
        <a:lstStyle/>
        <a:p>
          <a:endParaRPr lang="ro-RO"/>
        </a:p>
      </dgm:t>
    </dgm:pt>
    <dgm:pt modelId="{2868A1C7-EA62-4917-8F3B-A4057E821D03}">
      <dgm:prSet phldrT="[Text]" custT="1"/>
      <dgm:spPr/>
      <dgm:t>
        <a:bodyPr/>
        <a:lstStyle/>
        <a:p>
          <a:r>
            <a:rPr lang="en-US" sz="1100" b="1" dirty="0">
              <a:effectLst/>
            </a:rPr>
            <a:t>Accident vascular cerebral</a:t>
          </a:r>
          <a:endParaRPr lang="ro-RO" sz="1100" b="1" dirty="0">
            <a:effectLst/>
          </a:endParaRPr>
        </a:p>
      </dgm:t>
    </dgm:pt>
    <dgm:pt modelId="{CB358950-C9F6-41FF-8494-702D46B7B4C4}" type="parTrans" cxnId="{180247A0-EB7E-461C-A057-269DF831B9A4}">
      <dgm:prSet/>
      <dgm:spPr/>
      <dgm:t>
        <a:bodyPr/>
        <a:lstStyle/>
        <a:p>
          <a:endParaRPr lang="ro-RO"/>
        </a:p>
      </dgm:t>
    </dgm:pt>
    <dgm:pt modelId="{45C9C426-EF59-410D-A0F8-B0D56EF15F85}" type="sibTrans" cxnId="{180247A0-EB7E-461C-A057-269DF831B9A4}">
      <dgm:prSet/>
      <dgm:spPr/>
      <dgm:t>
        <a:bodyPr/>
        <a:lstStyle/>
        <a:p>
          <a:endParaRPr lang="ro-RO"/>
        </a:p>
      </dgm:t>
    </dgm:pt>
    <dgm:pt modelId="{352345C3-B7F9-42F1-A919-6D587EEE004A}">
      <dgm:prSet phldrT="[Text]" custT="1"/>
      <dgm:spPr/>
      <dgm:t>
        <a:bodyPr/>
        <a:lstStyle/>
        <a:p>
          <a:r>
            <a:rPr lang="en-US" sz="2000" b="1" dirty="0" err="1">
              <a:effectLst/>
            </a:rPr>
            <a:t>Renale</a:t>
          </a:r>
          <a:endParaRPr lang="ro-RO" sz="2000" b="1" dirty="0">
            <a:effectLst/>
          </a:endParaRPr>
        </a:p>
      </dgm:t>
    </dgm:pt>
    <dgm:pt modelId="{7F3C45D5-60EB-42C3-A0C4-334289D5D318}" type="parTrans" cxnId="{2C6CD07B-C807-4A2A-9719-DEC87FEAECB2}">
      <dgm:prSet/>
      <dgm:spPr/>
      <dgm:t>
        <a:bodyPr/>
        <a:lstStyle/>
        <a:p>
          <a:endParaRPr lang="ro-RO"/>
        </a:p>
      </dgm:t>
    </dgm:pt>
    <dgm:pt modelId="{C255A0C1-73AD-42E1-BFA9-6E8A1C92BF42}" type="sibTrans" cxnId="{2C6CD07B-C807-4A2A-9719-DEC87FEAECB2}">
      <dgm:prSet/>
      <dgm:spPr/>
      <dgm:t>
        <a:bodyPr/>
        <a:lstStyle/>
        <a:p>
          <a:endParaRPr lang="ro-RO"/>
        </a:p>
      </dgm:t>
    </dgm:pt>
    <dgm:pt modelId="{6D794B5A-7D2B-48C4-ABE5-564D621D1316}">
      <dgm:prSet phldrT="[Text]" custT="1"/>
      <dgm:spPr/>
      <dgm:t>
        <a:bodyPr/>
        <a:lstStyle/>
        <a:p>
          <a:pPr algn="l"/>
          <a:r>
            <a:rPr lang="en-US" sz="1100" b="1" dirty="0" err="1">
              <a:effectLst/>
            </a:rPr>
            <a:t>Microalbuminurie</a:t>
          </a:r>
          <a:endParaRPr lang="ro-RO" sz="1100" b="1" dirty="0">
            <a:effectLst/>
          </a:endParaRPr>
        </a:p>
      </dgm:t>
    </dgm:pt>
    <dgm:pt modelId="{7B263078-07B6-4713-ADA1-EACC7B8BFF79}" type="parTrans" cxnId="{9DC5BAD4-B2B0-4BB6-88A2-6D1BFF43601C}">
      <dgm:prSet/>
      <dgm:spPr/>
      <dgm:t>
        <a:bodyPr/>
        <a:lstStyle/>
        <a:p>
          <a:endParaRPr lang="ro-RO"/>
        </a:p>
      </dgm:t>
    </dgm:pt>
    <dgm:pt modelId="{8224E6DC-EF20-442F-BA13-6406BA405ABF}" type="sibTrans" cxnId="{9DC5BAD4-B2B0-4BB6-88A2-6D1BFF43601C}">
      <dgm:prSet/>
      <dgm:spPr/>
      <dgm:t>
        <a:bodyPr/>
        <a:lstStyle/>
        <a:p>
          <a:endParaRPr lang="ro-RO"/>
        </a:p>
      </dgm:t>
    </dgm:pt>
    <dgm:pt modelId="{E1B6E068-2733-4633-82C4-FA0107B7CE8E}">
      <dgm:prSet phldrT="[Text]" custT="1"/>
      <dgm:spPr/>
      <dgm:t>
        <a:bodyPr/>
        <a:lstStyle/>
        <a:p>
          <a:r>
            <a:rPr lang="en-US" sz="2000" b="1" dirty="0">
              <a:effectLst/>
            </a:rPr>
            <a:t>Economic</a:t>
          </a:r>
          <a:endParaRPr lang="ro-RO" sz="2000" b="1" dirty="0">
            <a:effectLst/>
          </a:endParaRPr>
        </a:p>
      </dgm:t>
    </dgm:pt>
    <dgm:pt modelId="{4AAB794B-03C0-48C1-AFDF-906DE8EC2DD3}" type="parTrans" cxnId="{8C75327C-A5D8-414C-8C2C-8F00093C993A}">
      <dgm:prSet/>
      <dgm:spPr/>
      <dgm:t>
        <a:bodyPr/>
        <a:lstStyle/>
        <a:p>
          <a:endParaRPr lang="ro-RO"/>
        </a:p>
      </dgm:t>
    </dgm:pt>
    <dgm:pt modelId="{AA4AF115-CF63-40EB-8E50-BD84E8FF0DB9}" type="sibTrans" cxnId="{8C75327C-A5D8-414C-8C2C-8F00093C993A}">
      <dgm:prSet/>
      <dgm:spPr/>
      <dgm:t>
        <a:bodyPr/>
        <a:lstStyle/>
        <a:p>
          <a:endParaRPr lang="ro-RO"/>
        </a:p>
      </dgm:t>
    </dgm:pt>
    <dgm:pt modelId="{E014CF33-0DE7-4780-A7A0-019D65F96586}">
      <dgm:prSet phldrT="[Text]" custT="1"/>
      <dgm:spPr/>
      <dgm:t>
        <a:bodyPr/>
        <a:lstStyle/>
        <a:p>
          <a:r>
            <a:rPr lang="en-US" sz="1100" b="1" dirty="0" err="1">
              <a:effectLst/>
            </a:rPr>
            <a:t>Cresterea</a:t>
          </a:r>
          <a:r>
            <a:rPr lang="en-US" sz="1100" b="1" dirty="0">
              <a:effectLst/>
            </a:rPr>
            <a:t> </a:t>
          </a:r>
          <a:r>
            <a:rPr lang="en-US" sz="1100" b="1" dirty="0" err="1">
              <a:effectLst/>
            </a:rPr>
            <a:t>costurilor</a:t>
          </a:r>
          <a:r>
            <a:rPr lang="en-US" sz="1100" b="1" dirty="0">
              <a:effectLst/>
            </a:rPr>
            <a:t> de </a:t>
          </a:r>
          <a:r>
            <a:rPr lang="en-US" sz="1100" b="1" dirty="0" err="1">
              <a:effectLst/>
            </a:rPr>
            <a:t>sanatate</a:t>
          </a:r>
          <a:endParaRPr lang="ro-RO" sz="1100" b="1" dirty="0">
            <a:effectLst/>
          </a:endParaRPr>
        </a:p>
      </dgm:t>
    </dgm:pt>
    <dgm:pt modelId="{27E49148-F369-4E30-8096-F6751B64A21B}" type="parTrans" cxnId="{2BF82736-9F61-45C5-B032-7225B1FB498C}">
      <dgm:prSet/>
      <dgm:spPr/>
      <dgm:t>
        <a:bodyPr/>
        <a:lstStyle/>
        <a:p>
          <a:endParaRPr lang="ro-RO"/>
        </a:p>
      </dgm:t>
    </dgm:pt>
    <dgm:pt modelId="{B293136B-EE6A-4AFF-94AE-2DFC9DB711A9}" type="sibTrans" cxnId="{2BF82736-9F61-45C5-B032-7225B1FB498C}">
      <dgm:prSet/>
      <dgm:spPr/>
      <dgm:t>
        <a:bodyPr/>
        <a:lstStyle/>
        <a:p>
          <a:endParaRPr lang="ro-RO"/>
        </a:p>
      </dgm:t>
    </dgm:pt>
    <dgm:pt modelId="{202FAA5D-EEB7-43EF-A221-FCA55E7B62D6}">
      <dgm:prSet phldrT="[Text]" custT="1"/>
      <dgm:spPr/>
      <dgm:t>
        <a:bodyPr/>
        <a:lstStyle/>
        <a:p>
          <a:r>
            <a:rPr lang="en-US" sz="1100" b="1" dirty="0" err="1">
              <a:effectLst/>
            </a:rPr>
            <a:t>Criza</a:t>
          </a:r>
          <a:r>
            <a:rPr lang="en-US" sz="1100" b="1" dirty="0">
              <a:effectLst/>
            </a:rPr>
            <a:t> </a:t>
          </a:r>
          <a:r>
            <a:rPr lang="en-US" sz="1100" b="1" dirty="0" err="1">
              <a:effectLst/>
            </a:rPr>
            <a:t>hipertensiva</a:t>
          </a:r>
          <a:endParaRPr lang="ro-RO" sz="1100" b="1" dirty="0">
            <a:effectLst/>
          </a:endParaRPr>
        </a:p>
      </dgm:t>
    </dgm:pt>
    <dgm:pt modelId="{115923F6-A31C-411E-920B-AF8A1930A997}" type="parTrans" cxnId="{33A7693A-3F4C-4276-974E-D133B9728278}">
      <dgm:prSet/>
      <dgm:spPr/>
      <dgm:t>
        <a:bodyPr/>
        <a:lstStyle/>
        <a:p>
          <a:endParaRPr lang="ro-RO"/>
        </a:p>
      </dgm:t>
    </dgm:pt>
    <dgm:pt modelId="{77588968-B663-4D9D-A6E1-3E9220A7F0D0}" type="sibTrans" cxnId="{33A7693A-3F4C-4276-974E-D133B9728278}">
      <dgm:prSet/>
      <dgm:spPr/>
      <dgm:t>
        <a:bodyPr/>
        <a:lstStyle/>
        <a:p>
          <a:endParaRPr lang="ro-RO"/>
        </a:p>
      </dgm:t>
    </dgm:pt>
    <dgm:pt modelId="{B2FF31DE-A344-41C6-9619-6A3F563DD34E}">
      <dgm:prSet phldrT="[Text]" custT="1"/>
      <dgm:spPr/>
      <dgm:t>
        <a:bodyPr/>
        <a:lstStyle/>
        <a:p>
          <a:r>
            <a:rPr lang="en-US" sz="1100" b="1" dirty="0" err="1">
              <a:effectLst/>
            </a:rPr>
            <a:t>Rigiditate</a:t>
          </a:r>
          <a:r>
            <a:rPr lang="en-US" sz="1100" b="1" dirty="0">
              <a:effectLst/>
            </a:rPr>
            <a:t> </a:t>
          </a:r>
          <a:r>
            <a:rPr lang="en-US" sz="1100" b="1" dirty="0" err="1">
              <a:effectLst/>
            </a:rPr>
            <a:t>vasculara</a:t>
          </a:r>
          <a:endParaRPr lang="ro-RO" sz="1100" b="1" dirty="0">
            <a:effectLst/>
          </a:endParaRPr>
        </a:p>
      </dgm:t>
    </dgm:pt>
    <dgm:pt modelId="{9A15A687-BAEB-4D8E-A6EC-902DDA1F8D03}" type="parTrans" cxnId="{AE6A0F6E-0A8C-49D0-B763-4EDCBA8AB0E5}">
      <dgm:prSet/>
      <dgm:spPr/>
      <dgm:t>
        <a:bodyPr/>
        <a:lstStyle/>
        <a:p>
          <a:endParaRPr lang="ro-RO"/>
        </a:p>
      </dgm:t>
    </dgm:pt>
    <dgm:pt modelId="{F92B3AC3-3025-4C90-899B-1BA22A581801}" type="sibTrans" cxnId="{AE6A0F6E-0A8C-49D0-B763-4EDCBA8AB0E5}">
      <dgm:prSet/>
      <dgm:spPr/>
      <dgm:t>
        <a:bodyPr/>
        <a:lstStyle/>
        <a:p>
          <a:endParaRPr lang="ro-RO"/>
        </a:p>
      </dgm:t>
    </dgm:pt>
    <dgm:pt modelId="{2D8BA853-EC13-4569-B813-D371BD8DC2CC}">
      <dgm:prSet phldrT="[Text]" custT="1"/>
      <dgm:spPr/>
      <dgm:t>
        <a:bodyPr/>
        <a:lstStyle/>
        <a:p>
          <a:r>
            <a:rPr lang="en-US" sz="1100" b="1" dirty="0">
              <a:effectLst/>
            </a:rPr>
            <a:t>Infarct </a:t>
          </a:r>
          <a:r>
            <a:rPr lang="en-US" sz="1100" b="1" dirty="0" err="1">
              <a:effectLst/>
            </a:rPr>
            <a:t>miocardic</a:t>
          </a:r>
          <a:endParaRPr lang="ro-RO" sz="1100" b="1" dirty="0">
            <a:effectLst/>
          </a:endParaRPr>
        </a:p>
      </dgm:t>
    </dgm:pt>
    <dgm:pt modelId="{573062AB-9CBD-4D93-8645-BC9400C4855F}" type="parTrans" cxnId="{12A12048-0C51-4AC3-9DBF-BCC3AE2E689F}">
      <dgm:prSet/>
      <dgm:spPr/>
      <dgm:t>
        <a:bodyPr/>
        <a:lstStyle/>
        <a:p>
          <a:endParaRPr lang="ro-RO"/>
        </a:p>
      </dgm:t>
    </dgm:pt>
    <dgm:pt modelId="{8ECCDC64-02C1-45CB-921B-E389716B11DD}" type="sibTrans" cxnId="{12A12048-0C51-4AC3-9DBF-BCC3AE2E689F}">
      <dgm:prSet/>
      <dgm:spPr/>
      <dgm:t>
        <a:bodyPr/>
        <a:lstStyle/>
        <a:p>
          <a:endParaRPr lang="ro-RO"/>
        </a:p>
      </dgm:t>
    </dgm:pt>
    <dgm:pt modelId="{81133149-5303-4E5F-9335-B5F9ED0562E4}">
      <dgm:prSet phldrT="[Text]" custT="1"/>
      <dgm:spPr/>
      <dgm:t>
        <a:bodyPr/>
        <a:lstStyle/>
        <a:p>
          <a:r>
            <a:rPr lang="en-US" sz="1100" b="1" dirty="0" err="1">
              <a:effectLst/>
            </a:rPr>
            <a:t>Insuficienta</a:t>
          </a:r>
          <a:r>
            <a:rPr lang="en-US" sz="1100" b="1" dirty="0">
              <a:effectLst/>
            </a:rPr>
            <a:t> </a:t>
          </a:r>
          <a:r>
            <a:rPr lang="en-US" sz="1100" b="1" dirty="0" err="1">
              <a:effectLst/>
            </a:rPr>
            <a:t>cardiaca</a:t>
          </a:r>
          <a:r>
            <a:rPr lang="en-US" sz="1100" b="1" dirty="0">
              <a:effectLst/>
            </a:rPr>
            <a:t> </a:t>
          </a:r>
          <a:r>
            <a:rPr lang="en-US" sz="1100" b="1" dirty="0" err="1">
              <a:effectLst/>
            </a:rPr>
            <a:t>cronica</a:t>
          </a:r>
          <a:endParaRPr lang="ro-RO" sz="1100" b="1" dirty="0">
            <a:effectLst/>
          </a:endParaRPr>
        </a:p>
      </dgm:t>
    </dgm:pt>
    <dgm:pt modelId="{38DAAF08-1912-4D10-8310-72944F00C4E8}" type="parTrans" cxnId="{CAE7C5CF-36B2-40CA-B1F9-FEC68A83BA0B}">
      <dgm:prSet/>
      <dgm:spPr/>
      <dgm:t>
        <a:bodyPr/>
        <a:lstStyle/>
        <a:p>
          <a:endParaRPr lang="ro-RO"/>
        </a:p>
      </dgm:t>
    </dgm:pt>
    <dgm:pt modelId="{9BDF23FE-9970-4789-84D8-B6A59A74CA5F}" type="sibTrans" cxnId="{CAE7C5CF-36B2-40CA-B1F9-FEC68A83BA0B}">
      <dgm:prSet/>
      <dgm:spPr/>
      <dgm:t>
        <a:bodyPr/>
        <a:lstStyle/>
        <a:p>
          <a:endParaRPr lang="ro-RO"/>
        </a:p>
      </dgm:t>
    </dgm:pt>
    <dgm:pt modelId="{E186749F-167E-4439-BC21-8718FE05E2C0}">
      <dgm:prSet phldrT="[Text]" custT="1"/>
      <dgm:spPr/>
      <dgm:t>
        <a:bodyPr/>
        <a:lstStyle/>
        <a:p>
          <a:r>
            <a:rPr lang="en-US" sz="1100" b="1" dirty="0" err="1">
              <a:effectLst/>
            </a:rPr>
            <a:t>Deces</a:t>
          </a:r>
          <a:endParaRPr lang="ro-RO" sz="1100" b="1" dirty="0">
            <a:effectLst/>
          </a:endParaRPr>
        </a:p>
      </dgm:t>
    </dgm:pt>
    <dgm:pt modelId="{77798D27-4FC4-4FF9-A7EE-BE0C12A9434F}" type="parTrans" cxnId="{C0F29499-03F5-4524-A797-39B1E0AFE68A}">
      <dgm:prSet/>
      <dgm:spPr/>
      <dgm:t>
        <a:bodyPr/>
        <a:lstStyle/>
        <a:p>
          <a:endParaRPr lang="ro-RO"/>
        </a:p>
      </dgm:t>
    </dgm:pt>
    <dgm:pt modelId="{4BC5711F-EDCB-489A-BD25-9CE108A57231}" type="sibTrans" cxnId="{C0F29499-03F5-4524-A797-39B1E0AFE68A}">
      <dgm:prSet/>
      <dgm:spPr/>
      <dgm:t>
        <a:bodyPr/>
        <a:lstStyle/>
        <a:p>
          <a:endParaRPr lang="ro-RO"/>
        </a:p>
      </dgm:t>
    </dgm:pt>
    <dgm:pt modelId="{8ED73B82-E157-4F3B-B9B7-5E7EB06AD4D9}">
      <dgm:prSet phldrT="[Text]" custT="1"/>
      <dgm:spPr/>
      <dgm:t>
        <a:bodyPr/>
        <a:lstStyle/>
        <a:p>
          <a:r>
            <a:rPr lang="en-US" sz="1100" b="1" dirty="0" err="1">
              <a:effectLst/>
            </a:rPr>
            <a:t>Disfunctie</a:t>
          </a:r>
          <a:r>
            <a:rPr lang="en-US" sz="1100" b="1" dirty="0">
              <a:effectLst/>
            </a:rPr>
            <a:t> </a:t>
          </a:r>
          <a:r>
            <a:rPr lang="en-US" sz="1100" b="1" dirty="0" err="1">
              <a:effectLst/>
            </a:rPr>
            <a:t>cognitiva</a:t>
          </a:r>
          <a:endParaRPr lang="ro-RO" sz="1100" b="1" dirty="0">
            <a:effectLst/>
          </a:endParaRPr>
        </a:p>
      </dgm:t>
    </dgm:pt>
    <dgm:pt modelId="{8BA60F50-EECD-41F3-B514-BAA0919452C2}" type="parTrans" cxnId="{42496221-9DD5-43B4-BE0C-E6F7ED32DAF7}">
      <dgm:prSet/>
      <dgm:spPr/>
      <dgm:t>
        <a:bodyPr/>
        <a:lstStyle/>
        <a:p>
          <a:endParaRPr lang="ro-RO"/>
        </a:p>
      </dgm:t>
    </dgm:pt>
    <dgm:pt modelId="{4B7355CF-491E-4EE0-ABFB-0862096D3850}" type="sibTrans" cxnId="{42496221-9DD5-43B4-BE0C-E6F7ED32DAF7}">
      <dgm:prSet/>
      <dgm:spPr/>
      <dgm:t>
        <a:bodyPr/>
        <a:lstStyle/>
        <a:p>
          <a:endParaRPr lang="ro-RO"/>
        </a:p>
      </dgm:t>
    </dgm:pt>
    <dgm:pt modelId="{58869D15-A6DC-4E65-9738-D94868E44842}">
      <dgm:prSet phldrT="[Text]" custT="1"/>
      <dgm:spPr/>
      <dgm:t>
        <a:bodyPr/>
        <a:lstStyle/>
        <a:p>
          <a:r>
            <a:rPr lang="en-US" sz="1100" b="1" dirty="0" err="1">
              <a:effectLst/>
            </a:rPr>
            <a:t>Dementa</a:t>
          </a:r>
          <a:endParaRPr lang="ro-RO" sz="1100" b="1" dirty="0">
            <a:effectLst/>
          </a:endParaRPr>
        </a:p>
      </dgm:t>
    </dgm:pt>
    <dgm:pt modelId="{00227C56-E2B9-46A8-9122-93637084C94E}" type="parTrans" cxnId="{5CF47094-4E12-4551-8EC3-10CD5FBEBD9E}">
      <dgm:prSet/>
      <dgm:spPr/>
      <dgm:t>
        <a:bodyPr/>
        <a:lstStyle/>
        <a:p>
          <a:endParaRPr lang="ro-RO"/>
        </a:p>
      </dgm:t>
    </dgm:pt>
    <dgm:pt modelId="{37426EF9-46FD-4A21-8A9A-1FE71A80BB81}" type="sibTrans" cxnId="{5CF47094-4E12-4551-8EC3-10CD5FBEBD9E}">
      <dgm:prSet/>
      <dgm:spPr/>
      <dgm:t>
        <a:bodyPr/>
        <a:lstStyle/>
        <a:p>
          <a:endParaRPr lang="ro-RO"/>
        </a:p>
      </dgm:t>
    </dgm:pt>
    <dgm:pt modelId="{B3904807-8C53-4C78-9D9E-97DFDD286C92}">
      <dgm:prSet phldrT="[Text]" custT="1"/>
      <dgm:spPr/>
      <dgm:t>
        <a:bodyPr/>
        <a:lstStyle/>
        <a:p>
          <a:r>
            <a:rPr lang="en-US" sz="1100" b="1" dirty="0" err="1">
              <a:effectLst/>
            </a:rPr>
            <a:t>Scaderea</a:t>
          </a:r>
          <a:r>
            <a:rPr lang="en-US" sz="1100" b="1" dirty="0">
              <a:effectLst/>
            </a:rPr>
            <a:t> </a:t>
          </a:r>
          <a:r>
            <a:rPr lang="en-US" sz="1100" b="1" dirty="0" err="1">
              <a:effectLst/>
            </a:rPr>
            <a:t>calitatii</a:t>
          </a:r>
          <a:r>
            <a:rPr lang="en-US" sz="1100" b="1" dirty="0">
              <a:effectLst/>
            </a:rPr>
            <a:t> </a:t>
          </a:r>
          <a:r>
            <a:rPr lang="en-US" sz="1100" b="1" dirty="0" err="1">
              <a:effectLst/>
            </a:rPr>
            <a:t>vietii</a:t>
          </a:r>
          <a:endParaRPr lang="ro-RO" sz="1100" b="1" dirty="0">
            <a:effectLst/>
          </a:endParaRPr>
        </a:p>
      </dgm:t>
    </dgm:pt>
    <dgm:pt modelId="{85ADBF71-9F89-4433-B167-83E8B330362A}" type="parTrans" cxnId="{06150383-E6D0-4C66-9490-F6835D7D3859}">
      <dgm:prSet/>
      <dgm:spPr/>
      <dgm:t>
        <a:bodyPr/>
        <a:lstStyle/>
        <a:p>
          <a:endParaRPr lang="ro-RO"/>
        </a:p>
      </dgm:t>
    </dgm:pt>
    <dgm:pt modelId="{469899CB-B496-4E7B-8527-74C86CF65A4A}" type="sibTrans" cxnId="{06150383-E6D0-4C66-9490-F6835D7D3859}">
      <dgm:prSet/>
      <dgm:spPr/>
      <dgm:t>
        <a:bodyPr/>
        <a:lstStyle/>
        <a:p>
          <a:endParaRPr lang="ro-RO"/>
        </a:p>
      </dgm:t>
    </dgm:pt>
    <dgm:pt modelId="{1A347F7F-EC50-4502-96A6-5ADBD594E42A}">
      <dgm:prSet phldrT="[Text]" custT="1"/>
      <dgm:spPr/>
      <dgm:t>
        <a:bodyPr/>
        <a:lstStyle/>
        <a:p>
          <a:r>
            <a:rPr lang="en-US" sz="1100" b="1" dirty="0" err="1">
              <a:effectLst/>
            </a:rPr>
            <a:t>Disabilitate</a:t>
          </a:r>
          <a:endParaRPr lang="ro-RO" sz="1100" b="1" dirty="0">
            <a:effectLst/>
          </a:endParaRPr>
        </a:p>
      </dgm:t>
    </dgm:pt>
    <dgm:pt modelId="{E013695A-0CA4-4F2C-BAB2-FB680F45E441}" type="parTrans" cxnId="{FF8F5C43-54C6-4ACD-801F-8B2F50980C0F}">
      <dgm:prSet/>
      <dgm:spPr/>
      <dgm:t>
        <a:bodyPr/>
        <a:lstStyle/>
        <a:p>
          <a:endParaRPr lang="ro-RO"/>
        </a:p>
      </dgm:t>
    </dgm:pt>
    <dgm:pt modelId="{DFD239C1-89B3-43F0-A948-435FDB872EE6}" type="sibTrans" cxnId="{FF8F5C43-54C6-4ACD-801F-8B2F50980C0F}">
      <dgm:prSet/>
      <dgm:spPr/>
      <dgm:t>
        <a:bodyPr/>
        <a:lstStyle/>
        <a:p>
          <a:endParaRPr lang="ro-RO"/>
        </a:p>
      </dgm:t>
    </dgm:pt>
    <dgm:pt modelId="{7DDA8D11-F8C2-416B-A607-FB136698EB21}">
      <dgm:prSet phldrT="[Text]"/>
      <dgm:spPr/>
      <dgm:t>
        <a:bodyPr/>
        <a:lstStyle/>
        <a:p>
          <a:endParaRPr lang="ro-RO" sz="1100" b="1" dirty="0">
            <a:effectLst/>
          </a:endParaRPr>
        </a:p>
      </dgm:t>
    </dgm:pt>
    <dgm:pt modelId="{6DE7DC04-3F02-4281-81F1-FF62A3A2D742}" type="parTrans" cxnId="{7A380D92-6DDA-4887-9683-97D09E5BD145}">
      <dgm:prSet/>
      <dgm:spPr/>
      <dgm:t>
        <a:bodyPr/>
        <a:lstStyle/>
        <a:p>
          <a:endParaRPr lang="ro-RO"/>
        </a:p>
      </dgm:t>
    </dgm:pt>
    <dgm:pt modelId="{DE1864D4-D3D2-4B83-9D52-80E6CEA22EB9}" type="sibTrans" cxnId="{7A380D92-6DDA-4887-9683-97D09E5BD145}">
      <dgm:prSet/>
      <dgm:spPr/>
      <dgm:t>
        <a:bodyPr/>
        <a:lstStyle/>
        <a:p>
          <a:endParaRPr lang="ro-RO"/>
        </a:p>
      </dgm:t>
    </dgm:pt>
    <dgm:pt modelId="{E577814C-589D-4156-AD2C-B8D23CF7E8FD}">
      <dgm:prSet phldrT="[Text]" custT="1"/>
      <dgm:spPr/>
      <dgm:t>
        <a:bodyPr/>
        <a:lstStyle/>
        <a:p>
          <a:pPr algn="l"/>
          <a:endParaRPr lang="ro-RO" sz="1100" b="1" dirty="0">
            <a:effectLst/>
          </a:endParaRPr>
        </a:p>
      </dgm:t>
    </dgm:pt>
    <dgm:pt modelId="{0D57E9D1-083D-42CD-8EDF-8E470996524B}" type="parTrans" cxnId="{DE7341ED-BE22-4787-BF3E-5FC92E6216FA}">
      <dgm:prSet/>
      <dgm:spPr/>
      <dgm:t>
        <a:bodyPr/>
        <a:lstStyle/>
        <a:p>
          <a:endParaRPr lang="ro-RO"/>
        </a:p>
      </dgm:t>
    </dgm:pt>
    <dgm:pt modelId="{F03FA576-E505-4A06-8F80-55BDD79C917D}" type="sibTrans" cxnId="{DE7341ED-BE22-4787-BF3E-5FC92E6216FA}">
      <dgm:prSet/>
      <dgm:spPr/>
      <dgm:t>
        <a:bodyPr/>
        <a:lstStyle/>
        <a:p>
          <a:endParaRPr lang="ro-RO"/>
        </a:p>
      </dgm:t>
    </dgm:pt>
    <dgm:pt modelId="{E158B3AE-4A54-4C90-881F-B4E09F20DC04}">
      <dgm:prSet phldrT="[Text]" custT="1"/>
      <dgm:spPr/>
      <dgm:t>
        <a:bodyPr/>
        <a:lstStyle/>
        <a:p>
          <a:pPr algn="l"/>
          <a:r>
            <a:rPr lang="en-US" sz="1100" b="1" dirty="0" err="1">
              <a:effectLst/>
            </a:rPr>
            <a:t>Boala</a:t>
          </a:r>
          <a:r>
            <a:rPr lang="en-US" sz="1100" b="1" dirty="0">
              <a:effectLst/>
            </a:rPr>
            <a:t> </a:t>
          </a:r>
          <a:r>
            <a:rPr lang="en-US" sz="1100" b="1" dirty="0" err="1">
              <a:effectLst/>
            </a:rPr>
            <a:t>cronica</a:t>
          </a:r>
          <a:r>
            <a:rPr lang="en-US" sz="1100" b="1" dirty="0">
              <a:effectLst/>
            </a:rPr>
            <a:t> de </a:t>
          </a:r>
          <a:r>
            <a:rPr lang="en-US" sz="1100" b="1" dirty="0" err="1">
              <a:effectLst/>
            </a:rPr>
            <a:t>rinichi</a:t>
          </a:r>
          <a:endParaRPr lang="ro-RO" sz="1100" b="1" dirty="0">
            <a:effectLst/>
          </a:endParaRPr>
        </a:p>
      </dgm:t>
    </dgm:pt>
    <dgm:pt modelId="{90ECBCF8-7F9C-4D87-819B-10CD432613E2}" type="parTrans" cxnId="{79501A2F-0780-4BD9-A7DB-D857D65B4FFA}">
      <dgm:prSet/>
      <dgm:spPr/>
      <dgm:t>
        <a:bodyPr/>
        <a:lstStyle/>
        <a:p>
          <a:endParaRPr lang="ro-RO"/>
        </a:p>
      </dgm:t>
    </dgm:pt>
    <dgm:pt modelId="{F0D0A888-69A1-4872-A4CA-ABFA34861B3C}" type="sibTrans" cxnId="{79501A2F-0780-4BD9-A7DB-D857D65B4FFA}">
      <dgm:prSet/>
      <dgm:spPr/>
      <dgm:t>
        <a:bodyPr/>
        <a:lstStyle/>
        <a:p>
          <a:endParaRPr lang="ro-RO"/>
        </a:p>
      </dgm:t>
    </dgm:pt>
    <dgm:pt modelId="{3A4AA964-D0F7-43AE-B524-3E92DFA1A292}">
      <dgm:prSet phldrT="[Text]" custT="1"/>
      <dgm:spPr/>
      <dgm:t>
        <a:bodyPr/>
        <a:lstStyle/>
        <a:p>
          <a:pPr algn="l"/>
          <a:r>
            <a:rPr lang="en-US" sz="1100" b="1">
              <a:effectLst/>
            </a:rPr>
            <a:t>Dializa</a:t>
          </a:r>
          <a:endParaRPr lang="ro-RO" sz="1100" b="1" dirty="0">
            <a:effectLst/>
          </a:endParaRPr>
        </a:p>
      </dgm:t>
    </dgm:pt>
    <dgm:pt modelId="{AF11595D-4E81-4FA1-9229-2F3548A20CD1}" type="parTrans" cxnId="{9646DA70-9D03-4409-A1AC-166F52E47163}">
      <dgm:prSet/>
      <dgm:spPr/>
      <dgm:t>
        <a:bodyPr/>
        <a:lstStyle/>
        <a:p>
          <a:endParaRPr lang="ro-RO"/>
        </a:p>
      </dgm:t>
    </dgm:pt>
    <dgm:pt modelId="{173A1658-978B-4B0C-B7E1-93B0208CCF7A}" type="sibTrans" cxnId="{9646DA70-9D03-4409-A1AC-166F52E47163}">
      <dgm:prSet/>
      <dgm:spPr/>
      <dgm:t>
        <a:bodyPr/>
        <a:lstStyle/>
        <a:p>
          <a:endParaRPr lang="ro-RO"/>
        </a:p>
      </dgm:t>
    </dgm:pt>
    <dgm:pt modelId="{2FFC9735-47A6-45AB-90E6-DCD88345B9A5}" type="pres">
      <dgm:prSet presAssocID="{BAB3BDA5-AD46-4C36-8E17-D327A03EC742}" presName="cycleMatrixDiagram" presStyleCnt="0">
        <dgm:presLayoutVars>
          <dgm:chMax val="1"/>
          <dgm:dir/>
          <dgm:animLvl val="lvl"/>
          <dgm:resizeHandles val="exact"/>
        </dgm:presLayoutVars>
      </dgm:prSet>
      <dgm:spPr/>
    </dgm:pt>
    <dgm:pt modelId="{73D25056-D63E-4B4F-B440-012AF189A35B}" type="pres">
      <dgm:prSet presAssocID="{BAB3BDA5-AD46-4C36-8E17-D327A03EC742}" presName="children" presStyleCnt="0"/>
      <dgm:spPr/>
    </dgm:pt>
    <dgm:pt modelId="{B54DF5FB-E652-46AA-87AB-E550AA42AC8C}" type="pres">
      <dgm:prSet presAssocID="{BAB3BDA5-AD46-4C36-8E17-D327A03EC742}" presName="child1group" presStyleCnt="0"/>
      <dgm:spPr/>
    </dgm:pt>
    <dgm:pt modelId="{D94202F2-196C-42F2-B339-1F34268B12C5}" type="pres">
      <dgm:prSet presAssocID="{BAB3BDA5-AD46-4C36-8E17-D327A03EC742}" presName="child1" presStyleLbl="bgAcc1" presStyleIdx="0" presStyleCnt="4" custLinFactNeighborX="4180"/>
      <dgm:spPr/>
    </dgm:pt>
    <dgm:pt modelId="{26FC31D3-0DB0-4128-A0F3-50FF38D5A5EC}" type="pres">
      <dgm:prSet presAssocID="{BAB3BDA5-AD46-4C36-8E17-D327A03EC742}" presName="child1Text" presStyleLbl="bgAcc1" presStyleIdx="0" presStyleCnt="4">
        <dgm:presLayoutVars>
          <dgm:bulletEnabled val="1"/>
        </dgm:presLayoutVars>
      </dgm:prSet>
      <dgm:spPr/>
    </dgm:pt>
    <dgm:pt modelId="{F5915E14-B0C0-416B-9EB5-50316A60C5C4}" type="pres">
      <dgm:prSet presAssocID="{BAB3BDA5-AD46-4C36-8E17-D327A03EC742}" presName="child2group" presStyleCnt="0"/>
      <dgm:spPr/>
    </dgm:pt>
    <dgm:pt modelId="{A721CD62-EB14-4C8B-87F9-453968DCA8CD}" type="pres">
      <dgm:prSet presAssocID="{BAB3BDA5-AD46-4C36-8E17-D327A03EC742}" presName="child2" presStyleLbl="bgAcc1" presStyleIdx="1" presStyleCnt="4" custLinFactNeighborX="0"/>
      <dgm:spPr/>
    </dgm:pt>
    <dgm:pt modelId="{3907D73C-0B1C-4DC8-B7F6-B286192C0B1F}" type="pres">
      <dgm:prSet presAssocID="{BAB3BDA5-AD46-4C36-8E17-D327A03EC742}" presName="child2Text" presStyleLbl="bgAcc1" presStyleIdx="1" presStyleCnt="4">
        <dgm:presLayoutVars>
          <dgm:bulletEnabled val="1"/>
        </dgm:presLayoutVars>
      </dgm:prSet>
      <dgm:spPr/>
    </dgm:pt>
    <dgm:pt modelId="{88CB310F-29D2-43A0-86E6-57D55B1A7E51}" type="pres">
      <dgm:prSet presAssocID="{BAB3BDA5-AD46-4C36-8E17-D327A03EC742}" presName="child3group" presStyleCnt="0"/>
      <dgm:spPr/>
    </dgm:pt>
    <dgm:pt modelId="{6612A849-7167-4D1E-98EC-F78EAAEECA29}" type="pres">
      <dgm:prSet presAssocID="{BAB3BDA5-AD46-4C36-8E17-D327A03EC742}" presName="child3" presStyleLbl="bgAcc1" presStyleIdx="2" presStyleCnt="4" custLinFactNeighborX="0"/>
      <dgm:spPr/>
    </dgm:pt>
    <dgm:pt modelId="{E598438F-BF47-48B1-A583-959C7CBC69C9}" type="pres">
      <dgm:prSet presAssocID="{BAB3BDA5-AD46-4C36-8E17-D327A03EC742}" presName="child3Text" presStyleLbl="bgAcc1" presStyleIdx="2" presStyleCnt="4">
        <dgm:presLayoutVars>
          <dgm:bulletEnabled val="1"/>
        </dgm:presLayoutVars>
      </dgm:prSet>
      <dgm:spPr/>
    </dgm:pt>
    <dgm:pt modelId="{F90C9FA7-0FBD-4B49-873F-1D381DE0579A}" type="pres">
      <dgm:prSet presAssocID="{BAB3BDA5-AD46-4C36-8E17-D327A03EC742}" presName="child4group" presStyleCnt="0"/>
      <dgm:spPr/>
    </dgm:pt>
    <dgm:pt modelId="{D1875B81-2E12-4D8E-A52F-DE0BA15A9C58}" type="pres">
      <dgm:prSet presAssocID="{BAB3BDA5-AD46-4C36-8E17-D327A03EC742}" presName="child4" presStyleLbl="bgAcc1" presStyleIdx="3" presStyleCnt="4"/>
      <dgm:spPr/>
    </dgm:pt>
    <dgm:pt modelId="{6CC5FE30-E1E5-4EF6-82DB-4B0BE25F3B94}" type="pres">
      <dgm:prSet presAssocID="{BAB3BDA5-AD46-4C36-8E17-D327A03EC742}" presName="child4Text" presStyleLbl="bgAcc1" presStyleIdx="3" presStyleCnt="4">
        <dgm:presLayoutVars>
          <dgm:bulletEnabled val="1"/>
        </dgm:presLayoutVars>
      </dgm:prSet>
      <dgm:spPr/>
    </dgm:pt>
    <dgm:pt modelId="{281EDC91-80A2-4B63-904F-C914FDDF5F53}" type="pres">
      <dgm:prSet presAssocID="{BAB3BDA5-AD46-4C36-8E17-D327A03EC742}" presName="childPlaceholder" presStyleCnt="0"/>
      <dgm:spPr/>
    </dgm:pt>
    <dgm:pt modelId="{8CA63CA9-2C0D-4FC2-8F96-4BA9D206378A}" type="pres">
      <dgm:prSet presAssocID="{BAB3BDA5-AD46-4C36-8E17-D327A03EC742}" presName="circle" presStyleCnt="0"/>
      <dgm:spPr/>
    </dgm:pt>
    <dgm:pt modelId="{1A34ADEA-29F0-466D-B669-E6B8A171842C}" type="pres">
      <dgm:prSet presAssocID="{BAB3BDA5-AD46-4C36-8E17-D327A03EC742}" presName="quadrant1" presStyleLbl="node1" presStyleIdx="0" presStyleCnt="4" custLinFactNeighborX="3393" custLinFactNeighborY="1444">
        <dgm:presLayoutVars>
          <dgm:chMax val="1"/>
          <dgm:bulletEnabled val="1"/>
        </dgm:presLayoutVars>
      </dgm:prSet>
      <dgm:spPr/>
    </dgm:pt>
    <dgm:pt modelId="{23AF65EE-9229-4E75-BA2A-FB45568A70C9}" type="pres">
      <dgm:prSet presAssocID="{BAB3BDA5-AD46-4C36-8E17-D327A03EC742}" presName="quadrant2" presStyleLbl="node1" presStyleIdx="1" presStyleCnt="4" custLinFactNeighborX="2384">
        <dgm:presLayoutVars>
          <dgm:chMax val="1"/>
          <dgm:bulletEnabled val="1"/>
        </dgm:presLayoutVars>
      </dgm:prSet>
      <dgm:spPr/>
    </dgm:pt>
    <dgm:pt modelId="{9CC20BF9-D6BC-4569-9303-7AFBE78A7A29}" type="pres">
      <dgm:prSet presAssocID="{BAB3BDA5-AD46-4C36-8E17-D327A03EC742}" presName="quadrant3" presStyleLbl="node1" presStyleIdx="2" presStyleCnt="4" custLinFactNeighborX="2384">
        <dgm:presLayoutVars>
          <dgm:chMax val="1"/>
          <dgm:bulletEnabled val="1"/>
        </dgm:presLayoutVars>
      </dgm:prSet>
      <dgm:spPr/>
    </dgm:pt>
    <dgm:pt modelId="{7122B951-529D-46B5-B08C-C00E9F9DC41B}" type="pres">
      <dgm:prSet presAssocID="{BAB3BDA5-AD46-4C36-8E17-D327A03EC742}" presName="quadrant4" presStyleLbl="node1" presStyleIdx="3" presStyleCnt="4" custLinFactNeighborX="2384">
        <dgm:presLayoutVars>
          <dgm:chMax val="1"/>
          <dgm:bulletEnabled val="1"/>
        </dgm:presLayoutVars>
      </dgm:prSet>
      <dgm:spPr/>
    </dgm:pt>
    <dgm:pt modelId="{6A3D144A-0C21-49D8-BDB0-6B19565EAAB3}" type="pres">
      <dgm:prSet presAssocID="{BAB3BDA5-AD46-4C36-8E17-D327A03EC742}" presName="quadrantPlaceholder" presStyleCnt="0"/>
      <dgm:spPr/>
    </dgm:pt>
    <dgm:pt modelId="{493DFF8E-F606-4106-85D4-B1017261C522}" type="pres">
      <dgm:prSet presAssocID="{BAB3BDA5-AD46-4C36-8E17-D327A03EC742}" presName="center1" presStyleLbl="fgShp" presStyleIdx="0" presStyleCnt="2" custLinFactNeighborX="6906">
        <dgm:style>
          <a:lnRef idx="1">
            <a:schemeClr val="accent4"/>
          </a:lnRef>
          <a:fillRef idx="2">
            <a:schemeClr val="accent4"/>
          </a:fillRef>
          <a:effectRef idx="1">
            <a:schemeClr val="accent4"/>
          </a:effectRef>
          <a:fontRef idx="minor">
            <a:schemeClr val="dk1"/>
          </a:fontRef>
        </dgm:style>
      </dgm:prSet>
      <dgm:spPr/>
    </dgm:pt>
    <dgm:pt modelId="{3099B1B3-25D2-4BE0-B6D3-E167752E46E7}" type="pres">
      <dgm:prSet presAssocID="{BAB3BDA5-AD46-4C36-8E17-D327A03EC742}" presName="center2" presStyleLbl="fgShp" presStyleIdx="1" presStyleCnt="2" custLinFactNeighborX="6906" custLinFactNeighborY="6627">
        <dgm:style>
          <a:lnRef idx="1">
            <a:schemeClr val="accent4"/>
          </a:lnRef>
          <a:fillRef idx="2">
            <a:schemeClr val="accent4"/>
          </a:fillRef>
          <a:effectRef idx="1">
            <a:schemeClr val="accent4"/>
          </a:effectRef>
          <a:fontRef idx="minor">
            <a:schemeClr val="dk1"/>
          </a:fontRef>
        </dgm:style>
      </dgm:prSet>
      <dgm:spPr/>
    </dgm:pt>
  </dgm:ptLst>
  <dgm:cxnLst>
    <dgm:cxn modelId="{E4C44204-A83E-498B-A034-175CE003B3F0}" type="presOf" srcId="{E186749F-167E-4439-BC21-8718FE05E2C0}" destId="{D94202F2-196C-42F2-B339-1F34268B12C5}" srcOrd="0" destOrd="5" presId="urn:microsoft.com/office/officeart/2005/8/layout/cycle4"/>
    <dgm:cxn modelId="{7112CF1C-CFB2-4529-97E3-BE4A912797E3}" type="presOf" srcId="{E158B3AE-4A54-4C90-881F-B4E09F20DC04}" destId="{6612A849-7167-4D1E-98EC-F78EAAEECA29}" srcOrd="0" destOrd="2" presId="urn:microsoft.com/office/officeart/2005/8/layout/cycle4"/>
    <dgm:cxn modelId="{42496221-9DD5-43B4-BE0C-E6F7ED32DAF7}" srcId="{86D0BBBC-1BB6-4C8E-B9A8-DCABDC4AA72A}" destId="{8ED73B82-E157-4F3B-B9B7-5E7EB06AD4D9}" srcOrd="1" destOrd="0" parTransId="{8BA60F50-EECD-41F3-B514-BAA0919452C2}" sibTransId="{4B7355CF-491E-4EE0-ABFB-0862096D3850}"/>
    <dgm:cxn modelId="{C0CC4C26-E90C-4D8B-93FF-B12121AB7FD5}" type="presOf" srcId="{828783AB-8BCD-4DC9-827E-22F59E40C00D}" destId="{26FC31D3-0DB0-4128-A0F3-50FF38D5A5EC}" srcOrd="1" destOrd="0" presId="urn:microsoft.com/office/officeart/2005/8/layout/cycle4"/>
    <dgm:cxn modelId="{79501A2F-0780-4BD9-A7DB-D857D65B4FFA}" srcId="{352345C3-B7F9-42F1-A919-6D587EEE004A}" destId="{E158B3AE-4A54-4C90-881F-B4E09F20DC04}" srcOrd="2" destOrd="0" parTransId="{90ECBCF8-7F9C-4D87-819B-10CD432613E2}" sibTransId="{F0D0A888-69A1-4872-A4CA-ABFA34861B3C}"/>
    <dgm:cxn modelId="{2BF82736-9F61-45C5-B032-7225B1FB498C}" srcId="{E1B6E068-2733-4633-82C4-FA0107B7CE8E}" destId="{E014CF33-0DE7-4780-A7A0-019D65F96586}" srcOrd="0" destOrd="0" parTransId="{27E49148-F369-4E30-8096-F6751B64A21B}" sibTransId="{B293136B-EE6A-4AFF-94AE-2DFC9DB711A9}"/>
    <dgm:cxn modelId="{0B493F3A-F8FF-4702-9E9C-DB7CD9CEBFD9}" type="presOf" srcId="{202FAA5D-EEB7-43EF-A221-FCA55E7B62D6}" destId="{26FC31D3-0DB0-4128-A0F3-50FF38D5A5EC}" srcOrd="1" destOrd="1" presId="urn:microsoft.com/office/officeart/2005/8/layout/cycle4"/>
    <dgm:cxn modelId="{33A7693A-3F4C-4276-974E-D133B9728278}" srcId="{90909728-1006-4D26-A9AB-338202DC4616}" destId="{202FAA5D-EEB7-43EF-A221-FCA55E7B62D6}" srcOrd="1" destOrd="0" parTransId="{115923F6-A31C-411E-920B-AF8A1930A997}" sibTransId="{77588968-B663-4D9D-A6E1-3E9220A7F0D0}"/>
    <dgm:cxn modelId="{F200F53B-3105-4CA2-914B-EFA9DF5411C4}" type="presOf" srcId="{202FAA5D-EEB7-43EF-A221-FCA55E7B62D6}" destId="{D94202F2-196C-42F2-B339-1F34268B12C5}" srcOrd="0" destOrd="1" presId="urn:microsoft.com/office/officeart/2005/8/layout/cycle4"/>
    <dgm:cxn modelId="{1684973C-FE19-41DC-B54C-D9EE496743A5}" type="presOf" srcId="{3A4AA964-D0F7-43AE-B524-3E92DFA1A292}" destId="{6612A849-7167-4D1E-98EC-F78EAAEECA29}" srcOrd="0" destOrd="3" presId="urn:microsoft.com/office/officeart/2005/8/layout/cycle4"/>
    <dgm:cxn modelId="{87964561-3F7D-4C61-A607-ADA6AFFE05CE}" type="presOf" srcId="{81133149-5303-4E5F-9335-B5F9ED0562E4}" destId="{D94202F2-196C-42F2-B339-1F34268B12C5}" srcOrd="0" destOrd="4" presId="urn:microsoft.com/office/officeart/2005/8/layout/cycle4"/>
    <dgm:cxn modelId="{FF8F5C43-54C6-4ACD-801F-8B2F50980C0F}" srcId="{E1B6E068-2733-4633-82C4-FA0107B7CE8E}" destId="{1A347F7F-EC50-4502-96A6-5ADBD594E42A}" srcOrd="2" destOrd="0" parTransId="{E013695A-0CA4-4F2C-BAB2-FB680F45E441}" sibTransId="{DFD239C1-89B3-43F0-A948-435FDB872EE6}"/>
    <dgm:cxn modelId="{AF6A9364-746B-4483-85D7-1071121A9061}" type="presOf" srcId="{E186749F-167E-4439-BC21-8718FE05E2C0}" destId="{26FC31D3-0DB0-4128-A0F3-50FF38D5A5EC}" srcOrd="1" destOrd="5" presId="urn:microsoft.com/office/officeart/2005/8/layout/cycle4"/>
    <dgm:cxn modelId="{5DFB0D65-10B7-43A6-A887-C2D36714F3BB}" type="presOf" srcId="{1A347F7F-EC50-4502-96A6-5ADBD594E42A}" destId="{6CC5FE30-E1E5-4EF6-82DB-4B0BE25F3B94}" srcOrd="1" destOrd="2" presId="urn:microsoft.com/office/officeart/2005/8/layout/cycle4"/>
    <dgm:cxn modelId="{FF0E2645-8E1E-48CA-A4E0-7DCA104D36B3}" srcId="{90909728-1006-4D26-A9AB-338202DC4616}" destId="{828783AB-8BCD-4DC9-827E-22F59E40C00D}" srcOrd="0" destOrd="0" parTransId="{D5E21D21-D338-4657-BC8F-7F86001FFABB}" sibTransId="{D44CE103-ED79-40D1-9003-12AA3A8579A5}"/>
    <dgm:cxn modelId="{2D297E65-DEFD-4546-8615-2515F2DB6712}" type="presOf" srcId="{2868A1C7-EA62-4917-8F3B-A4057E821D03}" destId="{A721CD62-EB14-4C8B-87F9-453968DCA8CD}" srcOrd="0" destOrd="0" presId="urn:microsoft.com/office/officeart/2005/8/layout/cycle4"/>
    <dgm:cxn modelId="{56F44A66-4F1A-4AA4-8F46-645573FB7728}" type="presOf" srcId="{B2FF31DE-A344-41C6-9619-6A3F563DD34E}" destId="{D94202F2-196C-42F2-B339-1F34268B12C5}" srcOrd="0" destOrd="2" presId="urn:microsoft.com/office/officeart/2005/8/layout/cycle4"/>
    <dgm:cxn modelId="{DE3BA347-2B80-4527-A90F-9F3755424299}" type="presOf" srcId="{6D794B5A-7D2B-48C4-ABE5-564D621D1316}" destId="{E598438F-BF47-48B1-A583-959C7CBC69C9}" srcOrd="1" destOrd="1" presId="urn:microsoft.com/office/officeart/2005/8/layout/cycle4"/>
    <dgm:cxn modelId="{12A12048-0C51-4AC3-9DBF-BCC3AE2E689F}" srcId="{90909728-1006-4D26-A9AB-338202DC4616}" destId="{2D8BA853-EC13-4569-B813-D371BD8DC2CC}" srcOrd="3" destOrd="0" parTransId="{573062AB-9CBD-4D93-8645-BC9400C4855F}" sibTransId="{8ECCDC64-02C1-45CB-921B-E389716B11DD}"/>
    <dgm:cxn modelId="{AE6A0F6E-0A8C-49D0-B763-4EDCBA8AB0E5}" srcId="{90909728-1006-4D26-A9AB-338202DC4616}" destId="{B2FF31DE-A344-41C6-9619-6A3F563DD34E}" srcOrd="2" destOrd="0" parTransId="{9A15A687-BAEB-4D8E-A6EC-902DDA1F8D03}" sibTransId="{F92B3AC3-3025-4C90-899B-1BA22A581801}"/>
    <dgm:cxn modelId="{5E33D570-6C94-4B8C-8D02-D1051EBC3373}" type="presOf" srcId="{8ED73B82-E157-4F3B-B9B7-5E7EB06AD4D9}" destId="{A721CD62-EB14-4C8B-87F9-453968DCA8CD}" srcOrd="0" destOrd="1" presId="urn:microsoft.com/office/officeart/2005/8/layout/cycle4"/>
    <dgm:cxn modelId="{9646DA70-9D03-4409-A1AC-166F52E47163}" srcId="{352345C3-B7F9-42F1-A919-6D587EEE004A}" destId="{3A4AA964-D0F7-43AE-B524-3E92DFA1A292}" srcOrd="3" destOrd="0" parTransId="{AF11595D-4E81-4FA1-9229-2F3548A20CD1}" sibTransId="{173A1658-978B-4B0C-B7E1-93B0208CCF7A}"/>
    <dgm:cxn modelId="{C675BD55-E2F0-47B9-9843-79D42EA473E8}" type="presOf" srcId="{3A4AA964-D0F7-43AE-B524-3E92DFA1A292}" destId="{E598438F-BF47-48B1-A583-959C7CBC69C9}" srcOrd="1" destOrd="3" presId="urn:microsoft.com/office/officeart/2005/8/layout/cycle4"/>
    <dgm:cxn modelId="{B82C6656-0328-4B2F-A060-6C7524F1579A}" type="presOf" srcId="{2868A1C7-EA62-4917-8F3B-A4057E821D03}" destId="{3907D73C-0B1C-4DC8-B7F6-B286192C0B1F}" srcOrd="1" destOrd="0" presId="urn:microsoft.com/office/officeart/2005/8/layout/cycle4"/>
    <dgm:cxn modelId="{8493415A-2396-412F-881B-D73D46F82F3E}" type="presOf" srcId="{81133149-5303-4E5F-9335-B5F9ED0562E4}" destId="{26FC31D3-0DB0-4128-A0F3-50FF38D5A5EC}" srcOrd="1" destOrd="4" presId="urn:microsoft.com/office/officeart/2005/8/layout/cycle4"/>
    <dgm:cxn modelId="{7994427A-1B2F-4FA8-ADD3-B462ECAAE04B}" type="presOf" srcId="{E158B3AE-4A54-4C90-881F-B4E09F20DC04}" destId="{E598438F-BF47-48B1-A583-959C7CBC69C9}" srcOrd="1" destOrd="2" presId="urn:microsoft.com/office/officeart/2005/8/layout/cycle4"/>
    <dgm:cxn modelId="{2C6CD07B-C807-4A2A-9719-DEC87FEAECB2}" srcId="{BAB3BDA5-AD46-4C36-8E17-D327A03EC742}" destId="{352345C3-B7F9-42F1-A919-6D587EEE004A}" srcOrd="2" destOrd="0" parTransId="{7F3C45D5-60EB-42C3-A0C4-334289D5D318}" sibTransId="{C255A0C1-73AD-42E1-BFA9-6E8A1C92BF42}"/>
    <dgm:cxn modelId="{8C75327C-A5D8-414C-8C2C-8F00093C993A}" srcId="{BAB3BDA5-AD46-4C36-8E17-D327A03EC742}" destId="{E1B6E068-2733-4633-82C4-FA0107B7CE8E}" srcOrd="3" destOrd="0" parTransId="{4AAB794B-03C0-48C1-AFDF-906DE8EC2DD3}" sibTransId="{AA4AF115-CF63-40EB-8E50-BD84E8FF0DB9}"/>
    <dgm:cxn modelId="{B779AE82-9FBA-45DC-A7E8-E2B76DDDD8AE}" type="presOf" srcId="{58869D15-A6DC-4E65-9738-D94868E44842}" destId="{3907D73C-0B1C-4DC8-B7F6-B286192C0B1F}" srcOrd="1" destOrd="2" presId="urn:microsoft.com/office/officeart/2005/8/layout/cycle4"/>
    <dgm:cxn modelId="{06150383-E6D0-4C66-9490-F6835D7D3859}" srcId="{E1B6E068-2733-4633-82C4-FA0107B7CE8E}" destId="{B3904807-8C53-4C78-9D9E-97DFDD286C92}" srcOrd="1" destOrd="0" parTransId="{85ADBF71-9F89-4433-B167-83E8B330362A}" sibTransId="{469899CB-B496-4E7B-8527-74C86CF65A4A}"/>
    <dgm:cxn modelId="{431B1685-ACD2-431F-8366-66702500D464}" type="presOf" srcId="{BAB3BDA5-AD46-4C36-8E17-D327A03EC742}" destId="{2FFC9735-47A6-45AB-90E6-DCD88345B9A5}" srcOrd="0" destOrd="0" presId="urn:microsoft.com/office/officeart/2005/8/layout/cycle4"/>
    <dgm:cxn modelId="{CC039591-6FF7-419D-8971-24868FEB1976}" type="presOf" srcId="{6D794B5A-7D2B-48C4-ABE5-564D621D1316}" destId="{6612A849-7167-4D1E-98EC-F78EAAEECA29}" srcOrd="0" destOrd="1" presId="urn:microsoft.com/office/officeart/2005/8/layout/cycle4"/>
    <dgm:cxn modelId="{7A380D92-6DDA-4887-9683-97D09E5BD145}" srcId="{BAB3BDA5-AD46-4C36-8E17-D327A03EC742}" destId="{7DDA8D11-F8C2-416B-A607-FB136698EB21}" srcOrd="4" destOrd="0" parTransId="{6DE7DC04-3F02-4281-81F1-FF62A3A2D742}" sibTransId="{DE1864D4-D3D2-4B83-9D52-80E6CEA22EB9}"/>
    <dgm:cxn modelId="{5CF47094-4E12-4551-8EC3-10CD5FBEBD9E}" srcId="{86D0BBBC-1BB6-4C8E-B9A8-DCABDC4AA72A}" destId="{58869D15-A6DC-4E65-9738-D94868E44842}" srcOrd="2" destOrd="0" parTransId="{00227C56-E2B9-46A8-9122-93637084C94E}" sibTransId="{37426EF9-46FD-4A21-8A9A-1FE71A80BB81}"/>
    <dgm:cxn modelId="{4F00D895-57D0-4578-844F-6F4F02337BF8}" type="presOf" srcId="{B3904807-8C53-4C78-9D9E-97DFDD286C92}" destId="{6CC5FE30-E1E5-4EF6-82DB-4B0BE25F3B94}" srcOrd="1" destOrd="1" presId="urn:microsoft.com/office/officeart/2005/8/layout/cycle4"/>
    <dgm:cxn modelId="{5DBEF298-6FF0-4831-9930-015155833316}" type="presOf" srcId="{8ED73B82-E157-4F3B-B9B7-5E7EB06AD4D9}" destId="{3907D73C-0B1C-4DC8-B7F6-B286192C0B1F}" srcOrd="1" destOrd="1" presId="urn:microsoft.com/office/officeart/2005/8/layout/cycle4"/>
    <dgm:cxn modelId="{C0F29499-03F5-4524-A797-39B1E0AFE68A}" srcId="{90909728-1006-4D26-A9AB-338202DC4616}" destId="{E186749F-167E-4439-BC21-8718FE05E2C0}" srcOrd="5" destOrd="0" parTransId="{77798D27-4FC4-4FF9-A7EE-BE0C12A9434F}" sibTransId="{4BC5711F-EDCB-489A-BD25-9CE108A57231}"/>
    <dgm:cxn modelId="{910E1B9B-98F8-4126-8757-AD54EBD2C13B}" type="presOf" srcId="{86D0BBBC-1BB6-4C8E-B9A8-DCABDC4AA72A}" destId="{23AF65EE-9229-4E75-BA2A-FB45568A70C9}" srcOrd="0" destOrd="0" presId="urn:microsoft.com/office/officeart/2005/8/layout/cycle4"/>
    <dgm:cxn modelId="{D52B219F-7842-49DB-B124-9AD8A5B4C324}" type="presOf" srcId="{352345C3-B7F9-42F1-A919-6D587EEE004A}" destId="{9CC20BF9-D6BC-4569-9303-7AFBE78A7A29}" srcOrd="0" destOrd="0" presId="urn:microsoft.com/office/officeart/2005/8/layout/cycle4"/>
    <dgm:cxn modelId="{180247A0-EB7E-461C-A057-269DF831B9A4}" srcId="{86D0BBBC-1BB6-4C8E-B9A8-DCABDC4AA72A}" destId="{2868A1C7-EA62-4917-8F3B-A4057E821D03}" srcOrd="0" destOrd="0" parTransId="{CB358950-C9F6-41FF-8494-702D46B7B4C4}" sibTransId="{45C9C426-EF59-410D-A0F8-B0D56EF15F85}"/>
    <dgm:cxn modelId="{543EE9A4-319D-4A61-A229-B052C41700F1}" type="presOf" srcId="{E014CF33-0DE7-4780-A7A0-019D65F96586}" destId="{6CC5FE30-E1E5-4EF6-82DB-4B0BE25F3B94}" srcOrd="1" destOrd="0" presId="urn:microsoft.com/office/officeart/2005/8/layout/cycle4"/>
    <dgm:cxn modelId="{9F8928A6-935C-4A72-806B-DC49ABF18EC7}" type="presOf" srcId="{E1B6E068-2733-4633-82C4-FA0107B7CE8E}" destId="{7122B951-529D-46B5-B08C-C00E9F9DC41B}" srcOrd="0" destOrd="0" presId="urn:microsoft.com/office/officeart/2005/8/layout/cycle4"/>
    <dgm:cxn modelId="{5113F8A7-8728-416A-9B6C-8F0D31F3792B}" type="presOf" srcId="{E577814C-589D-4156-AD2C-B8D23CF7E8FD}" destId="{E598438F-BF47-48B1-A583-959C7CBC69C9}" srcOrd="1" destOrd="0" presId="urn:microsoft.com/office/officeart/2005/8/layout/cycle4"/>
    <dgm:cxn modelId="{803FD6B8-7A04-4D21-9AA4-D0F37FACB218}" srcId="{BAB3BDA5-AD46-4C36-8E17-D327A03EC742}" destId="{90909728-1006-4D26-A9AB-338202DC4616}" srcOrd="0" destOrd="0" parTransId="{35002770-B59C-4199-97CC-9E22D439687C}" sibTransId="{C93642A8-76C4-4ABA-AB3B-0389DBEB3E98}"/>
    <dgm:cxn modelId="{48931ABE-F34B-4F05-81A5-D1960D987DFB}" type="presOf" srcId="{E577814C-589D-4156-AD2C-B8D23CF7E8FD}" destId="{6612A849-7167-4D1E-98EC-F78EAAEECA29}" srcOrd="0" destOrd="0" presId="urn:microsoft.com/office/officeart/2005/8/layout/cycle4"/>
    <dgm:cxn modelId="{EA7136C5-A76F-4344-94BB-F99498BC5670}" type="presOf" srcId="{828783AB-8BCD-4DC9-827E-22F59E40C00D}" destId="{D94202F2-196C-42F2-B339-1F34268B12C5}" srcOrd="0" destOrd="0" presId="urn:microsoft.com/office/officeart/2005/8/layout/cycle4"/>
    <dgm:cxn modelId="{AE295FC5-93F7-48C6-B23B-6825B5381877}" type="presOf" srcId="{58869D15-A6DC-4E65-9738-D94868E44842}" destId="{A721CD62-EB14-4C8B-87F9-453968DCA8CD}" srcOrd="0" destOrd="2" presId="urn:microsoft.com/office/officeart/2005/8/layout/cycle4"/>
    <dgm:cxn modelId="{4AB169CF-F954-40B2-BE57-B29CB33B34C1}" type="presOf" srcId="{E014CF33-0DE7-4780-A7A0-019D65F96586}" destId="{D1875B81-2E12-4D8E-A52F-DE0BA15A9C58}" srcOrd="0" destOrd="0" presId="urn:microsoft.com/office/officeart/2005/8/layout/cycle4"/>
    <dgm:cxn modelId="{CAE7C5CF-36B2-40CA-B1F9-FEC68A83BA0B}" srcId="{90909728-1006-4D26-A9AB-338202DC4616}" destId="{81133149-5303-4E5F-9335-B5F9ED0562E4}" srcOrd="4" destOrd="0" parTransId="{38DAAF08-1912-4D10-8310-72944F00C4E8}" sibTransId="{9BDF23FE-9970-4789-84D8-B6A59A74CA5F}"/>
    <dgm:cxn modelId="{FE276CD3-60BF-4EFC-B8E1-52FCBD9D1190}" type="presOf" srcId="{1A347F7F-EC50-4502-96A6-5ADBD594E42A}" destId="{D1875B81-2E12-4D8E-A52F-DE0BA15A9C58}" srcOrd="0" destOrd="2" presId="urn:microsoft.com/office/officeart/2005/8/layout/cycle4"/>
    <dgm:cxn modelId="{9DC5BAD4-B2B0-4BB6-88A2-6D1BFF43601C}" srcId="{352345C3-B7F9-42F1-A919-6D587EEE004A}" destId="{6D794B5A-7D2B-48C4-ABE5-564D621D1316}" srcOrd="1" destOrd="0" parTransId="{7B263078-07B6-4713-ADA1-EACC7B8BFF79}" sibTransId="{8224E6DC-EF20-442F-BA13-6406BA405ABF}"/>
    <dgm:cxn modelId="{57BB2BDF-721E-4F82-B320-71E4F56EDFF1}" type="presOf" srcId="{2D8BA853-EC13-4569-B813-D371BD8DC2CC}" destId="{D94202F2-196C-42F2-B339-1F34268B12C5}" srcOrd="0" destOrd="3" presId="urn:microsoft.com/office/officeart/2005/8/layout/cycle4"/>
    <dgm:cxn modelId="{5BA653E3-586D-4E85-A38D-E3A5A59C4FE2}" type="presOf" srcId="{90909728-1006-4D26-A9AB-338202DC4616}" destId="{1A34ADEA-29F0-466D-B669-E6B8A171842C}" srcOrd="0" destOrd="0" presId="urn:microsoft.com/office/officeart/2005/8/layout/cycle4"/>
    <dgm:cxn modelId="{F4B8CEE6-756E-4835-9F18-F88751E7A5BF}" srcId="{BAB3BDA5-AD46-4C36-8E17-D327A03EC742}" destId="{86D0BBBC-1BB6-4C8E-B9A8-DCABDC4AA72A}" srcOrd="1" destOrd="0" parTransId="{E243DFD5-CCDE-4899-ABC4-E2B16537E11D}" sibTransId="{78DBC8A1-BA9F-4B85-88FC-B2F155A7EBA7}"/>
    <dgm:cxn modelId="{B0A46BE9-0B23-475E-BDF0-36BAFA8B6A44}" type="presOf" srcId="{2D8BA853-EC13-4569-B813-D371BD8DC2CC}" destId="{26FC31D3-0DB0-4128-A0F3-50FF38D5A5EC}" srcOrd="1" destOrd="3" presId="urn:microsoft.com/office/officeart/2005/8/layout/cycle4"/>
    <dgm:cxn modelId="{DE7341ED-BE22-4787-BF3E-5FC92E6216FA}" srcId="{352345C3-B7F9-42F1-A919-6D587EEE004A}" destId="{E577814C-589D-4156-AD2C-B8D23CF7E8FD}" srcOrd="0" destOrd="0" parTransId="{0D57E9D1-083D-42CD-8EDF-8E470996524B}" sibTransId="{F03FA576-E505-4A06-8F80-55BDD79C917D}"/>
    <dgm:cxn modelId="{BACCA9EF-EC55-43B6-BC2E-D2C864B05162}" type="presOf" srcId="{B2FF31DE-A344-41C6-9619-6A3F563DD34E}" destId="{26FC31D3-0DB0-4128-A0F3-50FF38D5A5EC}" srcOrd="1" destOrd="2" presId="urn:microsoft.com/office/officeart/2005/8/layout/cycle4"/>
    <dgm:cxn modelId="{6B45C5FA-F2C6-4F29-917E-EB970DA926F7}" type="presOf" srcId="{B3904807-8C53-4C78-9D9E-97DFDD286C92}" destId="{D1875B81-2E12-4D8E-A52F-DE0BA15A9C58}" srcOrd="0" destOrd="1" presId="urn:microsoft.com/office/officeart/2005/8/layout/cycle4"/>
    <dgm:cxn modelId="{2693B457-178C-4BC9-BB79-1EBE6A5300C2}" type="presParOf" srcId="{2FFC9735-47A6-45AB-90E6-DCD88345B9A5}" destId="{73D25056-D63E-4B4F-B440-012AF189A35B}" srcOrd="0" destOrd="0" presId="urn:microsoft.com/office/officeart/2005/8/layout/cycle4"/>
    <dgm:cxn modelId="{735E7377-EF69-4F53-8B5B-5FB17E2618AD}" type="presParOf" srcId="{73D25056-D63E-4B4F-B440-012AF189A35B}" destId="{B54DF5FB-E652-46AA-87AB-E550AA42AC8C}" srcOrd="0" destOrd="0" presId="urn:microsoft.com/office/officeart/2005/8/layout/cycle4"/>
    <dgm:cxn modelId="{596E306B-860C-4D05-A75F-886EEF02EC82}" type="presParOf" srcId="{B54DF5FB-E652-46AA-87AB-E550AA42AC8C}" destId="{D94202F2-196C-42F2-B339-1F34268B12C5}" srcOrd="0" destOrd="0" presId="urn:microsoft.com/office/officeart/2005/8/layout/cycle4"/>
    <dgm:cxn modelId="{7E941C1D-D129-439D-B930-6161F965882F}" type="presParOf" srcId="{B54DF5FB-E652-46AA-87AB-E550AA42AC8C}" destId="{26FC31D3-0DB0-4128-A0F3-50FF38D5A5EC}" srcOrd="1" destOrd="0" presId="urn:microsoft.com/office/officeart/2005/8/layout/cycle4"/>
    <dgm:cxn modelId="{D1724E8C-2350-433A-AD70-598A8B550B62}" type="presParOf" srcId="{73D25056-D63E-4B4F-B440-012AF189A35B}" destId="{F5915E14-B0C0-416B-9EB5-50316A60C5C4}" srcOrd="1" destOrd="0" presId="urn:microsoft.com/office/officeart/2005/8/layout/cycle4"/>
    <dgm:cxn modelId="{441F0127-FB2B-46E9-AEA3-E982A83CA9EC}" type="presParOf" srcId="{F5915E14-B0C0-416B-9EB5-50316A60C5C4}" destId="{A721CD62-EB14-4C8B-87F9-453968DCA8CD}" srcOrd="0" destOrd="0" presId="urn:microsoft.com/office/officeart/2005/8/layout/cycle4"/>
    <dgm:cxn modelId="{F638F974-8472-4D94-843F-938266A8A13A}" type="presParOf" srcId="{F5915E14-B0C0-416B-9EB5-50316A60C5C4}" destId="{3907D73C-0B1C-4DC8-B7F6-B286192C0B1F}" srcOrd="1" destOrd="0" presId="urn:microsoft.com/office/officeart/2005/8/layout/cycle4"/>
    <dgm:cxn modelId="{2A34540F-BAC2-4B65-A735-CAB29EA846C0}" type="presParOf" srcId="{73D25056-D63E-4B4F-B440-012AF189A35B}" destId="{88CB310F-29D2-43A0-86E6-57D55B1A7E51}" srcOrd="2" destOrd="0" presId="urn:microsoft.com/office/officeart/2005/8/layout/cycle4"/>
    <dgm:cxn modelId="{E47AF47D-E02B-4CAF-8F46-E20F5CB45AF6}" type="presParOf" srcId="{88CB310F-29D2-43A0-86E6-57D55B1A7E51}" destId="{6612A849-7167-4D1E-98EC-F78EAAEECA29}" srcOrd="0" destOrd="0" presId="urn:microsoft.com/office/officeart/2005/8/layout/cycle4"/>
    <dgm:cxn modelId="{4E2596C3-1271-4DC2-B1A8-7FA41DCEDD30}" type="presParOf" srcId="{88CB310F-29D2-43A0-86E6-57D55B1A7E51}" destId="{E598438F-BF47-48B1-A583-959C7CBC69C9}" srcOrd="1" destOrd="0" presId="urn:microsoft.com/office/officeart/2005/8/layout/cycle4"/>
    <dgm:cxn modelId="{3151B814-33F5-4297-A093-7CEB743050AA}" type="presParOf" srcId="{73D25056-D63E-4B4F-B440-012AF189A35B}" destId="{F90C9FA7-0FBD-4B49-873F-1D381DE0579A}" srcOrd="3" destOrd="0" presId="urn:microsoft.com/office/officeart/2005/8/layout/cycle4"/>
    <dgm:cxn modelId="{BCEDBA89-47CD-46AE-9738-BE1CF47342FA}" type="presParOf" srcId="{F90C9FA7-0FBD-4B49-873F-1D381DE0579A}" destId="{D1875B81-2E12-4D8E-A52F-DE0BA15A9C58}" srcOrd="0" destOrd="0" presId="urn:microsoft.com/office/officeart/2005/8/layout/cycle4"/>
    <dgm:cxn modelId="{21622CAE-8511-48AB-B92C-5DD086CB9B4B}" type="presParOf" srcId="{F90C9FA7-0FBD-4B49-873F-1D381DE0579A}" destId="{6CC5FE30-E1E5-4EF6-82DB-4B0BE25F3B94}" srcOrd="1" destOrd="0" presId="urn:microsoft.com/office/officeart/2005/8/layout/cycle4"/>
    <dgm:cxn modelId="{B9B2AE80-C7F4-4CF2-9664-89AF54F79B39}" type="presParOf" srcId="{73D25056-D63E-4B4F-B440-012AF189A35B}" destId="{281EDC91-80A2-4B63-904F-C914FDDF5F53}" srcOrd="4" destOrd="0" presId="urn:microsoft.com/office/officeart/2005/8/layout/cycle4"/>
    <dgm:cxn modelId="{54B7932A-B230-4425-A20B-E91A089629CF}" type="presParOf" srcId="{2FFC9735-47A6-45AB-90E6-DCD88345B9A5}" destId="{8CA63CA9-2C0D-4FC2-8F96-4BA9D206378A}" srcOrd="1" destOrd="0" presId="urn:microsoft.com/office/officeart/2005/8/layout/cycle4"/>
    <dgm:cxn modelId="{A1A77E10-1911-445E-B533-A2688214D266}" type="presParOf" srcId="{8CA63CA9-2C0D-4FC2-8F96-4BA9D206378A}" destId="{1A34ADEA-29F0-466D-B669-E6B8A171842C}" srcOrd="0" destOrd="0" presId="urn:microsoft.com/office/officeart/2005/8/layout/cycle4"/>
    <dgm:cxn modelId="{85B5F5E7-3392-415E-AA7F-E2CF792517B0}" type="presParOf" srcId="{8CA63CA9-2C0D-4FC2-8F96-4BA9D206378A}" destId="{23AF65EE-9229-4E75-BA2A-FB45568A70C9}" srcOrd="1" destOrd="0" presId="urn:microsoft.com/office/officeart/2005/8/layout/cycle4"/>
    <dgm:cxn modelId="{B49DB3D0-63E5-4DBF-BF07-01C3FEF72953}" type="presParOf" srcId="{8CA63CA9-2C0D-4FC2-8F96-4BA9D206378A}" destId="{9CC20BF9-D6BC-4569-9303-7AFBE78A7A29}" srcOrd="2" destOrd="0" presId="urn:microsoft.com/office/officeart/2005/8/layout/cycle4"/>
    <dgm:cxn modelId="{78233645-E8AF-445A-A696-0D918A0C5414}" type="presParOf" srcId="{8CA63CA9-2C0D-4FC2-8F96-4BA9D206378A}" destId="{7122B951-529D-46B5-B08C-C00E9F9DC41B}" srcOrd="3" destOrd="0" presId="urn:microsoft.com/office/officeart/2005/8/layout/cycle4"/>
    <dgm:cxn modelId="{821CC012-9092-469E-A8B4-7104D76D1902}" type="presParOf" srcId="{8CA63CA9-2C0D-4FC2-8F96-4BA9D206378A}" destId="{6A3D144A-0C21-49D8-BDB0-6B19565EAAB3}" srcOrd="4" destOrd="0" presId="urn:microsoft.com/office/officeart/2005/8/layout/cycle4"/>
    <dgm:cxn modelId="{BEB32F60-0C78-4039-A402-F1F6B653B8C4}" type="presParOf" srcId="{2FFC9735-47A6-45AB-90E6-DCD88345B9A5}" destId="{493DFF8E-F606-4106-85D4-B1017261C522}" srcOrd="2" destOrd="0" presId="urn:microsoft.com/office/officeart/2005/8/layout/cycle4"/>
    <dgm:cxn modelId="{9E5239AE-4796-43B9-AA60-BB2975CDDE92}" type="presParOf" srcId="{2FFC9735-47A6-45AB-90E6-DCD88345B9A5}" destId="{3099B1B3-25D2-4BE0-B6D3-E167752E46E7}" srcOrd="3" destOrd="0" presId="urn:microsoft.com/office/officeart/2005/8/layout/cycle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08EEA1D-CB44-4888-853B-41360A5ED104}" type="doc">
      <dgm:prSet loTypeId="urn:microsoft.com/office/officeart/2008/layout/LinedList" loCatId="list" qsTypeId="urn:microsoft.com/office/officeart/2005/8/quickstyle/simple1" qsCatId="simple" csTypeId="urn:microsoft.com/office/officeart/2005/8/colors/accent1_4" csCatId="accent1" phldr="1"/>
      <dgm:spPr/>
      <dgm:t>
        <a:bodyPr/>
        <a:lstStyle/>
        <a:p>
          <a:endParaRPr lang="ro-RO"/>
        </a:p>
      </dgm:t>
    </dgm:pt>
    <dgm:pt modelId="{2857EC90-8207-4F03-BE8D-D9D7F5490A3B}">
      <dgm:prSet phldrT="[Text]"/>
      <dgm:spPr/>
      <dgm:t>
        <a:bodyPr vert="vert270"/>
        <a:lstStyle/>
        <a:p>
          <a:pPr algn="ctr"/>
          <a:r>
            <a:rPr lang="en-US" b="1" dirty="0">
              <a:solidFill>
                <a:schemeClr val="accent6">
                  <a:lumMod val="75000"/>
                </a:schemeClr>
              </a:solidFill>
            </a:rPr>
            <a:t>Cum </a:t>
          </a:r>
          <a:r>
            <a:rPr lang="ro-RO" b="1" dirty="0">
              <a:solidFill>
                <a:schemeClr val="accent6">
                  <a:lumMod val="75000"/>
                </a:schemeClr>
              </a:solidFill>
            </a:rPr>
            <a:t>î</a:t>
          </a:r>
          <a:r>
            <a:rPr lang="en-US" b="1" dirty="0" err="1">
              <a:solidFill>
                <a:schemeClr val="accent6">
                  <a:lumMod val="75000"/>
                </a:schemeClr>
              </a:solidFill>
            </a:rPr>
            <a:t>mbun</a:t>
          </a:r>
          <a:r>
            <a:rPr lang="ro-RO" b="1" dirty="0">
              <a:solidFill>
                <a:schemeClr val="accent6">
                  <a:lumMod val="75000"/>
                </a:schemeClr>
              </a:solidFill>
            </a:rPr>
            <a:t>ă</a:t>
          </a:r>
          <a:r>
            <a:rPr lang="en-US" b="1" dirty="0">
              <a:solidFill>
                <a:schemeClr val="accent6">
                  <a:lumMod val="75000"/>
                </a:schemeClr>
              </a:solidFill>
            </a:rPr>
            <a:t>t</a:t>
          </a:r>
          <a:r>
            <a:rPr lang="ro-RO" b="1" dirty="0">
              <a:solidFill>
                <a:schemeClr val="accent6">
                  <a:lumMod val="75000"/>
                </a:schemeClr>
              </a:solidFill>
            </a:rPr>
            <a:t>ăț</a:t>
          </a:r>
          <a:r>
            <a:rPr lang="en-US" b="1" dirty="0" err="1">
              <a:solidFill>
                <a:schemeClr val="accent6">
                  <a:lumMod val="75000"/>
                </a:schemeClr>
              </a:solidFill>
            </a:rPr>
            <a:t>im</a:t>
          </a:r>
          <a:r>
            <a:rPr lang="en-US" b="1" dirty="0">
              <a:solidFill>
                <a:schemeClr val="accent6">
                  <a:lumMod val="75000"/>
                </a:schemeClr>
              </a:solidFill>
            </a:rPr>
            <a:t> </a:t>
          </a:r>
          <a:r>
            <a:rPr lang="en-US" b="1" dirty="0" err="1">
              <a:solidFill>
                <a:schemeClr val="accent6">
                  <a:lumMod val="75000"/>
                </a:schemeClr>
              </a:solidFill>
            </a:rPr>
            <a:t>aderen</a:t>
          </a:r>
          <a:r>
            <a:rPr lang="ro-RO" b="1" dirty="0">
              <a:solidFill>
                <a:schemeClr val="accent6">
                  <a:lumMod val="75000"/>
                </a:schemeClr>
              </a:solidFill>
            </a:rPr>
            <a:t>ț</a:t>
          </a:r>
          <a:r>
            <a:rPr lang="en-US" b="1" dirty="0">
              <a:solidFill>
                <a:schemeClr val="accent6">
                  <a:lumMod val="75000"/>
                </a:schemeClr>
              </a:solidFill>
            </a:rPr>
            <a:t>a?</a:t>
          </a:r>
          <a:endParaRPr lang="ro-RO" b="1" dirty="0">
            <a:solidFill>
              <a:schemeClr val="accent6">
                <a:lumMod val="75000"/>
              </a:schemeClr>
            </a:solidFill>
          </a:endParaRPr>
        </a:p>
      </dgm:t>
    </dgm:pt>
    <dgm:pt modelId="{59D3947C-9EEF-43E8-A1B3-3B6D96C7BEC7}" type="parTrans" cxnId="{A9EB0981-FCEC-49C4-BBD9-33F1FB38E555}">
      <dgm:prSet/>
      <dgm:spPr/>
      <dgm:t>
        <a:bodyPr/>
        <a:lstStyle/>
        <a:p>
          <a:endParaRPr lang="ro-RO"/>
        </a:p>
      </dgm:t>
    </dgm:pt>
    <dgm:pt modelId="{BCCEFAAE-0A72-45CC-8D0C-03BCB19F106D}" type="sibTrans" cxnId="{A9EB0981-FCEC-49C4-BBD9-33F1FB38E555}">
      <dgm:prSet/>
      <dgm:spPr/>
      <dgm:t>
        <a:bodyPr/>
        <a:lstStyle/>
        <a:p>
          <a:endParaRPr lang="ro-RO"/>
        </a:p>
      </dgm:t>
    </dgm:pt>
    <dgm:pt modelId="{CD11A2E7-155E-4486-9A8D-A00C6E5BF189}">
      <dgm:prSet phldrT="[Text]"/>
      <dgm:spPr/>
      <dgm:t>
        <a:bodyPr/>
        <a:lstStyle/>
        <a:p>
          <a:r>
            <a:rPr lang="ro-RO" dirty="0"/>
            <a:t>Evalu</a:t>
          </a:r>
          <a:r>
            <a:rPr lang="en-US" dirty="0"/>
            <a:t>area</a:t>
          </a:r>
          <a:r>
            <a:rPr lang="ro-RO" dirty="0"/>
            <a:t> nevoil</a:t>
          </a:r>
          <a:r>
            <a:rPr lang="en-US" dirty="0"/>
            <a:t>or</a:t>
          </a:r>
          <a:r>
            <a:rPr lang="ro-RO" dirty="0"/>
            <a:t> fiecărui pacient și ofer</a:t>
          </a:r>
          <a:r>
            <a:rPr lang="en-US" dirty="0" err="1"/>
            <a:t>irea</a:t>
          </a:r>
          <a:r>
            <a:rPr lang="ro-RO" dirty="0"/>
            <a:t> </a:t>
          </a:r>
          <a:r>
            <a:rPr lang="en-US" dirty="0"/>
            <a:t>de </a:t>
          </a:r>
          <a:r>
            <a:rPr lang="ro-RO" dirty="0"/>
            <a:t>soluți</a:t>
          </a:r>
          <a:r>
            <a:rPr lang="en-US" dirty="0" err="1"/>
            <a:t>i</a:t>
          </a:r>
          <a:r>
            <a:rPr lang="ro-RO" dirty="0"/>
            <a:t> individualizate</a:t>
          </a:r>
        </a:p>
      </dgm:t>
    </dgm:pt>
    <dgm:pt modelId="{D95E1C2B-5F99-4A0C-9659-3EA0FAFCC944}" type="parTrans" cxnId="{65B830A8-C4EB-4E39-98AB-C63E317B700E}">
      <dgm:prSet/>
      <dgm:spPr/>
      <dgm:t>
        <a:bodyPr/>
        <a:lstStyle/>
        <a:p>
          <a:endParaRPr lang="ro-RO"/>
        </a:p>
      </dgm:t>
    </dgm:pt>
    <dgm:pt modelId="{53E6009B-20D7-4EA7-A1B7-9A116A4C9AE6}" type="sibTrans" cxnId="{65B830A8-C4EB-4E39-98AB-C63E317B700E}">
      <dgm:prSet/>
      <dgm:spPr/>
      <dgm:t>
        <a:bodyPr/>
        <a:lstStyle/>
        <a:p>
          <a:endParaRPr lang="ro-RO"/>
        </a:p>
      </dgm:t>
    </dgm:pt>
    <dgm:pt modelId="{93C88E59-7D10-42A3-8498-E3CEB39376E6}">
      <dgm:prSet phldrT="[Text]"/>
      <dgm:spPr/>
      <dgm:t>
        <a:bodyPr/>
        <a:lstStyle/>
        <a:p>
          <a:r>
            <a:rPr lang="ro-RO" dirty="0"/>
            <a:t>Ușur</a:t>
          </a:r>
          <a:r>
            <a:rPr lang="en-US" dirty="0"/>
            <a:t>area</a:t>
          </a:r>
          <a:r>
            <a:rPr lang="ro-RO" dirty="0"/>
            <a:t> administrar</a:t>
          </a:r>
          <a:r>
            <a:rPr lang="en-US" dirty="0"/>
            <a:t>ii</a:t>
          </a:r>
          <a:r>
            <a:rPr lang="ro-RO" dirty="0"/>
            <a:t> </a:t>
          </a:r>
          <a:r>
            <a:rPr lang="en-US" dirty="0" err="1"/>
            <a:t>tratamentului</a:t>
          </a:r>
          <a:r>
            <a:rPr lang="ro-RO" dirty="0"/>
            <a:t> pentru</a:t>
          </a:r>
          <a:r>
            <a:rPr lang="en-US" dirty="0"/>
            <a:t> </a:t>
          </a:r>
          <a:r>
            <a:rPr lang="en-US" dirty="0" err="1"/>
            <a:t>fiecare</a:t>
          </a:r>
          <a:r>
            <a:rPr lang="ro-RO" dirty="0"/>
            <a:t> pacient</a:t>
          </a:r>
        </a:p>
      </dgm:t>
    </dgm:pt>
    <dgm:pt modelId="{30B4BD92-681E-4915-8554-B7E3863703F0}" type="parTrans" cxnId="{4DB652BC-91BA-4B26-88F3-57EFD26A06BF}">
      <dgm:prSet/>
      <dgm:spPr/>
      <dgm:t>
        <a:bodyPr/>
        <a:lstStyle/>
        <a:p>
          <a:endParaRPr lang="ro-RO"/>
        </a:p>
      </dgm:t>
    </dgm:pt>
    <dgm:pt modelId="{3C53634E-518E-4B3F-B84D-2B56149B05D8}" type="sibTrans" cxnId="{4DB652BC-91BA-4B26-88F3-57EFD26A06BF}">
      <dgm:prSet/>
      <dgm:spPr/>
      <dgm:t>
        <a:bodyPr/>
        <a:lstStyle/>
        <a:p>
          <a:endParaRPr lang="ro-RO"/>
        </a:p>
      </dgm:t>
    </dgm:pt>
    <dgm:pt modelId="{764183E2-AC1D-4E90-B6D6-3D66E0D9BCE3}">
      <dgm:prSet phldrT="[Text]"/>
      <dgm:spPr/>
      <dgm:t>
        <a:bodyPr/>
        <a:lstStyle/>
        <a:p>
          <a:r>
            <a:rPr lang="ro-RO" dirty="0"/>
            <a:t>Îmbunătăți</a:t>
          </a:r>
          <a:r>
            <a:rPr lang="en-US" dirty="0"/>
            <a:t>rea</a:t>
          </a:r>
          <a:r>
            <a:rPr lang="ro-RO" dirty="0"/>
            <a:t> comunicar</a:t>
          </a:r>
          <a:r>
            <a:rPr lang="en-US" dirty="0"/>
            <a:t>ii</a:t>
          </a:r>
          <a:r>
            <a:rPr lang="ro-RO" dirty="0"/>
            <a:t> </a:t>
          </a:r>
          <a:r>
            <a:rPr lang="en-US" dirty="0"/>
            <a:t>medic - </a:t>
          </a:r>
          <a:r>
            <a:rPr lang="ro-RO" dirty="0"/>
            <a:t>pacient într-un mediu </a:t>
          </a:r>
          <a:r>
            <a:rPr lang="en-US" dirty="0" err="1"/>
            <a:t>prietenos</a:t>
          </a:r>
          <a:endParaRPr lang="ro-RO" dirty="0"/>
        </a:p>
      </dgm:t>
    </dgm:pt>
    <dgm:pt modelId="{93B12F2B-D981-4D0A-B27A-ED6AFA48171B}" type="parTrans" cxnId="{C382768A-7FE3-46CB-AB7D-4B9C0BF749CC}">
      <dgm:prSet/>
      <dgm:spPr/>
      <dgm:t>
        <a:bodyPr/>
        <a:lstStyle/>
        <a:p>
          <a:endParaRPr lang="ro-RO"/>
        </a:p>
      </dgm:t>
    </dgm:pt>
    <dgm:pt modelId="{4125C66A-27F4-4C9C-885F-F4A42A179BB6}" type="sibTrans" cxnId="{C382768A-7FE3-46CB-AB7D-4B9C0BF749CC}">
      <dgm:prSet/>
      <dgm:spPr/>
      <dgm:t>
        <a:bodyPr/>
        <a:lstStyle/>
        <a:p>
          <a:endParaRPr lang="ro-RO"/>
        </a:p>
      </dgm:t>
    </dgm:pt>
    <dgm:pt modelId="{77F1FFA0-C647-47AB-A765-67B0BD51D70F}">
      <dgm:prSet phldrT="[Text]"/>
      <dgm:spPr/>
      <dgm:t>
        <a:bodyPr/>
        <a:lstStyle/>
        <a:p>
          <a:r>
            <a:rPr lang="en-US" dirty="0" err="1"/>
            <a:t>Educarea</a:t>
          </a:r>
          <a:r>
            <a:rPr lang="en-US" dirty="0"/>
            <a:t> </a:t>
          </a:r>
          <a:r>
            <a:rPr lang="en-US" dirty="0" err="1"/>
            <a:t>pacientului</a:t>
          </a:r>
          <a:endParaRPr lang="ro-RO" dirty="0"/>
        </a:p>
      </dgm:t>
    </dgm:pt>
    <dgm:pt modelId="{4BDBFFC3-98B3-450F-9B96-6383EE8BB575}" type="parTrans" cxnId="{94311D02-6E55-4ACD-A5F4-05024163BC1D}">
      <dgm:prSet/>
      <dgm:spPr/>
      <dgm:t>
        <a:bodyPr/>
        <a:lstStyle/>
        <a:p>
          <a:endParaRPr lang="ro-RO"/>
        </a:p>
      </dgm:t>
    </dgm:pt>
    <dgm:pt modelId="{DF8B4A25-E36F-48A1-9721-E74B0BD39495}" type="sibTrans" cxnId="{94311D02-6E55-4ACD-A5F4-05024163BC1D}">
      <dgm:prSet/>
      <dgm:spPr/>
      <dgm:t>
        <a:bodyPr/>
        <a:lstStyle/>
        <a:p>
          <a:endParaRPr lang="ro-RO"/>
        </a:p>
      </dgm:t>
    </dgm:pt>
    <dgm:pt modelId="{1F4E9D50-119D-47AA-9EA5-529313669A95}">
      <dgm:prSet phldrT="[Text]"/>
      <dgm:spPr/>
      <dgm:t>
        <a:bodyPr/>
        <a:lstStyle/>
        <a:p>
          <a:r>
            <a:rPr lang="en-US" dirty="0" err="1"/>
            <a:t>Respectarea</a:t>
          </a:r>
          <a:r>
            <a:rPr lang="en-US" dirty="0"/>
            <a:t> </a:t>
          </a:r>
          <a:r>
            <a:rPr lang="en-US" dirty="0" err="1"/>
            <a:t>recomandarilor</a:t>
          </a:r>
          <a:r>
            <a:rPr lang="en-US" dirty="0"/>
            <a:t> </a:t>
          </a:r>
          <a:r>
            <a:rPr lang="en-US" dirty="0" err="1"/>
            <a:t>ghidurilor</a:t>
          </a:r>
          <a:endParaRPr lang="ro-RO" dirty="0"/>
        </a:p>
      </dgm:t>
    </dgm:pt>
    <dgm:pt modelId="{A4F1C2E2-0790-4083-988D-CEEB3222FF1B}" type="parTrans" cxnId="{436B2B32-DA58-471B-8F32-77F9D4A0FEC9}">
      <dgm:prSet/>
      <dgm:spPr/>
      <dgm:t>
        <a:bodyPr/>
        <a:lstStyle/>
        <a:p>
          <a:endParaRPr lang="ro-RO"/>
        </a:p>
      </dgm:t>
    </dgm:pt>
    <dgm:pt modelId="{6C89AA87-8606-4C1B-A9B7-7C07147DBF4F}" type="sibTrans" cxnId="{436B2B32-DA58-471B-8F32-77F9D4A0FEC9}">
      <dgm:prSet/>
      <dgm:spPr/>
      <dgm:t>
        <a:bodyPr/>
        <a:lstStyle/>
        <a:p>
          <a:endParaRPr lang="ro-RO"/>
        </a:p>
      </dgm:t>
    </dgm:pt>
    <dgm:pt modelId="{07B8030A-67E4-4B9E-B80D-9BE5AD4E0A2B}">
      <dgm:prSet phldrT="[Text]"/>
      <dgm:spPr/>
      <dgm:t>
        <a:bodyPr/>
        <a:lstStyle/>
        <a:p>
          <a:r>
            <a:rPr lang="en-US" b="0" dirty="0" err="1"/>
            <a:t>Folosirea</a:t>
          </a:r>
          <a:r>
            <a:rPr lang="en-US" b="0" dirty="0"/>
            <a:t> </a:t>
          </a:r>
          <a:r>
            <a:rPr lang="en-US" b="0" dirty="0" err="1"/>
            <a:t>combinatiilor</a:t>
          </a:r>
          <a:r>
            <a:rPr lang="en-US" b="0" dirty="0"/>
            <a:t> fixe</a:t>
          </a:r>
          <a:endParaRPr lang="ro-RO" b="0" dirty="0"/>
        </a:p>
      </dgm:t>
    </dgm:pt>
    <dgm:pt modelId="{A78B01BF-82F4-47A3-AA03-79DE0EEB7C87}" type="parTrans" cxnId="{D1A8E92B-8D7B-422F-A066-0F18B06543BA}">
      <dgm:prSet/>
      <dgm:spPr/>
      <dgm:t>
        <a:bodyPr/>
        <a:lstStyle/>
        <a:p>
          <a:endParaRPr lang="ro-RO"/>
        </a:p>
      </dgm:t>
    </dgm:pt>
    <dgm:pt modelId="{BA5971D8-2589-404D-A830-358D1F8232A3}" type="sibTrans" cxnId="{D1A8E92B-8D7B-422F-A066-0F18B06543BA}">
      <dgm:prSet/>
      <dgm:spPr/>
      <dgm:t>
        <a:bodyPr/>
        <a:lstStyle/>
        <a:p>
          <a:endParaRPr lang="ro-RO"/>
        </a:p>
      </dgm:t>
    </dgm:pt>
    <dgm:pt modelId="{44FF9504-7B46-4A1E-8742-C71873BD4C0F}">
      <dgm:prSet phldrT="[Text]"/>
      <dgm:spPr/>
      <dgm:t>
        <a:bodyPr/>
        <a:lstStyle/>
        <a:p>
          <a:r>
            <a:rPr lang="en-US" dirty="0" err="1"/>
            <a:t>Abordarea</a:t>
          </a:r>
          <a:r>
            <a:rPr lang="en-US" dirty="0"/>
            <a:t> </a:t>
          </a:r>
          <a:r>
            <a:rPr lang="en-US" dirty="0" err="1"/>
            <a:t>colaborativa</a:t>
          </a:r>
          <a:r>
            <a:rPr lang="en-US" dirty="0"/>
            <a:t> a </a:t>
          </a:r>
          <a:r>
            <a:rPr lang="en-US" dirty="0" err="1"/>
            <a:t>ingrijirii</a:t>
          </a:r>
          <a:r>
            <a:rPr lang="en-US" dirty="0"/>
            <a:t> </a:t>
          </a:r>
          <a:r>
            <a:rPr lang="en-US" dirty="0" err="1"/>
            <a:t>pacientului</a:t>
          </a:r>
          <a:r>
            <a:rPr lang="en-US" dirty="0"/>
            <a:t>, </a:t>
          </a:r>
          <a:r>
            <a:rPr lang="en-US" dirty="0" err="1"/>
            <a:t>bazata</a:t>
          </a:r>
          <a:r>
            <a:rPr lang="en-US" dirty="0"/>
            <a:t> pe </a:t>
          </a:r>
          <a:r>
            <a:rPr lang="en-US" dirty="0" err="1"/>
            <a:t>echipa</a:t>
          </a:r>
          <a:r>
            <a:rPr lang="en-US" dirty="0"/>
            <a:t> (inclusive </a:t>
          </a:r>
          <a:r>
            <a:rPr lang="en-US" dirty="0" err="1"/>
            <a:t>asistenta</a:t>
          </a:r>
          <a:r>
            <a:rPr lang="en-US" dirty="0"/>
            <a:t> </a:t>
          </a:r>
          <a:r>
            <a:rPr lang="en-US" dirty="0" err="1"/>
            <a:t>medicala</a:t>
          </a:r>
          <a:r>
            <a:rPr lang="en-US" dirty="0"/>
            <a:t> </a:t>
          </a:r>
          <a:r>
            <a:rPr lang="en-US" dirty="0" err="1"/>
            <a:t>si</a:t>
          </a:r>
          <a:r>
            <a:rPr lang="en-US" dirty="0"/>
            <a:t> </a:t>
          </a:r>
          <a:r>
            <a:rPr lang="en-US" dirty="0" err="1"/>
            <a:t>faracist</a:t>
          </a:r>
          <a:r>
            <a:rPr lang="en-US" dirty="0"/>
            <a:t>)</a:t>
          </a:r>
          <a:endParaRPr lang="ro-RO" dirty="0"/>
        </a:p>
      </dgm:t>
    </dgm:pt>
    <dgm:pt modelId="{19F5E2E9-CFCA-4F26-B984-934644529064}" type="parTrans" cxnId="{DA4159F7-22FE-4667-AE7F-3B3134CD57EA}">
      <dgm:prSet/>
      <dgm:spPr/>
      <dgm:t>
        <a:bodyPr/>
        <a:lstStyle/>
        <a:p>
          <a:endParaRPr lang="ro-RO"/>
        </a:p>
      </dgm:t>
    </dgm:pt>
    <dgm:pt modelId="{09786404-C769-4D93-B760-60F702E5E727}" type="sibTrans" cxnId="{DA4159F7-22FE-4667-AE7F-3B3134CD57EA}">
      <dgm:prSet/>
      <dgm:spPr/>
      <dgm:t>
        <a:bodyPr/>
        <a:lstStyle/>
        <a:p>
          <a:endParaRPr lang="ro-RO"/>
        </a:p>
      </dgm:t>
    </dgm:pt>
    <dgm:pt modelId="{B1D0853B-571C-40CC-8345-CBF1E297EFCF}">
      <dgm:prSet phldrT="[Text]"/>
      <dgm:spPr/>
      <dgm:t>
        <a:bodyPr/>
        <a:lstStyle/>
        <a:p>
          <a:r>
            <a:rPr lang="en-US" dirty="0" err="1"/>
            <a:t>Folosirea</a:t>
          </a:r>
          <a:r>
            <a:rPr lang="en-US" dirty="0"/>
            <a:t> memento-</a:t>
          </a:r>
          <a:r>
            <a:rPr lang="en-US" dirty="0" err="1"/>
            <a:t>urilor</a:t>
          </a:r>
          <a:endParaRPr lang="ro-RO" dirty="0"/>
        </a:p>
      </dgm:t>
    </dgm:pt>
    <dgm:pt modelId="{07321008-58F5-4DBE-86ED-412B88C8164E}" type="parTrans" cxnId="{B13B2CB6-62EC-47E3-897A-F6CFDE5F89DD}">
      <dgm:prSet/>
      <dgm:spPr/>
      <dgm:t>
        <a:bodyPr/>
        <a:lstStyle/>
        <a:p>
          <a:endParaRPr lang="ro-RO"/>
        </a:p>
      </dgm:t>
    </dgm:pt>
    <dgm:pt modelId="{9491D326-0FEB-4277-BD4A-613D5824A9BD}" type="sibTrans" cxnId="{B13B2CB6-62EC-47E3-897A-F6CFDE5F89DD}">
      <dgm:prSet/>
      <dgm:spPr/>
      <dgm:t>
        <a:bodyPr/>
        <a:lstStyle/>
        <a:p>
          <a:endParaRPr lang="ro-RO"/>
        </a:p>
      </dgm:t>
    </dgm:pt>
    <dgm:pt modelId="{6BBDD98E-47D6-429A-8134-6ED0275594C6}">
      <dgm:prSet phldrT="[Text]"/>
      <dgm:spPr/>
      <dgm:t>
        <a:bodyPr/>
        <a:lstStyle/>
        <a:p>
          <a:r>
            <a:rPr lang="ro-RO" dirty="0"/>
            <a:t>Utiliza</a:t>
          </a:r>
          <a:r>
            <a:rPr lang="en-US" dirty="0"/>
            <a:t>rea</a:t>
          </a:r>
          <a:r>
            <a:rPr lang="ro-RO" dirty="0"/>
            <a:t> tehnologi</a:t>
          </a:r>
          <a:r>
            <a:rPr lang="en-US" dirty="0" err="1"/>
            <a:t>ei</a:t>
          </a:r>
          <a:r>
            <a:rPr lang="ro-RO" dirty="0"/>
            <a:t> ca instrument de sprijin</a:t>
          </a:r>
        </a:p>
      </dgm:t>
    </dgm:pt>
    <dgm:pt modelId="{3017956D-6E87-479F-AEC3-6A2666C46E23}" type="parTrans" cxnId="{E66AF1F4-4019-479A-88A0-361EBB7AD98C}">
      <dgm:prSet/>
      <dgm:spPr/>
      <dgm:t>
        <a:bodyPr/>
        <a:lstStyle/>
        <a:p>
          <a:endParaRPr lang="ro-RO"/>
        </a:p>
      </dgm:t>
    </dgm:pt>
    <dgm:pt modelId="{FDD87330-3F77-4F78-823C-EB33344274C5}" type="sibTrans" cxnId="{E66AF1F4-4019-479A-88A0-361EBB7AD98C}">
      <dgm:prSet/>
      <dgm:spPr/>
      <dgm:t>
        <a:bodyPr/>
        <a:lstStyle/>
        <a:p>
          <a:endParaRPr lang="ro-RO"/>
        </a:p>
      </dgm:t>
    </dgm:pt>
    <dgm:pt modelId="{BAEB44E2-43CA-42CD-BADC-3612A97ED7B4}">
      <dgm:prSet phldrT="[Text]"/>
      <dgm:spPr/>
      <dgm:t>
        <a:bodyPr/>
        <a:lstStyle/>
        <a:p>
          <a:r>
            <a:rPr lang="ro-RO" dirty="0"/>
            <a:t>Oferi</a:t>
          </a:r>
          <a:r>
            <a:rPr lang="en-US" dirty="0"/>
            <a:t>rea</a:t>
          </a:r>
          <a:r>
            <a:rPr lang="ro-RO" dirty="0"/>
            <a:t> interviur</a:t>
          </a:r>
          <a:r>
            <a:rPr lang="en-US" dirty="0" err="1"/>
            <a:t>ilor</a:t>
          </a:r>
          <a:r>
            <a:rPr lang="ro-RO" dirty="0"/>
            <a:t> motivaționale</a:t>
          </a:r>
        </a:p>
      </dgm:t>
    </dgm:pt>
    <dgm:pt modelId="{5BD9A7F0-75B8-4195-8AC7-B473C79BD6F2}" type="parTrans" cxnId="{3B7AA08C-A044-4867-A676-673DE496232A}">
      <dgm:prSet/>
      <dgm:spPr/>
      <dgm:t>
        <a:bodyPr/>
        <a:lstStyle/>
        <a:p>
          <a:endParaRPr lang="ro-RO"/>
        </a:p>
      </dgm:t>
    </dgm:pt>
    <dgm:pt modelId="{455B8023-C3E2-4AFE-AE4C-422A01B21802}" type="sibTrans" cxnId="{3B7AA08C-A044-4867-A676-673DE496232A}">
      <dgm:prSet/>
      <dgm:spPr/>
      <dgm:t>
        <a:bodyPr/>
        <a:lstStyle/>
        <a:p>
          <a:endParaRPr lang="ro-RO"/>
        </a:p>
      </dgm:t>
    </dgm:pt>
    <dgm:pt modelId="{4814D394-6197-4251-8EDC-0FAB47D550B4}">
      <dgm:prSet phldrT="[Text]"/>
      <dgm:spPr/>
      <dgm:t>
        <a:bodyPr/>
        <a:lstStyle/>
        <a:p>
          <a:r>
            <a:rPr lang="ro-RO" dirty="0"/>
            <a:t>Implica</a:t>
          </a:r>
          <a:r>
            <a:rPr lang="en-US" dirty="0"/>
            <a:t>rea</a:t>
          </a:r>
          <a:r>
            <a:rPr lang="ro-RO" dirty="0"/>
            <a:t> pacientul în luarea deciziilor/</a:t>
          </a:r>
          <a:r>
            <a:rPr lang="en-US" dirty="0" err="1"/>
            <a:t>responsabilizarea</a:t>
          </a:r>
          <a:r>
            <a:rPr lang="ro-RO" dirty="0"/>
            <a:t> pacientul</a:t>
          </a:r>
          <a:r>
            <a:rPr lang="en-US" dirty="0" err="1"/>
            <a:t>ui</a:t>
          </a:r>
          <a:endParaRPr lang="ro-RO" dirty="0"/>
        </a:p>
      </dgm:t>
    </dgm:pt>
    <dgm:pt modelId="{F4DC1AC5-D3C3-417D-A7A1-B3546C08E2DE}" type="parTrans" cxnId="{58184D6E-A2A0-443B-B6E9-8C8619CE8577}">
      <dgm:prSet/>
      <dgm:spPr/>
      <dgm:t>
        <a:bodyPr/>
        <a:lstStyle/>
        <a:p>
          <a:endParaRPr lang="ro-RO"/>
        </a:p>
      </dgm:t>
    </dgm:pt>
    <dgm:pt modelId="{DE8152BB-3ABF-4BAC-8D58-B519AE6B7172}" type="sibTrans" cxnId="{58184D6E-A2A0-443B-B6E9-8C8619CE8577}">
      <dgm:prSet/>
      <dgm:spPr/>
      <dgm:t>
        <a:bodyPr/>
        <a:lstStyle/>
        <a:p>
          <a:endParaRPr lang="ro-RO"/>
        </a:p>
      </dgm:t>
    </dgm:pt>
    <dgm:pt modelId="{ABD8603F-A362-4BCE-97AC-F2D84BBA2056}" type="pres">
      <dgm:prSet presAssocID="{808EEA1D-CB44-4888-853B-41360A5ED104}" presName="vert0" presStyleCnt="0">
        <dgm:presLayoutVars>
          <dgm:dir/>
          <dgm:animOne val="branch"/>
          <dgm:animLvl val="lvl"/>
        </dgm:presLayoutVars>
      </dgm:prSet>
      <dgm:spPr/>
    </dgm:pt>
    <dgm:pt modelId="{3A4935EB-E5CC-48EC-B487-38EB97C2A051}" type="pres">
      <dgm:prSet presAssocID="{2857EC90-8207-4F03-BE8D-D9D7F5490A3B}" presName="thickLine" presStyleLbl="alignNode1" presStyleIdx="0" presStyleCnt="1"/>
      <dgm:spPr/>
    </dgm:pt>
    <dgm:pt modelId="{C7C9F441-DF64-423C-857B-584EE8DBC067}" type="pres">
      <dgm:prSet presAssocID="{2857EC90-8207-4F03-BE8D-D9D7F5490A3B}" presName="horz1" presStyleCnt="0"/>
      <dgm:spPr/>
    </dgm:pt>
    <dgm:pt modelId="{DC91D23A-582E-40F0-A52F-8CE848DAF369}" type="pres">
      <dgm:prSet presAssocID="{2857EC90-8207-4F03-BE8D-D9D7F5490A3B}" presName="tx1" presStyleLbl="revTx" presStyleIdx="0" presStyleCnt="12"/>
      <dgm:spPr/>
    </dgm:pt>
    <dgm:pt modelId="{3E02B680-3593-4478-AB3A-C3C89315B22B}" type="pres">
      <dgm:prSet presAssocID="{2857EC90-8207-4F03-BE8D-D9D7F5490A3B}" presName="vert1" presStyleCnt="0"/>
      <dgm:spPr/>
    </dgm:pt>
    <dgm:pt modelId="{951285F6-B172-4256-BB53-E3B399D44F33}" type="pres">
      <dgm:prSet presAssocID="{CD11A2E7-155E-4486-9A8D-A00C6E5BF189}" presName="vertSpace2a" presStyleCnt="0"/>
      <dgm:spPr/>
    </dgm:pt>
    <dgm:pt modelId="{91229DD2-A425-4CA3-BD92-5AD6F0E94ABB}" type="pres">
      <dgm:prSet presAssocID="{CD11A2E7-155E-4486-9A8D-A00C6E5BF189}" presName="horz2" presStyleCnt="0"/>
      <dgm:spPr/>
    </dgm:pt>
    <dgm:pt modelId="{9F870A41-148E-4CC1-900A-172F9F366954}" type="pres">
      <dgm:prSet presAssocID="{CD11A2E7-155E-4486-9A8D-A00C6E5BF189}" presName="horzSpace2" presStyleCnt="0"/>
      <dgm:spPr/>
    </dgm:pt>
    <dgm:pt modelId="{26025ADB-0A91-4AF6-B0F8-78389EA09B86}" type="pres">
      <dgm:prSet presAssocID="{CD11A2E7-155E-4486-9A8D-A00C6E5BF189}" presName="tx2" presStyleLbl="revTx" presStyleIdx="1" presStyleCnt="12"/>
      <dgm:spPr/>
    </dgm:pt>
    <dgm:pt modelId="{59921B13-DCB2-44F9-8D3F-47C603D513A3}" type="pres">
      <dgm:prSet presAssocID="{CD11A2E7-155E-4486-9A8D-A00C6E5BF189}" presName="vert2" presStyleCnt="0"/>
      <dgm:spPr/>
    </dgm:pt>
    <dgm:pt modelId="{5956CEE3-EBBE-422E-801F-437D38A7CC95}" type="pres">
      <dgm:prSet presAssocID="{CD11A2E7-155E-4486-9A8D-A00C6E5BF189}" presName="thinLine2b" presStyleLbl="callout" presStyleIdx="0" presStyleCnt="11"/>
      <dgm:spPr/>
    </dgm:pt>
    <dgm:pt modelId="{53CEF95C-32B3-4FCD-8392-73CFBF3AAEFE}" type="pres">
      <dgm:prSet presAssocID="{CD11A2E7-155E-4486-9A8D-A00C6E5BF189}" presName="vertSpace2b" presStyleCnt="0"/>
      <dgm:spPr/>
    </dgm:pt>
    <dgm:pt modelId="{853F011F-8F0F-43BF-A662-9180407C7828}" type="pres">
      <dgm:prSet presAssocID="{93C88E59-7D10-42A3-8498-E3CEB39376E6}" presName="horz2" presStyleCnt="0"/>
      <dgm:spPr/>
    </dgm:pt>
    <dgm:pt modelId="{E5306F82-BFAF-400A-A950-9E395771A38F}" type="pres">
      <dgm:prSet presAssocID="{93C88E59-7D10-42A3-8498-E3CEB39376E6}" presName="horzSpace2" presStyleCnt="0"/>
      <dgm:spPr/>
    </dgm:pt>
    <dgm:pt modelId="{F239C277-5DA4-458B-B147-0DB6B4EC988B}" type="pres">
      <dgm:prSet presAssocID="{93C88E59-7D10-42A3-8498-E3CEB39376E6}" presName="tx2" presStyleLbl="revTx" presStyleIdx="2" presStyleCnt="12"/>
      <dgm:spPr/>
    </dgm:pt>
    <dgm:pt modelId="{391807FC-07F9-4E7A-8D2C-C7ACD3F2885D}" type="pres">
      <dgm:prSet presAssocID="{93C88E59-7D10-42A3-8498-E3CEB39376E6}" presName="vert2" presStyleCnt="0"/>
      <dgm:spPr/>
    </dgm:pt>
    <dgm:pt modelId="{494D3769-AD12-436F-8F32-AD144C329C3A}" type="pres">
      <dgm:prSet presAssocID="{93C88E59-7D10-42A3-8498-E3CEB39376E6}" presName="thinLine2b" presStyleLbl="callout" presStyleIdx="1" presStyleCnt="11"/>
      <dgm:spPr/>
    </dgm:pt>
    <dgm:pt modelId="{B3AAC593-B9AF-45BF-98C7-6BA6B88D68CC}" type="pres">
      <dgm:prSet presAssocID="{93C88E59-7D10-42A3-8498-E3CEB39376E6}" presName="vertSpace2b" presStyleCnt="0"/>
      <dgm:spPr/>
    </dgm:pt>
    <dgm:pt modelId="{EEBCE065-DF68-4E6E-BBFA-F6F9F835C2C1}" type="pres">
      <dgm:prSet presAssocID="{764183E2-AC1D-4E90-B6D6-3D66E0D9BCE3}" presName="horz2" presStyleCnt="0"/>
      <dgm:spPr/>
    </dgm:pt>
    <dgm:pt modelId="{141CDBF5-0736-497D-A934-1595512D6C5A}" type="pres">
      <dgm:prSet presAssocID="{764183E2-AC1D-4E90-B6D6-3D66E0D9BCE3}" presName="horzSpace2" presStyleCnt="0"/>
      <dgm:spPr/>
    </dgm:pt>
    <dgm:pt modelId="{855F6C8F-B7E9-4CD3-903C-D8FDC36A5BD1}" type="pres">
      <dgm:prSet presAssocID="{764183E2-AC1D-4E90-B6D6-3D66E0D9BCE3}" presName="tx2" presStyleLbl="revTx" presStyleIdx="3" presStyleCnt="12"/>
      <dgm:spPr/>
    </dgm:pt>
    <dgm:pt modelId="{00D841EE-2DEB-49DD-A826-5C90F1AA2FC0}" type="pres">
      <dgm:prSet presAssocID="{764183E2-AC1D-4E90-B6D6-3D66E0D9BCE3}" presName="vert2" presStyleCnt="0"/>
      <dgm:spPr/>
    </dgm:pt>
    <dgm:pt modelId="{148C03A2-54FF-4074-AFB4-913656996D72}" type="pres">
      <dgm:prSet presAssocID="{764183E2-AC1D-4E90-B6D6-3D66E0D9BCE3}" presName="thinLine2b" presStyleLbl="callout" presStyleIdx="2" presStyleCnt="11"/>
      <dgm:spPr/>
    </dgm:pt>
    <dgm:pt modelId="{E44B6A6A-FAF0-459B-AD44-F98B3B2687D0}" type="pres">
      <dgm:prSet presAssocID="{764183E2-AC1D-4E90-B6D6-3D66E0D9BCE3}" presName="vertSpace2b" presStyleCnt="0"/>
      <dgm:spPr/>
    </dgm:pt>
    <dgm:pt modelId="{77A87A71-7C15-45BD-8293-FED375D211AE}" type="pres">
      <dgm:prSet presAssocID="{77F1FFA0-C647-47AB-A765-67B0BD51D70F}" presName="horz2" presStyleCnt="0"/>
      <dgm:spPr/>
    </dgm:pt>
    <dgm:pt modelId="{BCF9B2BB-92CB-40B1-B4FB-77B0D85CBF7D}" type="pres">
      <dgm:prSet presAssocID="{77F1FFA0-C647-47AB-A765-67B0BD51D70F}" presName="horzSpace2" presStyleCnt="0"/>
      <dgm:spPr/>
    </dgm:pt>
    <dgm:pt modelId="{1FCE0539-D510-47DB-B90A-49CC31A2ADC6}" type="pres">
      <dgm:prSet presAssocID="{77F1FFA0-C647-47AB-A765-67B0BD51D70F}" presName="tx2" presStyleLbl="revTx" presStyleIdx="4" presStyleCnt="12"/>
      <dgm:spPr/>
    </dgm:pt>
    <dgm:pt modelId="{9E89C7EE-8A13-482A-BB17-16B3909AFC26}" type="pres">
      <dgm:prSet presAssocID="{77F1FFA0-C647-47AB-A765-67B0BD51D70F}" presName="vert2" presStyleCnt="0"/>
      <dgm:spPr/>
    </dgm:pt>
    <dgm:pt modelId="{CD40F963-760E-4BC9-B8E0-A8CA2513A1B2}" type="pres">
      <dgm:prSet presAssocID="{77F1FFA0-C647-47AB-A765-67B0BD51D70F}" presName="thinLine2b" presStyleLbl="callout" presStyleIdx="3" presStyleCnt="11"/>
      <dgm:spPr/>
    </dgm:pt>
    <dgm:pt modelId="{37A6E6D9-ED7F-4DB5-8CA5-D317E6DDECB2}" type="pres">
      <dgm:prSet presAssocID="{77F1FFA0-C647-47AB-A765-67B0BD51D70F}" presName="vertSpace2b" presStyleCnt="0"/>
      <dgm:spPr/>
    </dgm:pt>
    <dgm:pt modelId="{9425A77D-4560-4B3D-8724-B7638F9AE275}" type="pres">
      <dgm:prSet presAssocID="{BAEB44E2-43CA-42CD-BADC-3612A97ED7B4}" presName="horz2" presStyleCnt="0"/>
      <dgm:spPr/>
    </dgm:pt>
    <dgm:pt modelId="{9B36C238-6965-4FBC-ADA7-9E8FF154153D}" type="pres">
      <dgm:prSet presAssocID="{BAEB44E2-43CA-42CD-BADC-3612A97ED7B4}" presName="horzSpace2" presStyleCnt="0"/>
      <dgm:spPr/>
    </dgm:pt>
    <dgm:pt modelId="{AA11E7F6-3300-4169-8F32-57FEC683662C}" type="pres">
      <dgm:prSet presAssocID="{BAEB44E2-43CA-42CD-BADC-3612A97ED7B4}" presName="tx2" presStyleLbl="revTx" presStyleIdx="5" presStyleCnt="12"/>
      <dgm:spPr/>
    </dgm:pt>
    <dgm:pt modelId="{5DB17B89-28CB-46DD-8F22-1250B2FE0F26}" type="pres">
      <dgm:prSet presAssocID="{BAEB44E2-43CA-42CD-BADC-3612A97ED7B4}" presName="vert2" presStyleCnt="0"/>
      <dgm:spPr/>
    </dgm:pt>
    <dgm:pt modelId="{58CB88C6-FE7A-44E6-92E2-1BE49B416993}" type="pres">
      <dgm:prSet presAssocID="{BAEB44E2-43CA-42CD-BADC-3612A97ED7B4}" presName="thinLine2b" presStyleLbl="callout" presStyleIdx="4" presStyleCnt="11"/>
      <dgm:spPr/>
    </dgm:pt>
    <dgm:pt modelId="{B9DF77B3-39DD-4283-86D3-CA4E46B623EA}" type="pres">
      <dgm:prSet presAssocID="{BAEB44E2-43CA-42CD-BADC-3612A97ED7B4}" presName="vertSpace2b" presStyleCnt="0"/>
      <dgm:spPr/>
    </dgm:pt>
    <dgm:pt modelId="{18821B74-529E-4DAB-B198-513B3E58B5C6}" type="pres">
      <dgm:prSet presAssocID="{4814D394-6197-4251-8EDC-0FAB47D550B4}" presName="horz2" presStyleCnt="0"/>
      <dgm:spPr/>
    </dgm:pt>
    <dgm:pt modelId="{D40C470F-7AA8-4767-BECE-199D9E0AECC0}" type="pres">
      <dgm:prSet presAssocID="{4814D394-6197-4251-8EDC-0FAB47D550B4}" presName="horzSpace2" presStyleCnt="0"/>
      <dgm:spPr/>
    </dgm:pt>
    <dgm:pt modelId="{6EE3E159-E83E-41EF-8F0A-09D28C6F02B0}" type="pres">
      <dgm:prSet presAssocID="{4814D394-6197-4251-8EDC-0FAB47D550B4}" presName="tx2" presStyleLbl="revTx" presStyleIdx="6" presStyleCnt="12"/>
      <dgm:spPr/>
    </dgm:pt>
    <dgm:pt modelId="{C21F4F27-2029-49C7-BBE3-7CAB9E26A35A}" type="pres">
      <dgm:prSet presAssocID="{4814D394-6197-4251-8EDC-0FAB47D550B4}" presName="vert2" presStyleCnt="0"/>
      <dgm:spPr/>
    </dgm:pt>
    <dgm:pt modelId="{91A0FE8B-39D0-4A5A-8C90-673E6AB206CE}" type="pres">
      <dgm:prSet presAssocID="{4814D394-6197-4251-8EDC-0FAB47D550B4}" presName="thinLine2b" presStyleLbl="callout" presStyleIdx="5" presStyleCnt="11"/>
      <dgm:spPr/>
    </dgm:pt>
    <dgm:pt modelId="{CD26DD79-3D0C-4071-A0F3-68216B7F64B8}" type="pres">
      <dgm:prSet presAssocID="{4814D394-6197-4251-8EDC-0FAB47D550B4}" presName="vertSpace2b" presStyleCnt="0"/>
      <dgm:spPr/>
    </dgm:pt>
    <dgm:pt modelId="{1333466C-EE96-4F59-A4F7-DD0BD686DD04}" type="pres">
      <dgm:prSet presAssocID="{1F4E9D50-119D-47AA-9EA5-529313669A95}" presName="horz2" presStyleCnt="0"/>
      <dgm:spPr/>
    </dgm:pt>
    <dgm:pt modelId="{27A288C9-1761-4BFD-93CB-07C67EB1D4DE}" type="pres">
      <dgm:prSet presAssocID="{1F4E9D50-119D-47AA-9EA5-529313669A95}" presName="horzSpace2" presStyleCnt="0"/>
      <dgm:spPr/>
    </dgm:pt>
    <dgm:pt modelId="{5A452D65-61D5-4F0C-9E52-7126F18B4142}" type="pres">
      <dgm:prSet presAssocID="{1F4E9D50-119D-47AA-9EA5-529313669A95}" presName="tx2" presStyleLbl="revTx" presStyleIdx="7" presStyleCnt="12"/>
      <dgm:spPr/>
    </dgm:pt>
    <dgm:pt modelId="{1655240F-025E-4AE2-A404-076362B7B5BA}" type="pres">
      <dgm:prSet presAssocID="{1F4E9D50-119D-47AA-9EA5-529313669A95}" presName="vert2" presStyleCnt="0"/>
      <dgm:spPr/>
    </dgm:pt>
    <dgm:pt modelId="{21CD8A7B-D049-49BD-B0BE-EE8AC8F287DE}" type="pres">
      <dgm:prSet presAssocID="{1F4E9D50-119D-47AA-9EA5-529313669A95}" presName="thinLine2b" presStyleLbl="callout" presStyleIdx="6" presStyleCnt="11"/>
      <dgm:spPr/>
    </dgm:pt>
    <dgm:pt modelId="{6E1A7F91-EB1B-464A-B109-CD307E15F605}" type="pres">
      <dgm:prSet presAssocID="{1F4E9D50-119D-47AA-9EA5-529313669A95}" presName="vertSpace2b" presStyleCnt="0"/>
      <dgm:spPr/>
    </dgm:pt>
    <dgm:pt modelId="{894579B2-220F-4182-8B37-CB4A7713EE06}" type="pres">
      <dgm:prSet presAssocID="{07B8030A-67E4-4B9E-B80D-9BE5AD4E0A2B}" presName="horz2" presStyleCnt="0"/>
      <dgm:spPr/>
    </dgm:pt>
    <dgm:pt modelId="{E93E981F-8B1F-47D4-BD41-A01F9F66F5DC}" type="pres">
      <dgm:prSet presAssocID="{07B8030A-67E4-4B9E-B80D-9BE5AD4E0A2B}" presName="horzSpace2" presStyleCnt="0"/>
      <dgm:spPr/>
    </dgm:pt>
    <dgm:pt modelId="{0A0BF2E3-1B23-4F89-AF42-EB5998A0B290}" type="pres">
      <dgm:prSet presAssocID="{07B8030A-67E4-4B9E-B80D-9BE5AD4E0A2B}" presName="tx2" presStyleLbl="revTx" presStyleIdx="8" presStyleCnt="12"/>
      <dgm:spPr/>
    </dgm:pt>
    <dgm:pt modelId="{1FD2A2F5-D4D7-4D85-A562-726B58ACEF6F}" type="pres">
      <dgm:prSet presAssocID="{07B8030A-67E4-4B9E-B80D-9BE5AD4E0A2B}" presName="vert2" presStyleCnt="0"/>
      <dgm:spPr/>
    </dgm:pt>
    <dgm:pt modelId="{9BEF8D91-B032-4BC2-A1DD-D60A3EC014D2}" type="pres">
      <dgm:prSet presAssocID="{07B8030A-67E4-4B9E-B80D-9BE5AD4E0A2B}" presName="thinLine2b" presStyleLbl="callout" presStyleIdx="7" presStyleCnt="11"/>
      <dgm:spPr/>
    </dgm:pt>
    <dgm:pt modelId="{90FAF4EC-BD21-4719-9AE1-9C2430AB397E}" type="pres">
      <dgm:prSet presAssocID="{07B8030A-67E4-4B9E-B80D-9BE5AD4E0A2B}" presName="vertSpace2b" presStyleCnt="0"/>
      <dgm:spPr/>
    </dgm:pt>
    <dgm:pt modelId="{89F90264-C0A6-4581-BC5C-BF2A667E82FD}" type="pres">
      <dgm:prSet presAssocID="{44FF9504-7B46-4A1E-8742-C71873BD4C0F}" presName="horz2" presStyleCnt="0"/>
      <dgm:spPr/>
    </dgm:pt>
    <dgm:pt modelId="{6256F2A9-4978-4339-92FD-45CFF43627C6}" type="pres">
      <dgm:prSet presAssocID="{44FF9504-7B46-4A1E-8742-C71873BD4C0F}" presName="horzSpace2" presStyleCnt="0"/>
      <dgm:spPr/>
    </dgm:pt>
    <dgm:pt modelId="{B04965E3-59DF-40A8-9CBB-0981A5365FAA}" type="pres">
      <dgm:prSet presAssocID="{44FF9504-7B46-4A1E-8742-C71873BD4C0F}" presName="tx2" presStyleLbl="revTx" presStyleIdx="9" presStyleCnt="12"/>
      <dgm:spPr/>
    </dgm:pt>
    <dgm:pt modelId="{94C346EF-6035-42AC-94BB-F2300B958942}" type="pres">
      <dgm:prSet presAssocID="{44FF9504-7B46-4A1E-8742-C71873BD4C0F}" presName="vert2" presStyleCnt="0"/>
      <dgm:spPr/>
    </dgm:pt>
    <dgm:pt modelId="{04799063-420D-41A2-A010-DB19B44FC79B}" type="pres">
      <dgm:prSet presAssocID="{44FF9504-7B46-4A1E-8742-C71873BD4C0F}" presName="thinLine2b" presStyleLbl="callout" presStyleIdx="8" presStyleCnt="11"/>
      <dgm:spPr/>
    </dgm:pt>
    <dgm:pt modelId="{8CF35461-1C2A-4834-995C-6F4D1A395FE7}" type="pres">
      <dgm:prSet presAssocID="{44FF9504-7B46-4A1E-8742-C71873BD4C0F}" presName="vertSpace2b" presStyleCnt="0"/>
      <dgm:spPr/>
    </dgm:pt>
    <dgm:pt modelId="{10728217-E2A4-47E5-AB00-B5AF6839E167}" type="pres">
      <dgm:prSet presAssocID="{B1D0853B-571C-40CC-8345-CBF1E297EFCF}" presName="horz2" presStyleCnt="0"/>
      <dgm:spPr/>
    </dgm:pt>
    <dgm:pt modelId="{0A530013-E68C-4D54-B0B2-BDEE0634F9FD}" type="pres">
      <dgm:prSet presAssocID="{B1D0853B-571C-40CC-8345-CBF1E297EFCF}" presName="horzSpace2" presStyleCnt="0"/>
      <dgm:spPr/>
    </dgm:pt>
    <dgm:pt modelId="{4B05CAD7-FD72-4E9A-A830-C18BDB30DAB3}" type="pres">
      <dgm:prSet presAssocID="{B1D0853B-571C-40CC-8345-CBF1E297EFCF}" presName="tx2" presStyleLbl="revTx" presStyleIdx="10" presStyleCnt="12"/>
      <dgm:spPr/>
    </dgm:pt>
    <dgm:pt modelId="{9715515A-7C78-440F-8036-A5D384D52A4C}" type="pres">
      <dgm:prSet presAssocID="{B1D0853B-571C-40CC-8345-CBF1E297EFCF}" presName="vert2" presStyleCnt="0"/>
      <dgm:spPr/>
    </dgm:pt>
    <dgm:pt modelId="{AB482C3E-F792-4B83-BBC7-0B578CB768C6}" type="pres">
      <dgm:prSet presAssocID="{B1D0853B-571C-40CC-8345-CBF1E297EFCF}" presName="thinLine2b" presStyleLbl="callout" presStyleIdx="9" presStyleCnt="11"/>
      <dgm:spPr/>
    </dgm:pt>
    <dgm:pt modelId="{37244E97-5723-4466-BEC2-E3F9E4C74B4D}" type="pres">
      <dgm:prSet presAssocID="{B1D0853B-571C-40CC-8345-CBF1E297EFCF}" presName="vertSpace2b" presStyleCnt="0"/>
      <dgm:spPr/>
    </dgm:pt>
    <dgm:pt modelId="{21FB098E-C531-4EC6-962F-A9B492336573}" type="pres">
      <dgm:prSet presAssocID="{6BBDD98E-47D6-429A-8134-6ED0275594C6}" presName="horz2" presStyleCnt="0"/>
      <dgm:spPr/>
    </dgm:pt>
    <dgm:pt modelId="{57FF2983-5587-4A27-8604-4F9E8543C279}" type="pres">
      <dgm:prSet presAssocID="{6BBDD98E-47D6-429A-8134-6ED0275594C6}" presName="horzSpace2" presStyleCnt="0"/>
      <dgm:spPr/>
    </dgm:pt>
    <dgm:pt modelId="{BF880810-83C3-4F4C-BED8-B0EC918267AE}" type="pres">
      <dgm:prSet presAssocID="{6BBDD98E-47D6-429A-8134-6ED0275594C6}" presName="tx2" presStyleLbl="revTx" presStyleIdx="11" presStyleCnt="12"/>
      <dgm:spPr/>
    </dgm:pt>
    <dgm:pt modelId="{B4857CB0-1C40-457E-AE88-D94DA24E4016}" type="pres">
      <dgm:prSet presAssocID="{6BBDD98E-47D6-429A-8134-6ED0275594C6}" presName="vert2" presStyleCnt="0"/>
      <dgm:spPr/>
    </dgm:pt>
    <dgm:pt modelId="{24DCBAD7-9738-4FFB-BCB0-0A7505A2DFFF}" type="pres">
      <dgm:prSet presAssocID="{6BBDD98E-47D6-429A-8134-6ED0275594C6}" presName="thinLine2b" presStyleLbl="callout" presStyleIdx="10" presStyleCnt="11"/>
      <dgm:spPr/>
    </dgm:pt>
    <dgm:pt modelId="{E32F59C1-4C4C-439F-8447-9ACD232FCF15}" type="pres">
      <dgm:prSet presAssocID="{6BBDD98E-47D6-429A-8134-6ED0275594C6}" presName="vertSpace2b" presStyleCnt="0"/>
      <dgm:spPr/>
    </dgm:pt>
  </dgm:ptLst>
  <dgm:cxnLst>
    <dgm:cxn modelId="{94311D02-6E55-4ACD-A5F4-05024163BC1D}" srcId="{2857EC90-8207-4F03-BE8D-D9D7F5490A3B}" destId="{77F1FFA0-C647-47AB-A765-67B0BD51D70F}" srcOrd="3" destOrd="0" parTransId="{4BDBFFC3-98B3-450F-9B96-6383EE8BB575}" sibTransId="{DF8B4A25-E36F-48A1-9721-E74B0BD39495}"/>
    <dgm:cxn modelId="{30D0D511-B516-4BD6-A136-739864205974}" type="presOf" srcId="{4814D394-6197-4251-8EDC-0FAB47D550B4}" destId="{6EE3E159-E83E-41EF-8F0A-09D28C6F02B0}" srcOrd="0" destOrd="0" presId="urn:microsoft.com/office/officeart/2008/layout/LinedList"/>
    <dgm:cxn modelId="{81F30418-8C49-4662-B36C-1638453FD683}" type="presOf" srcId="{44FF9504-7B46-4A1E-8742-C71873BD4C0F}" destId="{B04965E3-59DF-40A8-9CBB-0981A5365FAA}" srcOrd="0" destOrd="0" presId="urn:microsoft.com/office/officeart/2008/layout/LinedList"/>
    <dgm:cxn modelId="{45FF821A-EF26-4EC7-9928-85A80ACBC6EC}" type="presOf" srcId="{808EEA1D-CB44-4888-853B-41360A5ED104}" destId="{ABD8603F-A362-4BCE-97AC-F2D84BBA2056}" srcOrd="0" destOrd="0" presId="urn:microsoft.com/office/officeart/2008/layout/LinedList"/>
    <dgm:cxn modelId="{C6191321-46BA-490C-9F77-439B6BDDE54B}" type="presOf" srcId="{1F4E9D50-119D-47AA-9EA5-529313669A95}" destId="{5A452D65-61D5-4F0C-9E52-7126F18B4142}" srcOrd="0" destOrd="0" presId="urn:microsoft.com/office/officeart/2008/layout/LinedList"/>
    <dgm:cxn modelId="{CD90E124-A8C1-4CCD-9BDF-2C1BE0628610}" type="presOf" srcId="{B1D0853B-571C-40CC-8345-CBF1E297EFCF}" destId="{4B05CAD7-FD72-4E9A-A830-C18BDB30DAB3}" srcOrd="0" destOrd="0" presId="urn:microsoft.com/office/officeart/2008/layout/LinedList"/>
    <dgm:cxn modelId="{FA414B28-75D4-4E23-83BC-7AF1842151E3}" type="presOf" srcId="{2857EC90-8207-4F03-BE8D-D9D7F5490A3B}" destId="{DC91D23A-582E-40F0-A52F-8CE848DAF369}" srcOrd="0" destOrd="0" presId="urn:microsoft.com/office/officeart/2008/layout/LinedList"/>
    <dgm:cxn modelId="{D1A8E92B-8D7B-422F-A066-0F18B06543BA}" srcId="{2857EC90-8207-4F03-BE8D-D9D7F5490A3B}" destId="{07B8030A-67E4-4B9E-B80D-9BE5AD4E0A2B}" srcOrd="7" destOrd="0" parTransId="{A78B01BF-82F4-47A3-AA03-79DE0EEB7C87}" sibTransId="{BA5971D8-2589-404D-A830-358D1F8232A3}"/>
    <dgm:cxn modelId="{436B2B32-DA58-471B-8F32-77F9D4A0FEC9}" srcId="{2857EC90-8207-4F03-BE8D-D9D7F5490A3B}" destId="{1F4E9D50-119D-47AA-9EA5-529313669A95}" srcOrd="6" destOrd="0" parTransId="{A4F1C2E2-0790-4083-988D-CEEB3222FF1B}" sibTransId="{6C89AA87-8606-4C1B-A9B7-7C07147DBF4F}"/>
    <dgm:cxn modelId="{A1393F3A-F425-4D57-869A-248A55274377}" type="presOf" srcId="{764183E2-AC1D-4E90-B6D6-3D66E0D9BCE3}" destId="{855F6C8F-B7E9-4CD3-903C-D8FDC36A5BD1}" srcOrd="0" destOrd="0" presId="urn:microsoft.com/office/officeart/2008/layout/LinedList"/>
    <dgm:cxn modelId="{9B8A0C5C-6AD8-49BC-B72D-A331F2F5377B}" type="presOf" srcId="{CD11A2E7-155E-4486-9A8D-A00C6E5BF189}" destId="{26025ADB-0A91-4AF6-B0F8-78389EA09B86}" srcOrd="0" destOrd="0" presId="urn:microsoft.com/office/officeart/2008/layout/LinedList"/>
    <dgm:cxn modelId="{58184D6E-A2A0-443B-B6E9-8C8619CE8577}" srcId="{2857EC90-8207-4F03-BE8D-D9D7F5490A3B}" destId="{4814D394-6197-4251-8EDC-0FAB47D550B4}" srcOrd="5" destOrd="0" parTransId="{F4DC1AC5-D3C3-417D-A7A1-B3546C08E2DE}" sibTransId="{DE8152BB-3ABF-4BAC-8D58-B519AE6B7172}"/>
    <dgm:cxn modelId="{A9EB0981-FCEC-49C4-BBD9-33F1FB38E555}" srcId="{808EEA1D-CB44-4888-853B-41360A5ED104}" destId="{2857EC90-8207-4F03-BE8D-D9D7F5490A3B}" srcOrd="0" destOrd="0" parTransId="{59D3947C-9EEF-43E8-A1B3-3B6D96C7BEC7}" sibTransId="{BCCEFAAE-0A72-45CC-8D0C-03BCB19F106D}"/>
    <dgm:cxn modelId="{E9895F8A-3330-471F-9015-0041959BF7D1}" type="presOf" srcId="{07B8030A-67E4-4B9E-B80D-9BE5AD4E0A2B}" destId="{0A0BF2E3-1B23-4F89-AF42-EB5998A0B290}" srcOrd="0" destOrd="0" presId="urn:microsoft.com/office/officeart/2008/layout/LinedList"/>
    <dgm:cxn modelId="{C382768A-7FE3-46CB-AB7D-4B9C0BF749CC}" srcId="{2857EC90-8207-4F03-BE8D-D9D7F5490A3B}" destId="{764183E2-AC1D-4E90-B6D6-3D66E0D9BCE3}" srcOrd="2" destOrd="0" parTransId="{93B12F2B-D981-4D0A-B27A-ED6AFA48171B}" sibTransId="{4125C66A-27F4-4C9C-885F-F4A42A179BB6}"/>
    <dgm:cxn modelId="{3B7AA08C-A044-4867-A676-673DE496232A}" srcId="{2857EC90-8207-4F03-BE8D-D9D7F5490A3B}" destId="{BAEB44E2-43CA-42CD-BADC-3612A97ED7B4}" srcOrd="4" destOrd="0" parTransId="{5BD9A7F0-75B8-4195-8AC7-B473C79BD6F2}" sibTransId="{455B8023-C3E2-4AFE-AE4C-422A01B21802}"/>
    <dgm:cxn modelId="{B7EE218F-F68F-4A36-8FCC-BFDC91D540DA}" type="presOf" srcId="{BAEB44E2-43CA-42CD-BADC-3612A97ED7B4}" destId="{AA11E7F6-3300-4169-8F32-57FEC683662C}" srcOrd="0" destOrd="0" presId="urn:microsoft.com/office/officeart/2008/layout/LinedList"/>
    <dgm:cxn modelId="{50D4AD9A-2B50-45E0-B8C1-5926C79B8E61}" type="presOf" srcId="{93C88E59-7D10-42A3-8498-E3CEB39376E6}" destId="{F239C277-5DA4-458B-B147-0DB6B4EC988B}" srcOrd="0" destOrd="0" presId="urn:microsoft.com/office/officeart/2008/layout/LinedList"/>
    <dgm:cxn modelId="{65B830A8-C4EB-4E39-98AB-C63E317B700E}" srcId="{2857EC90-8207-4F03-BE8D-D9D7F5490A3B}" destId="{CD11A2E7-155E-4486-9A8D-A00C6E5BF189}" srcOrd="0" destOrd="0" parTransId="{D95E1C2B-5F99-4A0C-9659-3EA0FAFCC944}" sibTransId="{53E6009B-20D7-4EA7-A1B7-9A116A4C9AE6}"/>
    <dgm:cxn modelId="{B13B2CB6-62EC-47E3-897A-F6CFDE5F89DD}" srcId="{2857EC90-8207-4F03-BE8D-D9D7F5490A3B}" destId="{B1D0853B-571C-40CC-8345-CBF1E297EFCF}" srcOrd="9" destOrd="0" parTransId="{07321008-58F5-4DBE-86ED-412B88C8164E}" sibTransId="{9491D326-0FEB-4277-BD4A-613D5824A9BD}"/>
    <dgm:cxn modelId="{4DB652BC-91BA-4B26-88F3-57EFD26A06BF}" srcId="{2857EC90-8207-4F03-BE8D-D9D7F5490A3B}" destId="{93C88E59-7D10-42A3-8498-E3CEB39376E6}" srcOrd="1" destOrd="0" parTransId="{30B4BD92-681E-4915-8554-B7E3863703F0}" sibTransId="{3C53634E-518E-4B3F-B84D-2B56149B05D8}"/>
    <dgm:cxn modelId="{FFFDAFDF-4D85-4AC6-B346-39F3D02F6E0C}" type="presOf" srcId="{77F1FFA0-C647-47AB-A765-67B0BD51D70F}" destId="{1FCE0539-D510-47DB-B90A-49CC31A2ADC6}" srcOrd="0" destOrd="0" presId="urn:microsoft.com/office/officeart/2008/layout/LinedList"/>
    <dgm:cxn modelId="{2ABCACE8-03E0-4550-82B0-033F32174D52}" type="presOf" srcId="{6BBDD98E-47D6-429A-8134-6ED0275594C6}" destId="{BF880810-83C3-4F4C-BED8-B0EC918267AE}" srcOrd="0" destOrd="0" presId="urn:microsoft.com/office/officeart/2008/layout/LinedList"/>
    <dgm:cxn modelId="{E66AF1F4-4019-479A-88A0-361EBB7AD98C}" srcId="{2857EC90-8207-4F03-BE8D-D9D7F5490A3B}" destId="{6BBDD98E-47D6-429A-8134-6ED0275594C6}" srcOrd="10" destOrd="0" parTransId="{3017956D-6E87-479F-AEC3-6A2666C46E23}" sibTransId="{FDD87330-3F77-4F78-823C-EB33344274C5}"/>
    <dgm:cxn modelId="{DA4159F7-22FE-4667-AE7F-3B3134CD57EA}" srcId="{2857EC90-8207-4F03-BE8D-D9D7F5490A3B}" destId="{44FF9504-7B46-4A1E-8742-C71873BD4C0F}" srcOrd="8" destOrd="0" parTransId="{19F5E2E9-CFCA-4F26-B984-934644529064}" sibTransId="{09786404-C769-4D93-B760-60F702E5E727}"/>
    <dgm:cxn modelId="{23C81A3E-CFE8-488B-B3D3-7717A60FBC5E}" type="presParOf" srcId="{ABD8603F-A362-4BCE-97AC-F2D84BBA2056}" destId="{3A4935EB-E5CC-48EC-B487-38EB97C2A051}" srcOrd="0" destOrd="0" presId="urn:microsoft.com/office/officeart/2008/layout/LinedList"/>
    <dgm:cxn modelId="{FFC929B1-FA02-43ED-9DC9-1CD2B3552C13}" type="presParOf" srcId="{ABD8603F-A362-4BCE-97AC-F2D84BBA2056}" destId="{C7C9F441-DF64-423C-857B-584EE8DBC067}" srcOrd="1" destOrd="0" presId="urn:microsoft.com/office/officeart/2008/layout/LinedList"/>
    <dgm:cxn modelId="{7EEEA10B-BAD6-4A7A-AE95-4AE02D2BDBDD}" type="presParOf" srcId="{C7C9F441-DF64-423C-857B-584EE8DBC067}" destId="{DC91D23A-582E-40F0-A52F-8CE848DAF369}" srcOrd="0" destOrd="0" presId="urn:microsoft.com/office/officeart/2008/layout/LinedList"/>
    <dgm:cxn modelId="{B254F2B8-625D-45C9-94B9-A9B4FD6C1BA1}" type="presParOf" srcId="{C7C9F441-DF64-423C-857B-584EE8DBC067}" destId="{3E02B680-3593-4478-AB3A-C3C89315B22B}" srcOrd="1" destOrd="0" presId="urn:microsoft.com/office/officeart/2008/layout/LinedList"/>
    <dgm:cxn modelId="{0E0DBD4F-2201-4A75-B5AB-522D9A1E5402}" type="presParOf" srcId="{3E02B680-3593-4478-AB3A-C3C89315B22B}" destId="{951285F6-B172-4256-BB53-E3B399D44F33}" srcOrd="0" destOrd="0" presId="urn:microsoft.com/office/officeart/2008/layout/LinedList"/>
    <dgm:cxn modelId="{FE3D7309-74FC-4125-A318-ED50AF9AB61B}" type="presParOf" srcId="{3E02B680-3593-4478-AB3A-C3C89315B22B}" destId="{91229DD2-A425-4CA3-BD92-5AD6F0E94ABB}" srcOrd="1" destOrd="0" presId="urn:microsoft.com/office/officeart/2008/layout/LinedList"/>
    <dgm:cxn modelId="{D8C1CFB3-54C0-4744-B892-8BFA9DF02F9D}" type="presParOf" srcId="{91229DD2-A425-4CA3-BD92-5AD6F0E94ABB}" destId="{9F870A41-148E-4CC1-900A-172F9F366954}" srcOrd="0" destOrd="0" presId="urn:microsoft.com/office/officeart/2008/layout/LinedList"/>
    <dgm:cxn modelId="{6A3D267D-B0B4-46BE-BAB3-6B9BC29BF3C8}" type="presParOf" srcId="{91229DD2-A425-4CA3-BD92-5AD6F0E94ABB}" destId="{26025ADB-0A91-4AF6-B0F8-78389EA09B86}" srcOrd="1" destOrd="0" presId="urn:microsoft.com/office/officeart/2008/layout/LinedList"/>
    <dgm:cxn modelId="{9455075D-D89B-4159-892A-386AAAB6F337}" type="presParOf" srcId="{91229DD2-A425-4CA3-BD92-5AD6F0E94ABB}" destId="{59921B13-DCB2-44F9-8D3F-47C603D513A3}" srcOrd="2" destOrd="0" presId="urn:microsoft.com/office/officeart/2008/layout/LinedList"/>
    <dgm:cxn modelId="{EF83E465-040A-4DCC-9416-75E44122A027}" type="presParOf" srcId="{3E02B680-3593-4478-AB3A-C3C89315B22B}" destId="{5956CEE3-EBBE-422E-801F-437D38A7CC95}" srcOrd="2" destOrd="0" presId="urn:microsoft.com/office/officeart/2008/layout/LinedList"/>
    <dgm:cxn modelId="{923ED040-898D-4442-AF6E-E7E72CB7FC7A}" type="presParOf" srcId="{3E02B680-3593-4478-AB3A-C3C89315B22B}" destId="{53CEF95C-32B3-4FCD-8392-73CFBF3AAEFE}" srcOrd="3" destOrd="0" presId="urn:microsoft.com/office/officeart/2008/layout/LinedList"/>
    <dgm:cxn modelId="{1CD9F080-3928-4835-8FEC-E9D415A30746}" type="presParOf" srcId="{3E02B680-3593-4478-AB3A-C3C89315B22B}" destId="{853F011F-8F0F-43BF-A662-9180407C7828}" srcOrd="4" destOrd="0" presId="urn:microsoft.com/office/officeart/2008/layout/LinedList"/>
    <dgm:cxn modelId="{7310B79D-1855-4A6E-9D0C-B6A4385F0574}" type="presParOf" srcId="{853F011F-8F0F-43BF-A662-9180407C7828}" destId="{E5306F82-BFAF-400A-A950-9E395771A38F}" srcOrd="0" destOrd="0" presId="urn:microsoft.com/office/officeart/2008/layout/LinedList"/>
    <dgm:cxn modelId="{69FA95CC-E8EB-4BE4-8D93-C6EAC985D7DE}" type="presParOf" srcId="{853F011F-8F0F-43BF-A662-9180407C7828}" destId="{F239C277-5DA4-458B-B147-0DB6B4EC988B}" srcOrd="1" destOrd="0" presId="urn:microsoft.com/office/officeart/2008/layout/LinedList"/>
    <dgm:cxn modelId="{059A64D7-6032-4C3B-BF00-0053DDB19688}" type="presParOf" srcId="{853F011F-8F0F-43BF-A662-9180407C7828}" destId="{391807FC-07F9-4E7A-8D2C-C7ACD3F2885D}" srcOrd="2" destOrd="0" presId="urn:microsoft.com/office/officeart/2008/layout/LinedList"/>
    <dgm:cxn modelId="{0366D84F-E0B7-41A3-BEAA-2D132C37BB47}" type="presParOf" srcId="{3E02B680-3593-4478-AB3A-C3C89315B22B}" destId="{494D3769-AD12-436F-8F32-AD144C329C3A}" srcOrd="5" destOrd="0" presId="urn:microsoft.com/office/officeart/2008/layout/LinedList"/>
    <dgm:cxn modelId="{7DF6E272-514D-4E19-8AE5-C90AD47CC32F}" type="presParOf" srcId="{3E02B680-3593-4478-AB3A-C3C89315B22B}" destId="{B3AAC593-B9AF-45BF-98C7-6BA6B88D68CC}" srcOrd="6" destOrd="0" presId="urn:microsoft.com/office/officeart/2008/layout/LinedList"/>
    <dgm:cxn modelId="{5B51238F-1683-4C9D-A61D-B4183C2BA664}" type="presParOf" srcId="{3E02B680-3593-4478-AB3A-C3C89315B22B}" destId="{EEBCE065-DF68-4E6E-BBFA-F6F9F835C2C1}" srcOrd="7" destOrd="0" presId="urn:microsoft.com/office/officeart/2008/layout/LinedList"/>
    <dgm:cxn modelId="{1902D862-1149-42BC-9599-5498FB19FDB4}" type="presParOf" srcId="{EEBCE065-DF68-4E6E-BBFA-F6F9F835C2C1}" destId="{141CDBF5-0736-497D-A934-1595512D6C5A}" srcOrd="0" destOrd="0" presId="urn:microsoft.com/office/officeart/2008/layout/LinedList"/>
    <dgm:cxn modelId="{A2EC7B36-2CD6-4C3A-9873-BB00ACD2E0A4}" type="presParOf" srcId="{EEBCE065-DF68-4E6E-BBFA-F6F9F835C2C1}" destId="{855F6C8F-B7E9-4CD3-903C-D8FDC36A5BD1}" srcOrd="1" destOrd="0" presId="urn:microsoft.com/office/officeart/2008/layout/LinedList"/>
    <dgm:cxn modelId="{F55E1C24-DCA2-46E9-8947-CD286A10F4D9}" type="presParOf" srcId="{EEBCE065-DF68-4E6E-BBFA-F6F9F835C2C1}" destId="{00D841EE-2DEB-49DD-A826-5C90F1AA2FC0}" srcOrd="2" destOrd="0" presId="urn:microsoft.com/office/officeart/2008/layout/LinedList"/>
    <dgm:cxn modelId="{27D4FC37-6C88-4EE5-B470-855FAA3BA6B9}" type="presParOf" srcId="{3E02B680-3593-4478-AB3A-C3C89315B22B}" destId="{148C03A2-54FF-4074-AFB4-913656996D72}" srcOrd="8" destOrd="0" presId="urn:microsoft.com/office/officeart/2008/layout/LinedList"/>
    <dgm:cxn modelId="{7A5E8488-3C2F-44E2-9692-19F13C9DC0AE}" type="presParOf" srcId="{3E02B680-3593-4478-AB3A-C3C89315B22B}" destId="{E44B6A6A-FAF0-459B-AD44-F98B3B2687D0}" srcOrd="9" destOrd="0" presId="urn:microsoft.com/office/officeart/2008/layout/LinedList"/>
    <dgm:cxn modelId="{4B5C3ADB-4D86-4A01-898A-FA2335FF0AB1}" type="presParOf" srcId="{3E02B680-3593-4478-AB3A-C3C89315B22B}" destId="{77A87A71-7C15-45BD-8293-FED375D211AE}" srcOrd="10" destOrd="0" presId="urn:microsoft.com/office/officeart/2008/layout/LinedList"/>
    <dgm:cxn modelId="{6C92B693-A125-4119-BD7E-C0014E15C487}" type="presParOf" srcId="{77A87A71-7C15-45BD-8293-FED375D211AE}" destId="{BCF9B2BB-92CB-40B1-B4FB-77B0D85CBF7D}" srcOrd="0" destOrd="0" presId="urn:microsoft.com/office/officeart/2008/layout/LinedList"/>
    <dgm:cxn modelId="{4652C15E-3121-4D55-A731-9FECD890C22A}" type="presParOf" srcId="{77A87A71-7C15-45BD-8293-FED375D211AE}" destId="{1FCE0539-D510-47DB-B90A-49CC31A2ADC6}" srcOrd="1" destOrd="0" presId="urn:microsoft.com/office/officeart/2008/layout/LinedList"/>
    <dgm:cxn modelId="{431E6233-D5A9-4E78-BF0B-DDFA082C8B00}" type="presParOf" srcId="{77A87A71-7C15-45BD-8293-FED375D211AE}" destId="{9E89C7EE-8A13-482A-BB17-16B3909AFC26}" srcOrd="2" destOrd="0" presId="urn:microsoft.com/office/officeart/2008/layout/LinedList"/>
    <dgm:cxn modelId="{E8A835A9-45A3-42A8-8301-FA8836B6A8E9}" type="presParOf" srcId="{3E02B680-3593-4478-AB3A-C3C89315B22B}" destId="{CD40F963-760E-4BC9-B8E0-A8CA2513A1B2}" srcOrd="11" destOrd="0" presId="urn:microsoft.com/office/officeart/2008/layout/LinedList"/>
    <dgm:cxn modelId="{C2CD8F37-0308-466B-BEA6-884F1FCD24EA}" type="presParOf" srcId="{3E02B680-3593-4478-AB3A-C3C89315B22B}" destId="{37A6E6D9-ED7F-4DB5-8CA5-D317E6DDECB2}" srcOrd="12" destOrd="0" presId="urn:microsoft.com/office/officeart/2008/layout/LinedList"/>
    <dgm:cxn modelId="{75800CBB-025A-440F-A211-DF04465C0451}" type="presParOf" srcId="{3E02B680-3593-4478-AB3A-C3C89315B22B}" destId="{9425A77D-4560-4B3D-8724-B7638F9AE275}" srcOrd="13" destOrd="0" presId="urn:microsoft.com/office/officeart/2008/layout/LinedList"/>
    <dgm:cxn modelId="{ACF5CB54-4A14-4689-BE34-CB8311AEF997}" type="presParOf" srcId="{9425A77D-4560-4B3D-8724-B7638F9AE275}" destId="{9B36C238-6965-4FBC-ADA7-9E8FF154153D}" srcOrd="0" destOrd="0" presId="urn:microsoft.com/office/officeart/2008/layout/LinedList"/>
    <dgm:cxn modelId="{DFCAC50D-BC6C-4C92-BBC1-8C0159CCB825}" type="presParOf" srcId="{9425A77D-4560-4B3D-8724-B7638F9AE275}" destId="{AA11E7F6-3300-4169-8F32-57FEC683662C}" srcOrd="1" destOrd="0" presId="urn:microsoft.com/office/officeart/2008/layout/LinedList"/>
    <dgm:cxn modelId="{7B6A9A04-2DD8-4D0F-A407-BF88E6C2E8F5}" type="presParOf" srcId="{9425A77D-4560-4B3D-8724-B7638F9AE275}" destId="{5DB17B89-28CB-46DD-8F22-1250B2FE0F26}" srcOrd="2" destOrd="0" presId="urn:microsoft.com/office/officeart/2008/layout/LinedList"/>
    <dgm:cxn modelId="{DE462677-02AF-4925-9953-3DF66115C7EC}" type="presParOf" srcId="{3E02B680-3593-4478-AB3A-C3C89315B22B}" destId="{58CB88C6-FE7A-44E6-92E2-1BE49B416993}" srcOrd="14" destOrd="0" presId="urn:microsoft.com/office/officeart/2008/layout/LinedList"/>
    <dgm:cxn modelId="{FDEA6731-3279-4431-BC33-E3BF74AC4E83}" type="presParOf" srcId="{3E02B680-3593-4478-AB3A-C3C89315B22B}" destId="{B9DF77B3-39DD-4283-86D3-CA4E46B623EA}" srcOrd="15" destOrd="0" presId="urn:microsoft.com/office/officeart/2008/layout/LinedList"/>
    <dgm:cxn modelId="{CABF156C-3EED-4093-9D2E-F187059BDD98}" type="presParOf" srcId="{3E02B680-3593-4478-AB3A-C3C89315B22B}" destId="{18821B74-529E-4DAB-B198-513B3E58B5C6}" srcOrd="16" destOrd="0" presId="urn:microsoft.com/office/officeart/2008/layout/LinedList"/>
    <dgm:cxn modelId="{B476BE0F-645A-48EA-B852-FE2684CC0377}" type="presParOf" srcId="{18821B74-529E-4DAB-B198-513B3E58B5C6}" destId="{D40C470F-7AA8-4767-BECE-199D9E0AECC0}" srcOrd="0" destOrd="0" presId="urn:microsoft.com/office/officeart/2008/layout/LinedList"/>
    <dgm:cxn modelId="{FE75B618-0E28-450D-80D1-2CE7779F7B74}" type="presParOf" srcId="{18821B74-529E-4DAB-B198-513B3E58B5C6}" destId="{6EE3E159-E83E-41EF-8F0A-09D28C6F02B0}" srcOrd="1" destOrd="0" presId="urn:microsoft.com/office/officeart/2008/layout/LinedList"/>
    <dgm:cxn modelId="{957976CC-E0DA-4ADD-BFB6-DF27BD4EFCF7}" type="presParOf" srcId="{18821B74-529E-4DAB-B198-513B3E58B5C6}" destId="{C21F4F27-2029-49C7-BBE3-7CAB9E26A35A}" srcOrd="2" destOrd="0" presId="urn:microsoft.com/office/officeart/2008/layout/LinedList"/>
    <dgm:cxn modelId="{27A58BE8-F93A-4281-BEBF-6498FAEFA268}" type="presParOf" srcId="{3E02B680-3593-4478-AB3A-C3C89315B22B}" destId="{91A0FE8B-39D0-4A5A-8C90-673E6AB206CE}" srcOrd="17" destOrd="0" presId="urn:microsoft.com/office/officeart/2008/layout/LinedList"/>
    <dgm:cxn modelId="{8267EF4B-CFF2-4B1E-BC76-A5AEB5CE0890}" type="presParOf" srcId="{3E02B680-3593-4478-AB3A-C3C89315B22B}" destId="{CD26DD79-3D0C-4071-A0F3-68216B7F64B8}" srcOrd="18" destOrd="0" presId="urn:microsoft.com/office/officeart/2008/layout/LinedList"/>
    <dgm:cxn modelId="{A9A196B0-C19F-41AC-83E2-01A134EAF939}" type="presParOf" srcId="{3E02B680-3593-4478-AB3A-C3C89315B22B}" destId="{1333466C-EE96-4F59-A4F7-DD0BD686DD04}" srcOrd="19" destOrd="0" presId="urn:microsoft.com/office/officeart/2008/layout/LinedList"/>
    <dgm:cxn modelId="{FBA28722-72C2-4EB2-8CC5-B824E7C5626C}" type="presParOf" srcId="{1333466C-EE96-4F59-A4F7-DD0BD686DD04}" destId="{27A288C9-1761-4BFD-93CB-07C67EB1D4DE}" srcOrd="0" destOrd="0" presId="urn:microsoft.com/office/officeart/2008/layout/LinedList"/>
    <dgm:cxn modelId="{E74DA889-E56B-4C8D-BF38-025FDA922C65}" type="presParOf" srcId="{1333466C-EE96-4F59-A4F7-DD0BD686DD04}" destId="{5A452D65-61D5-4F0C-9E52-7126F18B4142}" srcOrd="1" destOrd="0" presId="urn:microsoft.com/office/officeart/2008/layout/LinedList"/>
    <dgm:cxn modelId="{F16BED02-CFBD-46A2-B151-F722539F8CB4}" type="presParOf" srcId="{1333466C-EE96-4F59-A4F7-DD0BD686DD04}" destId="{1655240F-025E-4AE2-A404-076362B7B5BA}" srcOrd="2" destOrd="0" presId="urn:microsoft.com/office/officeart/2008/layout/LinedList"/>
    <dgm:cxn modelId="{2461A55F-484A-47FA-BF7A-C8B43484F347}" type="presParOf" srcId="{3E02B680-3593-4478-AB3A-C3C89315B22B}" destId="{21CD8A7B-D049-49BD-B0BE-EE8AC8F287DE}" srcOrd="20" destOrd="0" presId="urn:microsoft.com/office/officeart/2008/layout/LinedList"/>
    <dgm:cxn modelId="{982555E7-3D7C-4D77-B9B4-8438F937271A}" type="presParOf" srcId="{3E02B680-3593-4478-AB3A-C3C89315B22B}" destId="{6E1A7F91-EB1B-464A-B109-CD307E15F605}" srcOrd="21" destOrd="0" presId="urn:microsoft.com/office/officeart/2008/layout/LinedList"/>
    <dgm:cxn modelId="{6022E7B6-0913-4E22-B3A7-381E4A3B898E}" type="presParOf" srcId="{3E02B680-3593-4478-AB3A-C3C89315B22B}" destId="{894579B2-220F-4182-8B37-CB4A7713EE06}" srcOrd="22" destOrd="0" presId="urn:microsoft.com/office/officeart/2008/layout/LinedList"/>
    <dgm:cxn modelId="{DC694D39-C299-4117-A185-1AF55311239C}" type="presParOf" srcId="{894579B2-220F-4182-8B37-CB4A7713EE06}" destId="{E93E981F-8B1F-47D4-BD41-A01F9F66F5DC}" srcOrd="0" destOrd="0" presId="urn:microsoft.com/office/officeart/2008/layout/LinedList"/>
    <dgm:cxn modelId="{C56C2AC6-3255-462C-BC0D-7B7F5AACF3BD}" type="presParOf" srcId="{894579B2-220F-4182-8B37-CB4A7713EE06}" destId="{0A0BF2E3-1B23-4F89-AF42-EB5998A0B290}" srcOrd="1" destOrd="0" presId="urn:microsoft.com/office/officeart/2008/layout/LinedList"/>
    <dgm:cxn modelId="{63461E55-1EA6-4EC1-8A2E-221914CBA099}" type="presParOf" srcId="{894579B2-220F-4182-8B37-CB4A7713EE06}" destId="{1FD2A2F5-D4D7-4D85-A562-726B58ACEF6F}" srcOrd="2" destOrd="0" presId="urn:microsoft.com/office/officeart/2008/layout/LinedList"/>
    <dgm:cxn modelId="{D8E3578C-55CA-4F2F-B9A1-0B5E918015F6}" type="presParOf" srcId="{3E02B680-3593-4478-AB3A-C3C89315B22B}" destId="{9BEF8D91-B032-4BC2-A1DD-D60A3EC014D2}" srcOrd="23" destOrd="0" presId="urn:microsoft.com/office/officeart/2008/layout/LinedList"/>
    <dgm:cxn modelId="{58AE81F9-6720-4C32-B379-D787E13D418A}" type="presParOf" srcId="{3E02B680-3593-4478-AB3A-C3C89315B22B}" destId="{90FAF4EC-BD21-4719-9AE1-9C2430AB397E}" srcOrd="24" destOrd="0" presId="urn:microsoft.com/office/officeart/2008/layout/LinedList"/>
    <dgm:cxn modelId="{C98F3210-6D36-4B55-B4F6-8D997241E69E}" type="presParOf" srcId="{3E02B680-3593-4478-AB3A-C3C89315B22B}" destId="{89F90264-C0A6-4581-BC5C-BF2A667E82FD}" srcOrd="25" destOrd="0" presId="urn:microsoft.com/office/officeart/2008/layout/LinedList"/>
    <dgm:cxn modelId="{534A2005-6F8B-48FD-B58D-CF44DCC747A4}" type="presParOf" srcId="{89F90264-C0A6-4581-BC5C-BF2A667E82FD}" destId="{6256F2A9-4978-4339-92FD-45CFF43627C6}" srcOrd="0" destOrd="0" presId="urn:microsoft.com/office/officeart/2008/layout/LinedList"/>
    <dgm:cxn modelId="{167176EC-ECC7-4067-8BBD-7DFAAC5E3570}" type="presParOf" srcId="{89F90264-C0A6-4581-BC5C-BF2A667E82FD}" destId="{B04965E3-59DF-40A8-9CBB-0981A5365FAA}" srcOrd="1" destOrd="0" presId="urn:microsoft.com/office/officeart/2008/layout/LinedList"/>
    <dgm:cxn modelId="{35D22170-0A52-4685-A1DB-589DE6D40EAC}" type="presParOf" srcId="{89F90264-C0A6-4581-BC5C-BF2A667E82FD}" destId="{94C346EF-6035-42AC-94BB-F2300B958942}" srcOrd="2" destOrd="0" presId="urn:microsoft.com/office/officeart/2008/layout/LinedList"/>
    <dgm:cxn modelId="{B02B03B3-B160-4BC4-A88A-B57617FB5E81}" type="presParOf" srcId="{3E02B680-3593-4478-AB3A-C3C89315B22B}" destId="{04799063-420D-41A2-A010-DB19B44FC79B}" srcOrd="26" destOrd="0" presId="urn:microsoft.com/office/officeart/2008/layout/LinedList"/>
    <dgm:cxn modelId="{D811528A-2913-4E6C-8D77-05390740C1BD}" type="presParOf" srcId="{3E02B680-3593-4478-AB3A-C3C89315B22B}" destId="{8CF35461-1C2A-4834-995C-6F4D1A395FE7}" srcOrd="27" destOrd="0" presId="urn:microsoft.com/office/officeart/2008/layout/LinedList"/>
    <dgm:cxn modelId="{6D76FB49-5BF4-40A8-B8E8-E90F70B3A765}" type="presParOf" srcId="{3E02B680-3593-4478-AB3A-C3C89315B22B}" destId="{10728217-E2A4-47E5-AB00-B5AF6839E167}" srcOrd="28" destOrd="0" presId="urn:microsoft.com/office/officeart/2008/layout/LinedList"/>
    <dgm:cxn modelId="{A7C52192-3138-47C2-B870-A0C4E1433D30}" type="presParOf" srcId="{10728217-E2A4-47E5-AB00-B5AF6839E167}" destId="{0A530013-E68C-4D54-B0B2-BDEE0634F9FD}" srcOrd="0" destOrd="0" presId="urn:microsoft.com/office/officeart/2008/layout/LinedList"/>
    <dgm:cxn modelId="{36D771AB-B20B-49D9-8765-5278CF7EC9AA}" type="presParOf" srcId="{10728217-E2A4-47E5-AB00-B5AF6839E167}" destId="{4B05CAD7-FD72-4E9A-A830-C18BDB30DAB3}" srcOrd="1" destOrd="0" presId="urn:microsoft.com/office/officeart/2008/layout/LinedList"/>
    <dgm:cxn modelId="{BCCC61CE-834F-429E-A307-4D81EB7D2EF9}" type="presParOf" srcId="{10728217-E2A4-47E5-AB00-B5AF6839E167}" destId="{9715515A-7C78-440F-8036-A5D384D52A4C}" srcOrd="2" destOrd="0" presId="urn:microsoft.com/office/officeart/2008/layout/LinedList"/>
    <dgm:cxn modelId="{004A0123-C9B6-4A6C-BE85-FE0B3CEBB9DE}" type="presParOf" srcId="{3E02B680-3593-4478-AB3A-C3C89315B22B}" destId="{AB482C3E-F792-4B83-BBC7-0B578CB768C6}" srcOrd="29" destOrd="0" presId="urn:microsoft.com/office/officeart/2008/layout/LinedList"/>
    <dgm:cxn modelId="{DCAEB9E8-4CF3-49F4-AA2F-FBB986C6A426}" type="presParOf" srcId="{3E02B680-3593-4478-AB3A-C3C89315B22B}" destId="{37244E97-5723-4466-BEC2-E3F9E4C74B4D}" srcOrd="30" destOrd="0" presId="urn:microsoft.com/office/officeart/2008/layout/LinedList"/>
    <dgm:cxn modelId="{4A0A89E5-C322-4091-84BF-4B2BE62589B2}" type="presParOf" srcId="{3E02B680-3593-4478-AB3A-C3C89315B22B}" destId="{21FB098E-C531-4EC6-962F-A9B492336573}" srcOrd="31" destOrd="0" presId="urn:microsoft.com/office/officeart/2008/layout/LinedList"/>
    <dgm:cxn modelId="{268A6749-36E3-4512-81FF-A6890A89C96F}" type="presParOf" srcId="{21FB098E-C531-4EC6-962F-A9B492336573}" destId="{57FF2983-5587-4A27-8604-4F9E8543C279}" srcOrd="0" destOrd="0" presId="urn:microsoft.com/office/officeart/2008/layout/LinedList"/>
    <dgm:cxn modelId="{FD4AC2DA-9CDD-418D-B0F7-AECC31E93795}" type="presParOf" srcId="{21FB098E-C531-4EC6-962F-A9B492336573}" destId="{BF880810-83C3-4F4C-BED8-B0EC918267AE}" srcOrd="1" destOrd="0" presId="urn:microsoft.com/office/officeart/2008/layout/LinedList"/>
    <dgm:cxn modelId="{BFA5D4FB-D54F-4B12-AADF-16AB519FB713}" type="presParOf" srcId="{21FB098E-C531-4EC6-962F-A9B492336573}" destId="{B4857CB0-1C40-457E-AE88-D94DA24E4016}" srcOrd="2" destOrd="0" presId="urn:microsoft.com/office/officeart/2008/layout/LinedList"/>
    <dgm:cxn modelId="{56B5F99E-8859-4CF2-B75C-C325DF836DFF}" type="presParOf" srcId="{3E02B680-3593-4478-AB3A-C3C89315B22B}" destId="{24DCBAD7-9738-4FFB-BCB0-0A7505A2DFFF}" srcOrd="32" destOrd="0" presId="urn:microsoft.com/office/officeart/2008/layout/LinedList"/>
    <dgm:cxn modelId="{CD15224B-A9B6-4785-B79B-96BEA3AA6F3C}" type="presParOf" srcId="{3E02B680-3593-4478-AB3A-C3C89315B22B}" destId="{E32F59C1-4C4C-439F-8447-9ACD232FCF15}" srcOrd="33"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7D25FA1-D8F0-4018-8275-0103371BC781}" type="doc">
      <dgm:prSet loTypeId="urn:microsoft.com/office/officeart/2005/8/layout/hierarchy2" loCatId="hierarchy" qsTypeId="urn:microsoft.com/office/officeart/2005/8/quickstyle/simple1" qsCatId="simple" csTypeId="urn:microsoft.com/office/officeart/2005/8/colors/colorful3" csCatId="colorful" phldr="1"/>
      <dgm:spPr/>
      <dgm:t>
        <a:bodyPr/>
        <a:lstStyle/>
        <a:p>
          <a:endParaRPr lang="ro-RO"/>
        </a:p>
      </dgm:t>
    </dgm:pt>
    <dgm:pt modelId="{8E3EA524-7405-40FD-B9AC-22BB04962FC1}">
      <dgm:prSet phldrT="[Text]"/>
      <dgm:spPr>
        <a:effectLst>
          <a:outerShdw blurRad="63500" sx="102000" sy="102000" algn="ctr" rotWithShape="0">
            <a:prstClr val="black">
              <a:alpha val="40000"/>
            </a:prstClr>
          </a:outerShdw>
        </a:effectLst>
      </dgm:spPr>
      <dgm:t>
        <a:bodyPr/>
        <a:lstStyle/>
        <a:p>
          <a:r>
            <a:rPr lang="ro-RO" b="1" dirty="0">
              <a:latin typeface="Calibri" panose="020F0502020204030204" pitchFamily="34" charset="0"/>
              <a:cs typeface="Calibri" panose="020F0502020204030204" pitchFamily="34" charset="0"/>
            </a:rPr>
            <a:t>↓</a:t>
          </a:r>
          <a:r>
            <a:rPr lang="en-US" dirty="0">
              <a:latin typeface="Calibri" panose="020F0502020204030204" pitchFamily="34" charset="0"/>
              <a:cs typeface="Calibri" panose="020F0502020204030204" pitchFamily="34" charset="0"/>
            </a:rPr>
            <a:t> TAS cu </a:t>
          </a:r>
          <a:r>
            <a:rPr lang="en-US" b="1" dirty="0">
              <a:latin typeface="Calibri" panose="020F0502020204030204" pitchFamily="34" charset="0"/>
              <a:cs typeface="Calibri" panose="020F0502020204030204" pitchFamily="34" charset="0"/>
            </a:rPr>
            <a:t>2 mmHg</a:t>
          </a:r>
          <a:endParaRPr lang="ro-RO" b="1" dirty="0"/>
        </a:p>
      </dgm:t>
    </dgm:pt>
    <dgm:pt modelId="{ACC6ABBC-E13B-439B-8128-6EC3099F398B}" type="parTrans" cxnId="{71A8C781-5D95-418D-B646-9C9604B4C131}">
      <dgm:prSet/>
      <dgm:spPr/>
      <dgm:t>
        <a:bodyPr/>
        <a:lstStyle/>
        <a:p>
          <a:endParaRPr lang="ro-RO"/>
        </a:p>
      </dgm:t>
    </dgm:pt>
    <dgm:pt modelId="{3F9C885B-CDDA-4FBD-867A-2911C4607DA5}" type="sibTrans" cxnId="{71A8C781-5D95-418D-B646-9C9604B4C131}">
      <dgm:prSet/>
      <dgm:spPr/>
      <dgm:t>
        <a:bodyPr/>
        <a:lstStyle/>
        <a:p>
          <a:endParaRPr lang="ro-RO"/>
        </a:p>
      </dgm:t>
    </dgm:pt>
    <dgm:pt modelId="{85C992A9-F5D5-4948-BD59-998583E22041}">
      <dgm:prSet phldrT="[Text]" custT="1"/>
      <dgm:spPr>
        <a:solidFill>
          <a:srgbClr val="00B050"/>
        </a:solidFill>
        <a:effectLst>
          <a:outerShdw blurRad="63500" sx="102000" sy="102000" algn="ctr" rotWithShape="0">
            <a:prstClr val="black">
              <a:alpha val="40000"/>
            </a:prstClr>
          </a:outerShdw>
        </a:effectLst>
      </dgm:spPr>
      <dgm:t>
        <a:bodyPr/>
        <a:lstStyle/>
        <a:p>
          <a:r>
            <a:rPr lang="ro-RO" sz="2600" b="1" dirty="0">
              <a:latin typeface="Calibri" panose="020F0502020204030204" pitchFamily="34" charset="0"/>
              <a:cs typeface="Calibri" panose="020F0502020204030204" pitchFamily="34" charset="0"/>
            </a:rPr>
            <a:t>↓</a:t>
          </a:r>
          <a:r>
            <a:rPr lang="en-US" sz="2600" b="1" dirty="0">
              <a:latin typeface="Calibri" panose="020F0502020204030204" pitchFamily="34" charset="0"/>
              <a:cs typeface="Calibri" panose="020F0502020204030204" pitchFamily="34" charset="0"/>
            </a:rPr>
            <a:t> </a:t>
          </a:r>
          <a:r>
            <a:rPr lang="en-US" sz="2600" dirty="0">
              <a:latin typeface="Calibri" panose="020F0502020204030204" pitchFamily="34" charset="0"/>
              <a:cs typeface="Calibri" panose="020F0502020204030204" pitchFamily="34" charset="0"/>
            </a:rPr>
            <a:t>cu </a:t>
          </a:r>
          <a:r>
            <a:rPr lang="en-US" sz="3600" b="1" dirty="0">
              <a:latin typeface="Calibri" panose="020F0502020204030204" pitchFamily="34" charset="0"/>
              <a:cs typeface="Calibri" panose="020F0502020204030204" pitchFamily="34" charset="0"/>
            </a:rPr>
            <a:t>7%</a:t>
          </a:r>
          <a:r>
            <a:rPr lang="en-US" sz="2600" b="1" dirty="0">
              <a:latin typeface="Calibri" panose="020F0502020204030204" pitchFamily="34" charset="0"/>
              <a:cs typeface="Calibri" panose="020F0502020204030204" pitchFamily="34" charset="0"/>
            </a:rPr>
            <a:t> </a:t>
          </a:r>
          <a:r>
            <a:rPr lang="en-US" sz="2600" dirty="0">
              <a:latin typeface="Calibri" panose="020F0502020204030204" pitchFamily="34" charset="0"/>
              <a:cs typeface="Calibri" panose="020F0502020204030204" pitchFamily="34" charset="0"/>
            </a:rPr>
            <a:t>a </a:t>
          </a:r>
          <a:r>
            <a:rPr lang="en-US" sz="2600" dirty="0" err="1">
              <a:latin typeface="Calibri" panose="020F0502020204030204" pitchFamily="34" charset="0"/>
              <a:cs typeface="Calibri" panose="020F0502020204030204" pitchFamily="34" charset="0"/>
            </a:rPr>
            <a:t>riscului</a:t>
          </a:r>
          <a:r>
            <a:rPr lang="en-US" sz="2600" dirty="0">
              <a:latin typeface="Calibri" panose="020F0502020204030204" pitchFamily="34" charset="0"/>
              <a:cs typeface="Calibri" panose="020F0502020204030204" pitchFamily="34" charset="0"/>
            </a:rPr>
            <a:t> de </a:t>
          </a:r>
          <a:r>
            <a:rPr lang="en-US" sz="2600" dirty="0" err="1">
              <a:latin typeface="Calibri" panose="020F0502020204030204" pitchFamily="34" charset="0"/>
              <a:cs typeface="Calibri" panose="020F0502020204030204" pitchFamily="34" charset="0"/>
            </a:rPr>
            <a:t>mortalitate</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prin</a:t>
          </a:r>
          <a:r>
            <a:rPr lang="en-US" sz="2600" dirty="0">
              <a:latin typeface="Calibri" panose="020F0502020204030204" pitchFamily="34" charset="0"/>
              <a:cs typeface="Calibri" panose="020F0502020204030204" pitchFamily="34" charset="0"/>
            </a:rPr>
            <a:t> </a:t>
          </a:r>
          <a:r>
            <a:rPr lang="en-US" sz="2600" b="1" dirty="0" err="1">
              <a:latin typeface="Calibri" panose="020F0502020204030204" pitchFamily="34" charset="0"/>
              <a:cs typeface="Calibri" panose="020F0502020204030204" pitchFamily="34" charset="0"/>
            </a:rPr>
            <a:t>boala</a:t>
          </a:r>
          <a:r>
            <a:rPr lang="en-US" sz="2600" b="1" dirty="0">
              <a:latin typeface="Calibri" panose="020F0502020204030204" pitchFamily="34" charset="0"/>
              <a:cs typeface="Calibri" panose="020F0502020204030204" pitchFamily="34" charset="0"/>
            </a:rPr>
            <a:t> </a:t>
          </a:r>
          <a:r>
            <a:rPr lang="en-US" sz="2600" b="1" dirty="0" err="1">
              <a:latin typeface="Calibri" panose="020F0502020204030204" pitchFamily="34" charset="0"/>
              <a:cs typeface="Calibri" panose="020F0502020204030204" pitchFamily="34" charset="0"/>
            </a:rPr>
            <a:t>cardiaca</a:t>
          </a:r>
          <a:r>
            <a:rPr lang="en-US" sz="2600" b="1" dirty="0">
              <a:latin typeface="Calibri" panose="020F0502020204030204" pitchFamily="34" charset="0"/>
              <a:cs typeface="Calibri" panose="020F0502020204030204" pitchFamily="34" charset="0"/>
            </a:rPr>
            <a:t> </a:t>
          </a:r>
          <a:r>
            <a:rPr lang="en-US" sz="2600" b="1" dirty="0" err="1">
              <a:latin typeface="Calibri" panose="020F0502020204030204" pitchFamily="34" charset="0"/>
              <a:cs typeface="Calibri" panose="020F0502020204030204" pitchFamily="34" charset="0"/>
            </a:rPr>
            <a:t>ischemica</a:t>
          </a:r>
          <a:endParaRPr lang="ro-RO" sz="2600" b="1" dirty="0"/>
        </a:p>
      </dgm:t>
    </dgm:pt>
    <dgm:pt modelId="{4DDD9649-F451-479C-9F23-FF5839E54DD6}" type="parTrans" cxnId="{6486A3B8-38A3-4E1F-B03B-36CBB35067B6}">
      <dgm:prSet/>
      <dgm:spPr>
        <a:ln w="38100">
          <a:solidFill>
            <a:schemeClr val="accent2">
              <a:lumMod val="60000"/>
              <a:lumOff val="40000"/>
            </a:schemeClr>
          </a:solidFill>
        </a:ln>
      </dgm:spPr>
      <dgm:t>
        <a:bodyPr/>
        <a:lstStyle/>
        <a:p>
          <a:endParaRPr lang="ro-RO"/>
        </a:p>
      </dgm:t>
    </dgm:pt>
    <dgm:pt modelId="{94822BA9-AFC4-4204-ADBC-E40991D8C58B}" type="sibTrans" cxnId="{6486A3B8-38A3-4E1F-B03B-36CBB35067B6}">
      <dgm:prSet/>
      <dgm:spPr/>
      <dgm:t>
        <a:bodyPr/>
        <a:lstStyle/>
        <a:p>
          <a:endParaRPr lang="ro-RO"/>
        </a:p>
      </dgm:t>
    </dgm:pt>
    <dgm:pt modelId="{AF3A5273-48E5-484E-B66A-DF2218372F3B}">
      <dgm:prSet phldrT="[Text]" custT="1"/>
      <dgm:spPr>
        <a:solidFill>
          <a:srgbClr val="0070C0"/>
        </a:solidFill>
        <a:effectLst>
          <a:outerShdw blurRad="63500" sx="102000" sy="102000" algn="ctr" rotWithShape="0">
            <a:prstClr val="black">
              <a:alpha val="40000"/>
            </a:prstClr>
          </a:outerShdw>
        </a:effectLst>
      </dgm:spPr>
      <dgm:t>
        <a:bodyPr/>
        <a:lstStyle/>
        <a:p>
          <a:r>
            <a:rPr lang="ro-RO" sz="2600" b="1" dirty="0">
              <a:latin typeface="Calibri" panose="020F0502020204030204" pitchFamily="34" charset="0"/>
              <a:cs typeface="Calibri" panose="020F0502020204030204" pitchFamily="34" charset="0"/>
            </a:rPr>
            <a:t>↓</a:t>
          </a:r>
          <a:r>
            <a:rPr lang="en-US" sz="2600" b="1" dirty="0">
              <a:latin typeface="Calibri" panose="020F0502020204030204" pitchFamily="34" charset="0"/>
              <a:cs typeface="Calibri" panose="020F0502020204030204" pitchFamily="34" charset="0"/>
            </a:rPr>
            <a:t> </a:t>
          </a:r>
          <a:r>
            <a:rPr lang="en-US" sz="2600" dirty="0">
              <a:latin typeface="Calibri" panose="020F0502020204030204" pitchFamily="34" charset="0"/>
              <a:cs typeface="Calibri" panose="020F0502020204030204" pitchFamily="34" charset="0"/>
            </a:rPr>
            <a:t>cu </a:t>
          </a:r>
          <a:r>
            <a:rPr lang="en-US" sz="3600" b="1" dirty="0">
              <a:latin typeface="Calibri" panose="020F0502020204030204" pitchFamily="34" charset="0"/>
              <a:cs typeface="Calibri" panose="020F0502020204030204" pitchFamily="34" charset="0"/>
            </a:rPr>
            <a:t>10%</a:t>
          </a:r>
          <a:r>
            <a:rPr lang="en-US" sz="2600" dirty="0">
              <a:latin typeface="Calibri" panose="020F0502020204030204" pitchFamily="34" charset="0"/>
              <a:cs typeface="Calibri" panose="020F0502020204030204" pitchFamily="34" charset="0"/>
            </a:rPr>
            <a:t> a </a:t>
          </a:r>
          <a:r>
            <a:rPr lang="en-US" sz="2600" dirty="0" err="1">
              <a:latin typeface="Calibri" panose="020F0502020204030204" pitchFamily="34" charset="0"/>
              <a:cs typeface="Calibri" panose="020F0502020204030204" pitchFamily="34" charset="0"/>
            </a:rPr>
            <a:t>riscului</a:t>
          </a:r>
          <a:r>
            <a:rPr lang="en-US" sz="2600" dirty="0">
              <a:latin typeface="Calibri" panose="020F0502020204030204" pitchFamily="34" charset="0"/>
              <a:cs typeface="Calibri" panose="020F0502020204030204" pitchFamily="34" charset="0"/>
            </a:rPr>
            <a:t> de </a:t>
          </a:r>
          <a:r>
            <a:rPr lang="en-US" sz="2600" dirty="0" err="1">
              <a:latin typeface="Calibri" panose="020F0502020204030204" pitchFamily="34" charset="0"/>
              <a:cs typeface="Calibri" panose="020F0502020204030204" pitchFamily="34" charset="0"/>
            </a:rPr>
            <a:t>mortalitate</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prin</a:t>
          </a:r>
          <a:r>
            <a:rPr lang="en-US" sz="2600" dirty="0">
              <a:latin typeface="Calibri" panose="020F0502020204030204" pitchFamily="34" charset="0"/>
              <a:cs typeface="Calibri" panose="020F0502020204030204" pitchFamily="34" charset="0"/>
            </a:rPr>
            <a:t> </a:t>
          </a:r>
          <a:r>
            <a:rPr lang="en-US" sz="2600" b="1" dirty="0">
              <a:latin typeface="Calibri" panose="020F0502020204030204" pitchFamily="34" charset="0"/>
              <a:cs typeface="Calibri" panose="020F0502020204030204" pitchFamily="34" charset="0"/>
            </a:rPr>
            <a:t>AVC</a:t>
          </a:r>
          <a:endParaRPr lang="ro-RO" sz="2600" b="1" dirty="0"/>
        </a:p>
      </dgm:t>
    </dgm:pt>
    <dgm:pt modelId="{81403636-9C07-4071-9522-2482EF86C9E2}" type="parTrans" cxnId="{3355D4D7-9018-4050-8F4D-3A7E691054C3}">
      <dgm:prSet/>
      <dgm:spPr>
        <a:ln w="38100">
          <a:solidFill>
            <a:schemeClr val="accent2">
              <a:lumMod val="60000"/>
              <a:lumOff val="40000"/>
            </a:schemeClr>
          </a:solidFill>
        </a:ln>
      </dgm:spPr>
      <dgm:t>
        <a:bodyPr/>
        <a:lstStyle/>
        <a:p>
          <a:endParaRPr lang="ro-RO"/>
        </a:p>
      </dgm:t>
    </dgm:pt>
    <dgm:pt modelId="{85125CB8-3139-4FB0-AE49-E2471155D8FF}" type="sibTrans" cxnId="{3355D4D7-9018-4050-8F4D-3A7E691054C3}">
      <dgm:prSet/>
      <dgm:spPr/>
      <dgm:t>
        <a:bodyPr/>
        <a:lstStyle/>
        <a:p>
          <a:endParaRPr lang="ro-RO"/>
        </a:p>
      </dgm:t>
    </dgm:pt>
    <dgm:pt modelId="{9C0D47F2-D93C-4EAB-BD07-B06AC9934ACC}" type="pres">
      <dgm:prSet presAssocID="{E7D25FA1-D8F0-4018-8275-0103371BC781}" presName="diagram" presStyleCnt="0">
        <dgm:presLayoutVars>
          <dgm:chPref val="1"/>
          <dgm:dir/>
          <dgm:animOne val="branch"/>
          <dgm:animLvl val="lvl"/>
          <dgm:resizeHandles val="exact"/>
        </dgm:presLayoutVars>
      </dgm:prSet>
      <dgm:spPr/>
    </dgm:pt>
    <dgm:pt modelId="{B0C5551E-EB00-465D-8684-F5A66DA25B9B}" type="pres">
      <dgm:prSet presAssocID="{8E3EA524-7405-40FD-B9AC-22BB04962FC1}" presName="root1" presStyleCnt="0"/>
      <dgm:spPr/>
    </dgm:pt>
    <dgm:pt modelId="{243B33C9-16E1-4AE9-AB7F-E04FD430F9E8}" type="pres">
      <dgm:prSet presAssocID="{8E3EA524-7405-40FD-B9AC-22BB04962FC1}" presName="LevelOneTextNode" presStyleLbl="node0" presStyleIdx="0" presStyleCnt="1">
        <dgm:presLayoutVars>
          <dgm:chPref val="3"/>
        </dgm:presLayoutVars>
      </dgm:prSet>
      <dgm:spPr/>
    </dgm:pt>
    <dgm:pt modelId="{1CD1DD32-F99D-4F44-B3D3-26099EB2065E}" type="pres">
      <dgm:prSet presAssocID="{8E3EA524-7405-40FD-B9AC-22BB04962FC1}" presName="level2hierChild" presStyleCnt="0"/>
      <dgm:spPr/>
    </dgm:pt>
    <dgm:pt modelId="{96BCE6E1-3709-4E3D-B6E4-3173AC40FBB6}" type="pres">
      <dgm:prSet presAssocID="{4DDD9649-F451-479C-9F23-FF5839E54DD6}" presName="conn2-1" presStyleLbl="parChTrans1D2" presStyleIdx="0" presStyleCnt="2"/>
      <dgm:spPr/>
    </dgm:pt>
    <dgm:pt modelId="{468483AC-E1C1-4001-81D6-8034EBDADD20}" type="pres">
      <dgm:prSet presAssocID="{4DDD9649-F451-479C-9F23-FF5839E54DD6}" presName="connTx" presStyleLbl="parChTrans1D2" presStyleIdx="0" presStyleCnt="2"/>
      <dgm:spPr/>
    </dgm:pt>
    <dgm:pt modelId="{8DB3876E-7F60-4CFA-8636-5FAD90D09A60}" type="pres">
      <dgm:prSet presAssocID="{85C992A9-F5D5-4948-BD59-998583E22041}" presName="root2" presStyleCnt="0"/>
      <dgm:spPr/>
    </dgm:pt>
    <dgm:pt modelId="{242AC8B3-19E0-4380-A434-13D63966D92C}" type="pres">
      <dgm:prSet presAssocID="{85C992A9-F5D5-4948-BD59-998583E22041}" presName="LevelTwoTextNode" presStyleLbl="node2" presStyleIdx="0" presStyleCnt="2">
        <dgm:presLayoutVars>
          <dgm:chPref val="3"/>
        </dgm:presLayoutVars>
      </dgm:prSet>
      <dgm:spPr/>
    </dgm:pt>
    <dgm:pt modelId="{94F6F9BE-78E1-4462-B873-AEE83ADF1CEB}" type="pres">
      <dgm:prSet presAssocID="{85C992A9-F5D5-4948-BD59-998583E22041}" presName="level3hierChild" presStyleCnt="0"/>
      <dgm:spPr/>
    </dgm:pt>
    <dgm:pt modelId="{FB3E0F3E-6A7B-46B1-BB9D-9DB1A2A5A99D}" type="pres">
      <dgm:prSet presAssocID="{81403636-9C07-4071-9522-2482EF86C9E2}" presName="conn2-1" presStyleLbl="parChTrans1D2" presStyleIdx="1" presStyleCnt="2"/>
      <dgm:spPr/>
    </dgm:pt>
    <dgm:pt modelId="{AA857273-B2AF-4420-B4F3-F32D245542C0}" type="pres">
      <dgm:prSet presAssocID="{81403636-9C07-4071-9522-2482EF86C9E2}" presName="connTx" presStyleLbl="parChTrans1D2" presStyleIdx="1" presStyleCnt="2"/>
      <dgm:spPr/>
    </dgm:pt>
    <dgm:pt modelId="{0153DE2C-2F6D-490E-AD53-3983C550316C}" type="pres">
      <dgm:prSet presAssocID="{AF3A5273-48E5-484E-B66A-DF2218372F3B}" presName="root2" presStyleCnt="0"/>
      <dgm:spPr/>
    </dgm:pt>
    <dgm:pt modelId="{0A51C577-9215-401E-92A7-F2061D3BC7FE}" type="pres">
      <dgm:prSet presAssocID="{AF3A5273-48E5-484E-B66A-DF2218372F3B}" presName="LevelTwoTextNode" presStyleLbl="node2" presStyleIdx="1" presStyleCnt="2">
        <dgm:presLayoutVars>
          <dgm:chPref val="3"/>
        </dgm:presLayoutVars>
      </dgm:prSet>
      <dgm:spPr/>
    </dgm:pt>
    <dgm:pt modelId="{DA4C7D25-0B10-4D4F-917E-818DF8C26BD1}" type="pres">
      <dgm:prSet presAssocID="{AF3A5273-48E5-484E-B66A-DF2218372F3B}" presName="level3hierChild" presStyleCnt="0"/>
      <dgm:spPr/>
    </dgm:pt>
  </dgm:ptLst>
  <dgm:cxnLst>
    <dgm:cxn modelId="{8D91930C-F1CA-44C3-AE10-5A9C98DAEFAD}" type="presOf" srcId="{AF3A5273-48E5-484E-B66A-DF2218372F3B}" destId="{0A51C577-9215-401E-92A7-F2061D3BC7FE}" srcOrd="0" destOrd="0" presId="urn:microsoft.com/office/officeart/2005/8/layout/hierarchy2"/>
    <dgm:cxn modelId="{1DE5E820-F41B-454F-81E4-AF021C6FAA59}" type="presOf" srcId="{4DDD9649-F451-479C-9F23-FF5839E54DD6}" destId="{96BCE6E1-3709-4E3D-B6E4-3173AC40FBB6}" srcOrd="0" destOrd="0" presId="urn:microsoft.com/office/officeart/2005/8/layout/hierarchy2"/>
    <dgm:cxn modelId="{763C4233-94FD-438D-B413-32A6E1EEF84C}" type="presOf" srcId="{4DDD9649-F451-479C-9F23-FF5839E54DD6}" destId="{468483AC-E1C1-4001-81D6-8034EBDADD20}" srcOrd="1" destOrd="0" presId="urn:microsoft.com/office/officeart/2005/8/layout/hierarchy2"/>
    <dgm:cxn modelId="{29512036-B792-48ED-8A81-663AFFB33303}" type="presOf" srcId="{8E3EA524-7405-40FD-B9AC-22BB04962FC1}" destId="{243B33C9-16E1-4AE9-AB7F-E04FD430F9E8}" srcOrd="0" destOrd="0" presId="urn:microsoft.com/office/officeart/2005/8/layout/hierarchy2"/>
    <dgm:cxn modelId="{185DEA7B-7582-42A0-B62A-65C0540DD070}" type="presOf" srcId="{81403636-9C07-4071-9522-2482EF86C9E2}" destId="{AA857273-B2AF-4420-B4F3-F32D245542C0}" srcOrd="1" destOrd="0" presId="urn:microsoft.com/office/officeart/2005/8/layout/hierarchy2"/>
    <dgm:cxn modelId="{71A8C781-5D95-418D-B646-9C9604B4C131}" srcId="{E7D25FA1-D8F0-4018-8275-0103371BC781}" destId="{8E3EA524-7405-40FD-B9AC-22BB04962FC1}" srcOrd="0" destOrd="0" parTransId="{ACC6ABBC-E13B-439B-8128-6EC3099F398B}" sibTransId="{3F9C885B-CDDA-4FBD-867A-2911C4607DA5}"/>
    <dgm:cxn modelId="{BAC8528C-ED8E-4588-96C3-8D00064AB3AD}" type="presOf" srcId="{81403636-9C07-4071-9522-2482EF86C9E2}" destId="{FB3E0F3E-6A7B-46B1-BB9D-9DB1A2A5A99D}" srcOrd="0" destOrd="0" presId="urn:microsoft.com/office/officeart/2005/8/layout/hierarchy2"/>
    <dgm:cxn modelId="{82A31FAE-309E-423F-B648-2AF027604C0B}" type="presOf" srcId="{E7D25FA1-D8F0-4018-8275-0103371BC781}" destId="{9C0D47F2-D93C-4EAB-BD07-B06AC9934ACC}" srcOrd="0" destOrd="0" presId="urn:microsoft.com/office/officeart/2005/8/layout/hierarchy2"/>
    <dgm:cxn modelId="{6486A3B8-38A3-4E1F-B03B-36CBB35067B6}" srcId="{8E3EA524-7405-40FD-B9AC-22BB04962FC1}" destId="{85C992A9-F5D5-4948-BD59-998583E22041}" srcOrd="0" destOrd="0" parTransId="{4DDD9649-F451-479C-9F23-FF5839E54DD6}" sibTransId="{94822BA9-AFC4-4204-ADBC-E40991D8C58B}"/>
    <dgm:cxn modelId="{3355D4D7-9018-4050-8F4D-3A7E691054C3}" srcId="{8E3EA524-7405-40FD-B9AC-22BB04962FC1}" destId="{AF3A5273-48E5-484E-B66A-DF2218372F3B}" srcOrd="1" destOrd="0" parTransId="{81403636-9C07-4071-9522-2482EF86C9E2}" sibTransId="{85125CB8-3139-4FB0-AE49-E2471155D8FF}"/>
    <dgm:cxn modelId="{632331F8-5CBF-4386-A751-7958168C5F89}" type="presOf" srcId="{85C992A9-F5D5-4948-BD59-998583E22041}" destId="{242AC8B3-19E0-4380-A434-13D63966D92C}" srcOrd="0" destOrd="0" presId="urn:microsoft.com/office/officeart/2005/8/layout/hierarchy2"/>
    <dgm:cxn modelId="{604274F9-CC04-4A1D-8E77-67B215073872}" type="presParOf" srcId="{9C0D47F2-D93C-4EAB-BD07-B06AC9934ACC}" destId="{B0C5551E-EB00-465D-8684-F5A66DA25B9B}" srcOrd="0" destOrd="0" presId="urn:microsoft.com/office/officeart/2005/8/layout/hierarchy2"/>
    <dgm:cxn modelId="{4E7B1DF1-5E43-4AC1-A130-0129C75B80E0}" type="presParOf" srcId="{B0C5551E-EB00-465D-8684-F5A66DA25B9B}" destId="{243B33C9-16E1-4AE9-AB7F-E04FD430F9E8}" srcOrd="0" destOrd="0" presId="urn:microsoft.com/office/officeart/2005/8/layout/hierarchy2"/>
    <dgm:cxn modelId="{3AADEA86-1C36-4E43-8199-045C9E3C1940}" type="presParOf" srcId="{B0C5551E-EB00-465D-8684-F5A66DA25B9B}" destId="{1CD1DD32-F99D-4F44-B3D3-26099EB2065E}" srcOrd="1" destOrd="0" presId="urn:microsoft.com/office/officeart/2005/8/layout/hierarchy2"/>
    <dgm:cxn modelId="{C7DDE89D-8D9F-4C39-A7DA-C4D3F55A64BB}" type="presParOf" srcId="{1CD1DD32-F99D-4F44-B3D3-26099EB2065E}" destId="{96BCE6E1-3709-4E3D-B6E4-3173AC40FBB6}" srcOrd="0" destOrd="0" presId="urn:microsoft.com/office/officeart/2005/8/layout/hierarchy2"/>
    <dgm:cxn modelId="{BC422140-A0E5-4F66-8C52-E29D55329190}" type="presParOf" srcId="{96BCE6E1-3709-4E3D-B6E4-3173AC40FBB6}" destId="{468483AC-E1C1-4001-81D6-8034EBDADD20}" srcOrd="0" destOrd="0" presId="urn:microsoft.com/office/officeart/2005/8/layout/hierarchy2"/>
    <dgm:cxn modelId="{CE755ED5-ED88-4C2C-8737-D6CF26E7CD4D}" type="presParOf" srcId="{1CD1DD32-F99D-4F44-B3D3-26099EB2065E}" destId="{8DB3876E-7F60-4CFA-8636-5FAD90D09A60}" srcOrd="1" destOrd="0" presId="urn:microsoft.com/office/officeart/2005/8/layout/hierarchy2"/>
    <dgm:cxn modelId="{30211E8F-831A-44A3-8098-671BEE20F340}" type="presParOf" srcId="{8DB3876E-7F60-4CFA-8636-5FAD90D09A60}" destId="{242AC8B3-19E0-4380-A434-13D63966D92C}" srcOrd="0" destOrd="0" presId="urn:microsoft.com/office/officeart/2005/8/layout/hierarchy2"/>
    <dgm:cxn modelId="{B3061972-A6B7-4122-A539-108CB2392137}" type="presParOf" srcId="{8DB3876E-7F60-4CFA-8636-5FAD90D09A60}" destId="{94F6F9BE-78E1-4462-B873-AEE83ADF1CEB}" srcOrd="1" destOrd="0" presId="urn:microsoft.com/office/officeart/2005/8/layout/hierarchy2"/>
    <dgm:cxn modelId="{208191CE-CA98-4A68-A08C-750EF3610E1F}" type="presParOf" srcId="{1CD1DD32-F99D-4F44-B3D3-26099EB2065E}" destId="{FB3E0F3E-6A7B-46B1-BB9D-9DB1A2A5A99D}" srcOrd="2" destOrd="0" presId="urn:microsoft.com/office/officeart/2005/8/layout/hierarchy2"/>
    <dgm:cxn modelId="{EB08EEA9-A58C-4B79-B7E3-D3A551F932A2}" type="presParOf" srcId="{FB3E0F3E-6A7B-46B1-BB9D-9DB1A2A5A99D}" destId="{AA857273-B2AF-4420-B4F3-F32D245542C0}" srcOrd="0" destOrd="0" presId="urn:microsoft.com/office/officeart/2005/8/layout/hierarchy2"/>
    <dgm:cxn modelId="{E45AF43D-52EF-413B-94C1-4D26DEA3878F}" type="presParOf" srcId="{1CD1DD32-F99D-4F44-B3D3-26099EB2065E}" destId="{0153DE2C-2F6D-490E-AD53-3983C550316C}" srcOrd="3" destOrd="0" presId="urn:microsoft.com/office/officeart/2005/8/layout/hierarchy2"/>
    <dgm:cxn modelId="{C0517498-1E68-4A21-AD44-D307A76515FE}" type="presParOf" srcId="{0153DE2C-2F6D-490E-AD53-3983C550316C}" destId="{0A51C577-9215-401E-92A7-F2061D3BC7FE}" srcOrd="0" destOrd="0" presId="urn:microsoft.com/office/officeart/2005/8/layout/hierarchy2"/>
    <dgm:cxn modelId="{F18A8036-041F-469B-B543-7941ED2D36DB}" type="presParOf" srcId="{0153DE2C-2F6D-490E-AD53-3983C550316C}" destId="{DA4C7D25-0B10-4D4F-917E-818DF8C26BD1}"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14290A8-6D31-476D-9472-3649A77319E7}"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ro-RO"/>
        </a:p>
      </dgm:t>
    </dgm:pt>
    <dgm:pt modelId="{9164D3ED-D4EC-45CF-AAB0-554B1DB6933C}">
      <dgm:prSet phldrT="[Text]"/>
      <dgm:spPr/>
      <dgm:t>
        <a:bodyPr/>
        <a:lstStyle/>
        <a:p>
          <a:r>
            <a:rPr lang="en-US" dirty="0"/>
            <a:t>CONEXT</a:t>
          </a:r>
          <a:endParaRPr lang="ro-RO" dirty="0"/>
        </a:p>
      </dgm:t>
    </dgm:pt>
    <dgm:pt modelId="{22E7CBED-4013-4F51-90FA-B7D63BA4D489}" type="parTrans" cxnId="{C2CC710D-65CA-4CBD-8BD9-70B9E0600B1A}">
      <dgm:prSet/>
      <dgm:spPr/>
      <dgm:t>
        <a:bodyPr/>
        <a:lstStyle/>
        <a:p>
          <a:endParaRPr lang="ro-RO"/>
        </a:p>
      </dgm:t>
    </dgm:pt>
    <dgm:pt modelId="{F6A11FF8-E7FB-4D02-B1E9-50A30D73D5AE}" type="sibTrans" cxnId="{C2CC710D-65CA-4CBD-8BD9-70B9E0600B1A}">
      <dgm:prSet/>
      <dgm:spPr/>
      <dgm:t>
        <a:bodyPr/>
        <a:lstStyle/>
        <a:p>
          <a:endParaRPr lang="ro-RO"/>
        </a:p>
      </dgm:t>
    </dgm:pt>
    <dgm:pt modelId="{40E34098-B26A-4265-8249-FF12830FA4D8}">
      <dgm:prSet phldrT="[Text]"/>
      <dgm:spPr/>
      <dgm:t>
        <a:bodyPr/>
        <a:lstStyle/>
        <a:p>
          <a:r>
            <a:rPr lang="en-US" dirty="0" err="1"/>
            <a:t>Constituie</a:t>
          </a:r>
          <a:r>
            <a:rPr lang="en-US" dirty="0"/>
            <a:t> b</a:t>
          </a:r>
          <a:r>
            <a:rPr lang="ro-RO" dirty="0"/>
            <a:t>aza pentru diagnosticarea și gestionarea </a:t>
          </a:r>
          <a:r>
            <a:rPr lang="en-US" dirty="0" err="1"/>
            <a:t>hipertensiunii</a:t>
          </a:r>
          <a:r>
            <a:rPr lang="en-US" dirty="0"/>
            <a:t> </a:t>
          </a:r>
          <a:r>
            <a:rPr lang="en-US" dirty="0" err="1"/>
            <a:t>arteriale</a:t>
          </a:r>
          <a:endParaRPr lang="ro-RO" dirty="0"/>
        </a:p>
      </dgm:t>
    </dgm:pt>
    <dgm:pt modelId="{249D45D3-8FFE-4FA7-BB4B-13B5AB04F105}" type="parTrans" cxnId="{36E96E38-A8C3-44A1-AC86-547CF414E7AF}">
      <dgm:prSet/>
      <dgm:spPr/>
      <dgm:t>
        <a:bodyPr/>
        <a:lstStyle/>
        <a:p>
          <a:endParaRPr lang="ro-RO"/>
        </a:p>
      </dgm:t>
    </dgm:pt>
    <dgm:pt modelId="{BC5B8DB2-FB01-48A3-BDA0-7BD947C7BCC6}" type="sibTrans" cxnId="{36E96E38-A8C3-44A1-AC86-547CF414E7AF}">
      <dgm:prSet/>
      <dgm:spPr/>
      <dgm:t>
        <a:bodyPr/>
        <a:lstStyle/>
        <a:p>
          <a:endParaRPr lang="ro-RO"/>
        </a:p>
      </dgm:t>
    </dgm:pt>
    <dgm:pt modelId="{78EC061C-3D68-44F0-9229-583D7FA100E8}">
      <dgm:prSet phldrT="[Text]"/>
      <dgm:spPr/>
      <dgm:t>
        <a:bodyPr/>
        <a:lstStyle/>
        <a:p>
          <a:r>
            <a:rPr lang="ro-RO" dirty="0"/>
            <a:t>Folosit</a:t>
          </a:r>
          <a:r>
            <a:rPr lang="en-US" dirty="0"/>
            <a:t>a</a:t>
          </a:r>
          <a:r>
            <a:rPr lang="ro-RO" dirty="0"/>
            <a:t> în mod </a:t>
          </a:r>
          <a:r>
            <a:rPr lang="en-US" dirty="0" err="1"/>
            <a:t>uzual</a:t>
          </a:r>
          <a:r>
            <a:rPr lang="en-US" dirty="0"/>
            <a:t>,</a:t>
          </a:r>
          <a:r>
            <a:rPr lang="ro-RO" dirty="0"/>
            <a:t> p</a:t>
          </a:r>
          <a:r>
            <a:rPr lang="en-US" dirty="0" err="1"/>
            <a:t>oate</a:t>
          </a:r>
          <a:r>
            <a:rPr lang="ro-RO" dirty="0"/>
            <a:t> iniția sau exclude investigații</a:t>
          </a:r>
          <a:r>
            <a:rPr lang="en-US" dirty="0"/>
            <a:t> </a:t>
          </a:r>
          <a:r>
            <a:rPr lang="en-US" dirty="0" err="1"/>
            <a:t>sau</a:t>
          </a:r>
          <a:r>
            <a:rPr lang="en-US" dirty="0"/>
            <a:t> </a:t>
          </a:r>
          <a:r>
            <a:rPr lang="en-US" dirty="0" err="1"/>
            <a:t>interventii</a:t>
          </a:r>
          <a:r>
            <a:rPr lang="en-US" dirty="0"/>
            <a:t> </a:t>
          </a:r>
          <a:r>
            <a:rPr lang="en-US" dirty="0" err="1"/>
            <a:t>terapeutice</a:t>
          </a:r>
          <a:r>
            <a:rPr lang="ro-RO" dirty="0"/>
            <a:t> costisitoare</a:t>
          </a:r>
        </a:p>
      </dgm:t>
    </dgm:pt>
    <dgm:pt modelId="{BC3D9A5B-DA44-4D18-9ADB-9F77D4D48907}" type="parTrans" cxnId="{398F248B-F62C-4982-8DBE-A226FD634CCE}">
      <dgm:prSet/>
      <dgm:spPr/>
      <dgm:t>
        <a:bodyPr/>
        <a:lstStyle/>
        <a:p>
          <a:endParaRPr lang="ro-RO"/>
        </a:p>
      </dgm:t>
    </dgm:pt>
    <dgm:pt modelId="{7131D661-CA52-4463-9647-7A511D741D1B}" type="sibTrans" cxnId="{398F248B-F62C-4982-8DBE-A226FD634CCE}">
      <dgm:prSet/>
      <dgm:spPr/>
      <dgm:t>
        <a:bodyPr/>
        <a:lstStyle/>
        <a:p>
          <a:endParaRPr lang="ro-RO"/>
        </a:p>
      </dgm:t>
    </dgm:pt>
    <dgm:pt modelId="{F74A7DB0-4C12-4A43-A8FC-C598F7CD4E20}">
      <dgm:prSet phldrT="[Text]"/>
      <dgm:spPr/>
      <dgm:t>
        <a:bodyPr/>
        <a:lstStyle/>
        <a:p>
          <a:r>
            <a:rPr lang="ro-RO" dirty="0"/>
            <a:t>Metodologia inadecvată</a:t>
          </a:r>
          <a:r>
            <a:rPr lang="en-US" dirty="0"/>
            <a:t> de </a:t>
          </a:r>
          <a:r>
            <a:rPr lang="en-US" dirty="0" err="1"/>
            <a:t>masurare</a:t>
          </a:r>
          <a:r>
            <a:rPr lang="ro-RO" dirty="0"/>
            <a:t> sau dispozitivele </a:t>
          </a:r>
          <a:r>
            <a:rPr lang="en-US" dirty="0" err="1"/>
            <a:t>neomoloate</a:t>
          </a:r>
          <a:r>
            <a:rPr lang="ro-RO" dirty="0"/>
            <a:t> pot duce la supradiagnostic</a:t>
          </a:r>
          <a:r>
            <a:rPr lang="en-US" dirty="0"/>
            <a:t>are</a:t>
          </a:r>
          <a:r>
            <a:rPr lang="ro-RO" dirty="0"/>
            <a:t> și tratament inutil, sau subdiagnost</a:t>
          </a:r>
          <a:r>
            <a:rPr lang="en-US" dirty="0" err="1"/>
            <a:t>icare</a:t>
          </a:r>
          <a:r>
            <a:rPr lang="ro-RO" dirty="0"/>
            <a:t> și </a:t>
          </a:r>
          <a:r>
            <a:rPr lang="en-US" dirty="0" err="1"/>
            <a:t>expunere</a:t>
          </a:r>
          <a:r>
            <a:rPr lang="en-US" dirty="0"/>
            <a:t> la </a:t>
          </a:r>
          <a:r>
            <a:rPr lang="en-US" dirty="0" err="1"/>
            <a:t>evenimente</a:t>
          </a:r>
          <a:r>
            <a:rPr lang="en-US" dirty="0"/>
            <a:t> </a:t>
          </a:r>
          <a:r>
            <a:rPr lang="en-US" dirty="0" err="1"/>
            <a:t>cardiovasculare</a:t>
          </a:r>
          <a:endParaRPr lang="ro-RO" dirty="0"/>
        </a:p>
      </dgm:t>
    </dgm:pt>
    <dgm:pt modelId="{120118BF-40EB-42B0-B5E2-0BCFADC441AB}" type="parTrans" cxnId="{9C16A346-414C-4A2D-85CD-4A1C4412D944}">
      <dgm:prSet/>
      <dgm:spPr/>
      <dgm:t>
        <a:bodyPr/>
        <a:lstStyle/>
        <a:p>
          <a:endParaRPr lang="ro-RO"/>
        </a:p>
      </dgm:t>
    </dgm:pt>
    <dgm:pt modelId="{B3E35233-1FA6-4569-A6A0-5761D207963F}" type="sibTrans" cxnId="{9C16A346-414C-4A2D-85CD-4A1C4412D944}">
      <dgm:prSet/>
      <dgm:spPr/>
      <dgm:t>
        <a:bodyPr/>
        <a:lstStyle/>
        <a:p>
          <a:endParaRPr lang="ro-RO"/>
        </a:p>
      </dgm:t>
    </dgm:pt>
    <dgm:pt modelId="{8503D4D9-8C42-44E3-B31F-5ACA664FB7CC}" type="pres">
      <dgm:prSet presAssocID="{B14290A8-6D31-476D-9472-3649A77319E7}" presName="vert0" presStyleCnt="0">
        <dgm:presLayoutVars>
          <dgm:dir/>
          <dgm:animOne val="branch"/>
          <dgm:animLvl val="lvl"/>
        </dgm:presLayoutVars>
      </dgm:prSet>
      <dgm:spPr/>
    </dgm:pt>
    <dgm:pt modelId="{5DFBB7B8-08E2-4736-8AE1-913F8B760D0C}" type="pres">
      <dgm:prSet presAssocID="{9164D3ED-D4EC-45CF-AAB0-554B1DB6933C}" presName="thickLine" presStyleLbl="alignNode1" presStyleIdx="0" presStyleCnt="1"/>
      <dgm:spPr/>
    </dgm:pt>
    <dgm:pt modelId="{B76E5A19-EF49-4E29-8E7E-5DD094468F95}" type="pres">
      <dgm:prSet presAssocID="{9164D3ED-D4EC-45CF-AAB0-554B1DB6933C}" presName="horz1" presStyleCnt="0"/>
      <dgm:spPr/>
    </dgm:pt>
    <dgm:pt modelId="{EA5BCE53-BA03-4FB3-9AD2-5D46C27105B2}" type="pres">
      <dgm:prSet presAssocID="{9164D3ED-D4EC-45CF-AAB0-554B1DB6933C}" presName="tx1" presStyleLbl="revTx" presStyleIdx="0" presStyleCnt="4"/>
      <dgm:spPr/>
    </dgm:pt>
    <dgm:pt modelId="{9DFDAC45-A1B2-4B9B-9940-1EB385DC671C}" type="pres">
      <dgm:prSet presAssocID="{9164D3ED-D4EC-45CF-AAB0-554B1DB6933C}" presName="vert1" presStyleCnt="0"/>
      <dgm:spPr/>
    </dgm:pt>
    <dgm:pt modelId="{AB484435-7C7E-4BD9-9824-F50D5DFBF86A}" type="pres">
      <dgm:prSet presAssocID="{40E34098-B26A-4265-8249-FF12830FA4D8}" presName="vertSpace2a" presStyleCnt="0"/>
      <dgm:spPr/>
    </dgm:pt>
    <dgm:pt modelId="{E09D7F41-8FEA-4141-83B1-16C70607C6F2}" type="pres">
      <dgm:prSet presAssocID="{40E34098-B26A-4265-8249-FF12830FA4D8}" presName="horz2" presStyleCnt="0"/>
      <dgm:spPr/>
    </dgm:pt>
    <dgm:pt modelId="{05F2A655-09F5-4A3A-AD2C-94249B74B2D9}" type="pres">
      <dgm:prSet presAssocID="{40E34098-B26A-4265-8249-FF12830FA4D8}" presName="horzSpace2" presStyleCnt="0"/>
      <dgm:spPr/>
    </dgm:pt>
    <dgm:pt modelId="{6479BF1B-3B56-4ABC-B6E9-F229277FF075}" type="pres">
      <dgm:prSet presAssocID="{40E34098-B26A-4265-8249-FF12830FA4D8}" presName="tx2" presStyleLbl="revTx" presStyleIdx="1" presStyleCnt="4"/>
      <dgm:spPr/>
    </dgm:pt>
    <dgm:pt modelId="{C8E0D82E-7670-4F2E-9465-FF424E8C768C}" type="pres">
      <dgm:prSet presAssocID="{40E34098-B26A-4265-8249-FF12830FA4D8}" presName="vert2" presStyleCnt="0"/>
      <dgm:spPr/>
    </dgm:pt>
    <dgm:pt modelId="{DFA74EE5-1FF2-4B85-B5F9-CC3310C66023}" type="pres">
      <dgm:prSet presAssocID="{40E34098-B26A-4265-8249-FF12830FA4D8}" presName="thinLine2b" presStyleLbl="callout" presStyleIdx="0" presStyleCnt="3"/>
      <dgm:spPr/>
    </dgm:pt>
    <dgm:pt modelId="{8294BB5C-C646-43D7-BDC9-CCC08053DBD2}" type="pres">
      <dgm:prSet presAssocID="{40E34098-B26A-4265-8249-FF12830FA4D8}" presName="vertSpace2b" presStyleCnt="0"/>
      <dgm:spPr/>
    </dgm:pt>
    <dgm:pt modelId="{AD19B3D5-83DB-4A56-AF65-0C89DDB4BEF2}" type="pres">
      <dgm:prSet presAssocID="{78EC061C-3D68-44F0-9229-583D7FA100E8}" presName="horz2" presStyleCnt="0"/>
      <dgm:spPr/>
    </dgm:pt>
    <dgm:pt modelId="{0FF89D4F-1956-478F-8586-2CFCBA1B73A1}" type="pres">
      <dgm:prSet presAssocID="{78EC061C-3D68-44F0-9229-583D7FA100E8}" presName="horzSpace2" presStyleCnt="0"/>
      <dgm:spPr/>
    </dgm:pt>
    <dgm:pt modelId="{062C575A-6FF1-49C6-99B8-72F987C08240}" type="pres">
      <dgm:prSet presAssocID="{78EC061C-3D68-44F0-9229-583D7FA100E8}" presName="tx2" presStyleLbl="revTx" presStyleIdx="2" presStyleCnt="4"/>
      <dgm:spPr/>
    </dgm:pt>
    <dgm:pt modelId="{BDCB4C42-FBE0-425A-AEB2-2648ADD3C342}" type="pres">
      <dgm:prSet presAssocID="{78EC061C-3D68-44F0-9229-583D7FA100E8}" presName="vert2" presStyleCnt="0"/>
      <dgm:spPr/>
    </dgm:pt>
    <dgm:pt modelId="{0B7FB77F-1393-44C1-9E2C-023C749D5A8C}" type="pres">
      <dgm:prSet presAssocID="{78EC061C-3D68-44F0-9229-583D7FA100E8}" presName="thinLine2b" presStyleLbl="callout" presStyleIdx="1" presStyleCnt="3"/>
      <dgm:spPr/>
    </dgm:pt>
    <dgm:pt modelId="{002CC0BB-6D48-444F-B918-F75C5CFF0D3A}" type="pres">
      <dgm:prSet presAssocID="{78EC061C-3D68-44F0-9229-583D7FA100E8}" presName="vertSpace2b" presStyleCnt="0"/>
      <dgm:spPr/>
    </dgm:pt>
    <dgm:pt modelId="{94B28B2B-6758-46E7-8F3C-DE77D659A732}" type="pres">
      <dgm:prSet presAssocID="{F74A7DB0-4C12-4A43-A8FC-C598F7CD4E20}" presName="horz2" presStyleCnt="0"/>
      <dgm:spPr/>
    </dgm:pt>
    <dgm:pt modelId="{218DBF44-CEB8-4210-8F99-360F188CAE98}" type="pres">
      <dgm:prSet presAssocID="{F74A7DB0-4C12-4A43-A8FC-C598F7CD4E20}" presName="horzSpace2" presStyleCnt="0"/>
      <dgm:spPr/>
    </dgm:pt>
    <dgm:pt modelId="{1B3A02E7-DD8A-43DC-BA06-EC31B92FFF33}" type="pres">
      <dgm:prSet presAssocID="{F74A7DB0-4C12-4A43-A8FC-C598F7CD4E20}" presName="tx2" presStyleLbl="revTx" presStyleIdx="3" presStyleCnt="4"/>
      <dgm:spPr/>
    </dgm:pt>
    <dgm:pt modelId="{BB497307-D872-44E7-9DD8-A403AD3EF8B6}" type="pres">
      <dgm:prSet presAssocID="{F74A7DB0-4C12-4A43-A8FC-C598F7CD4E20}" presName="vert2" presStyleCnt="0"/>
      <dgm:spPr/>
    </dgm:pt>
    <dgm:pt modelId="{8690C877-290B-4528-B523-077E096C4A00}" type="pres">
      <dgm:prSet presAssocID="{F74A7DB0-4C12-4A43-A8FC-C598F7CD4E20}" presName="thinLine2b" presStyleLbl="callout" presStyleIdx="2" presStyleCnt="3"/>
      <dgm:spPr/>
    </dgm:pt>
    <dgm:pt modelId="{D94E6DD1-A121-44A8-B489-A59EF1132915}" type="pres">
      <dgm:prSet presAssocID="{F74A7DB0-4C12-4A43-A8FC-C598F7CD4E20}" presName="vertSpace2b" presStyleCnt="0"/>
      <dgm:spPr/>
    </dgm:pt>
  </dgm:ptLst>
  <dgm:cxnLst>
    <dgm:cxn modelId="{C2CC710D-65CA-4CBD-8BD9-70B9E0600B1A}" srcId="{B14290A8-6D31-476D-9472-3649A77319E7}" destId="{9164D3ED-D4EC-45CF-AAB0-554B1DB6933C}" srcOrd="0" destOrd="0" parTransId="{22E7CBED-4013-4F51-90FA-B7D63BA4D489}" sibTransId="{F6A11FF8-E7FB-4D02-B1E9-50A30D73D5AE}"/>
    <dgm:cxn modelId="{DDDEC32C-FA1E-45A9-9B99-B933C4FCE32D}" type="presOf" srcId="{78EC061C-3D68-44F0-9229-583D7FA100E8}" destId="{062C575A-6FF1-49C6-99B8-72F987C08240}" srcOrd="0" destOrd="0" presId="urn:microsoft.com/office/officeart/2008/layout/LinedList"/>
    <dgm:cxn modelId="{29039435-C804-4F69-B188-14F1A9EE34A1}" type="presOf" srcId="{B14290A8-6D31-476D-9472-3649A77319E7}" destId="{8503D4D9-8C42-44E3-B31F-5ACA664FB7CC}" srcOrd="0" destOrd="0" presId="urn:microsoft.com/office/officeart/2008/layout/LinedList"/>
    <dgm:cxn modelId="{36E96E38-A8C3-44A1-AC86-547CF414E7AF}" srcId="{9164D3ED-D4EC-45CF-AAB0-554B1DB6933C}" destId="{40E34098-B26A-4265-8249-FF12830FA4D8}" srcOrd="0" destOrd="0" parTransId="{249D45D3-8FFE-4FA7-BB4B-13B5AB04F105}" sibTransId="{BC5B8DB2-FB01-48A3-BDA0-7BD947C7BCC6}"/>
    <dgm:cxn modelId="{C384F13C-F79E-44C4-B54A-9928D3C73B8E}" type="presOf" srcId="{F74A7DB0-4C12-4A43-A8FC-C598F7CD4E20}" destId="{1B3A02E7-DD8A-43DC-BA06-EC31B92FFF33}" srcOrd="0" destOrd="0" presId="urn:microsoft.com/office/officeart/2008/layout/LinedList"/>
    <dgm:cxn modelId="{8C4D353E-A7C7-4F95-9112-DBB6C6E83AC8}" type="presOf" srcId="{40E34098-B26A-4265-8249-FF12830FA4D8}" destId="{6479BF1B-3B56-4ABC-B6E9-F229277FF075}" srcOrd="0" destOrd="0" presId="urn:microsoft.com/office/officeart/2008/layout/LinedList"/>
    <dgm:cxn modelId="{9C16A346-414C-4A2D-85CD-4A1C4412D944}" srcId="{9164D3ED-D4EC-45CF-AAB0-554B1DB6933C}" destId="{F74A7DB0-4C12-4A43-A8FC-C598F7CD4E20}" srcOrd="2" destOrd="0" parTransId="{120118BF-40EB-42B0-B5E2-0BCFADC441AB}" sibTransId="{B3E35233-1FA6-4569-A6A0-5761D207963F}"/>
    <dgm:cxn modelId="{B110F274-D3A3-46E0-81A9-8B881281CCF6}" type="presOf" srcId="{9164D3ED-D4EC-45CF-AAB0-554B1DB6933C}" destId="{EA5BCE53-BA03-4FB3-9AD2-5D46C27105B2}" srcOrd="0" destOrd="0" presId="urn:microsoft.com/office/officeart/2008/layout/LinedList"/>
    <dgm:cxn modelId="{398F248B-F62C-4982-8DBE-A226FD634CCE}" srcId="{9164D3ED-D4EC-45CF-AAB0-554B1DB6933C}" destId="{78EC061C-3D68-44F0-9229-583D7FA100E8}" srcOrd="1" destOrd="0" parTransId="{BC3D9A5B-DA44-4D18-9ADB-9F77D4D48907}" sibTransId="{7131D661-CA52-4463-9647-7A511D741D1B}"/>
    <dgm:cxn modelId="{63C46B0E-2C60-4940-8D6C-E6C8D912258A}" type="presParOf" srcId="{8503D4D9-8C42-44E3-B31F-5ACA664FB7CC}" destId="{5DFBB7B8-08E2-4736-8AE1-913F8B760D0C}" srcOrd="0" destOrd="0" presId="urn:microsoft.com/office/officeart/2008/layout/LinedList"/>
    <dgm:cxn modelId="{0BA0CB40-A63E-415C-BB41-051A56061C06}" type="presParOf" srcId="{8503D4D9-8C42-44E3-B31F-5ACA664FB7CC}" destId="{B76E5A19-EF49-4E29-8E7E-5DD094468F95}" srcOrd="1" destOrd="0" presId="urn:microsoft.com/office/officeart/2008/layout/LinedList"/>
    <dgm:cxn modelId="{E0FDD024-14C8-412C-A4C2-84C7C55B7501}" type="presParOf" srcId="{B76E5A19-EF49-4E29-8E7E-5DD094468F95}" destId="{EA5BCE53-BA03-4FB3-9AD2-5D46C27105B2}" srcOrd="0" destOrd="0" presId="urn:microsoft.com/office/officeart/2008/layout/LinedList"/>
    <dgm:cxn modelId="{3C2F1CA5-173C-43A6-9070-216B903C517A}" type="presParOf" srcId="{B76E5A19-EF49-4E29-8E7E-5DD094468F95}" destId="{9DFDAC45-A1B2-4B9B-9940-1EB385DC671C}" srcOrd="1" destOrd="0" presId="urn:microsoft.com/office/officeart/2008/layout/LinedList"/>
    <dgm:cxn modelId="{8FBD6CB8-709C-4700-85D8-DCE71CC8A722}" type="presParOf" srcId="{9DFDAC45-A1B2-4B9B-9940-1EB385DC671C}" destId="{AB484435-7C7E-4BD9-9824-F50D5DFBF86A}" srcOrd="0" destOrd="0" presId="urn:microsoft.com/office/officeart/2008/layout/LinedList"/>
    <dgm:cxn modelId="{5F7A3188-9133-4483-97F3-372135B7FE06}" type="presParOf" srcId="{9DFDAC45-A1B2-4B9B-9940-1EB385DC671C}" destId="{E09D7F41-8FEA-4141-83B1-16C70607C6F2}" srcOrd="1" destOrd="0" presId="urn:microsoft.com/office/officeart/2008/layout/LinedList"/>
    <dgm:cxn modelId="{1AB6C912-9F53-439D-B5D7-C9F995FE7C4B}" type="presParOf" srcId="{E09D7F41-8FEA-4141-83B1-16C70607C6F2}" destId="{05F2A655-09F5-4A3A-AD2C-94249B74B2D9}" srcOrd="0" destOrd="0" presId="urn:microsoft.com/office/officeart/2008/layout/LinedList"/>
    <dgm:cxn modelId="{D46A830C-E35E-4F36-BAD5-6CFA2A40D553}" type="presParOf" srcId="{E09D7F41-8FEA-4141-83B1-16C70607C6F2}" destId="{6479BF1B-3B56-4ABC-B6E9-F229277FF075}" srcOrd="1" destOrd="0" presId="urn:microsoft.com/office/officeart/2008/layout/LinedList"/>
    <dgm:cxn modelId="{427F65F2-5CA2-449C-9DB6-679DAE796CAC}" type="presParOf" srcId="{E09D7F41-8FEA-4141-83B1-16C70607C6F2}" destId="{C8E0D82E-7670-4F2E-9465-FF424E8C768C}" srcOrd="2" destOrd="0" presId="urn:microsoft.com/office/officeart/2008/layout/LinedList"/>
    <dgm:cxn modelId="{D97C08C2-AEFA-413B-ABB0-7C79D92D0A96}" type="presParOf" srcId="{9DFDAC45-A1B2-4B9B-9940-1EB385DC671C}" destId="{DFA74EE5-1FF2-4B85-B5F9-CC3310C66023}" srcOrd="2" destOrd="0" presId="urn:microsoft.com/office/officeart/2008/layout/LinedList"/>
    <dgm:cxn modelId="{69319F92-0E80-4EE7-AF95-9A53E65B7347}" type="presParOf" srcId="{9DFDAC45-A1B2-4B9B-9940-1EB385DC671C}" destId="{8294BB5C-C646-43D7-BDC9-CCC08053DBD2}" srcOrd="3" destOrd="0" presId="urn:microsoft.com/office/officeart/2008/layout/LinedList"/>
    <dgm:cxn modelId="{7EA5E04A-66F2-40D3-9A93-FA3736F746B0}" type="presParOf" srcId="{9DFDAC45-A1B2-4B9B-9940-1EB385DC671C}" destId="{AD19B3D5-83DB-4A56-AF65-0C89DDB4BEF2}" srcOrd="4" destOrd="0" presId="urn:microsoft.com/office/officeart/2008/layout/LinedList"/>
    <dgm:cxn modelId="{723DE58C-32F5-478F-9C91-AC5A587C8044}" type="presParOf" srcId="{AD19B3D5-83DB-4A56-AF65-0C89DDB4BEF2}" destId="{0FF89D4F-1956-478F-8586-2CFCBA1B73A1}" srcOrd="0" destOrd="0" presId="urn:microsoft.com/office/officeart/2008/layout/LinedList"/>
    <dgm:cxn modelId="{18B2EB94-10AF-402C-BAA3-303C165F2F79}" type="presParOf" srcId="{AD19B3D5-83DB-4A56-AF65-0C89DDB4BEF2}" destId="{062C575A-6FF1-49C6-99B8-72F987C08240}" srcOrd="1" destOrd="0" presId="urn:microsoft.com/office/officeart/2008/layout/LinedList"/>
    <dgm:cxn modelId="{9309F801-6B4D-4888-9476-82E4C8BBEF74}" type="presParOf" srcId="{AD19B3D5-83DB-4A56-AF65-0C89DDB4BEF2}" destId="{BDCB4C42-FBE0-425A-AEB2-2648ADD3C342}" srcOrd="2" destOrd="0" presId="urn:microsoft.com/office/officeart/2008/layout/LinedList"/>
    <dgm:cxn modelId="{0EE6E937-07E3-4FA1-A6C2-CF365B9B191A}" type="presParOf" srcId="{9DFDAC45-A1B2-4B9B-9940-1EB385DC671C}" destId="{0B7FB77F-1393-44C1-9E2C-023C749D5A8C}" srcOrd="5" destOrd="0" presId="urn:microsoft.com/office/officeart/2008/layout/LinedList"/>
    <dgm:cxn modelId="{E75164FC-BC88-4C4F-8D85-E3A996C5C7CE}" type="presParOf" srcId="{9DFDAC45-A1B2-4B9B-9940-1EB385DC671C}" destId="{002CC0BB-6D48-444F-B918-F75C5CFF0D3A}" srcOrd="6" destOrd="0" presId="urn:microsoft.com/office/officeart/2008/layout/LinedList"/>
    <dgm:cxn modelId="{107BBA91-81F7-4640-B557-233641E95357}" type="presParOf" srcId="{9DFDAC45-A1B2-4B9B-9940-1EB385DC671C}" destId="{94B28B2B-6758-46E7-8F3C-DE77D659A732}" srcOrd="7" destOrd="0" presId="urn:microsoft.com/office/officeart/2008/layout/LinedList"/>
    <dgm:cxn modelId="{EA7EFFBB-D30C-4E0E-97CC-3465A3068C59}" type="presParOf" srcId="{94B28B2B-6758-46E7-8F3C-DE77D659A732}" destId="{218DBF44-CEB8-4210-8F99-360F188CAE98}" srcOrd="0" destOrd="0" presId="urn:microsoft.com/office/officeart/2008/layout/LinedList"/>
    <dgm:cxn modelId="{DF3DD601-261C-42EB-8D60-C6751EC166D5}" type="presParOf" srcId="{94B28B2B-6758-46E7-8F3C-DE77D659A732}" destId="{1B3A02E7-DD8A-43DC-BA06-EC31B92FFF33}" srcOrd="1" destOrd="0" presId="urn:microsoft.com/office/officeart/2008/layout/LinedList"/>
    <dgm:cxn modelId="{187405B8-1B6C-41FC-B628-613EA0061566}" type="presParOf" srcId="{94B28B2B-6758-46E7-8F3C-DE77D659A732}" destId="{BB497307-D872-44E7-9DD8-A403AD3EF8B6}" srcOrd="2" destOrd="0" presId="urn:microsoft.com/office/officeart/2008/layout/LinedList"/>
    <dgm:cxn modelId="{55B8E834-EF75-4108-93E2-812DD89A7F59}" type="presParOf" srcId="{9DFDAC45-A1B2-4B9B-9940-1EB385DC671C}" destId="{8690C877-290B-4528-B523-077E096C4A00}" srcOrd="8" destOrd="0" presId="urn:microsoft.com/office/officeart/2008/layout/LinedList"/>
    <dgm:cxn modelId="{446C63E9-2B5D-47BB-AB88-CD86C3D1DE32}" type="presParOf" srcId="{9DFDAC45-A1B2-4B9B-9940-1EB385DC671C}" destId="{D94E6DD1-A121-44A8-B489-A59EF1132915}" srcOrd="9"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6A80952-C8D4-4418-A03A-0D65FFBFFDAC}"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ro-RO"/>
        </a:p>
      </dgm:t>
    </dgm:pt>
    <dgm:pt modelId="{4F77027E-74C5-4173-BBAD-EE1D8D4F136A}">
      <dgm:prSet phldrT="[Text]" custT="1"/>
      <dgm:spPr>
        <a:solidFill>
          <a:schemeClr val="accent6">
            <a:lumMod val="7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dgm:spPr>
      <dgm:t>
        <a:bodyPr/>
        <a:lstStyle/>
        <a:p>
          <a:pPr>
            <a:buNone/>
          </a:pPr>
          <a:r>
            <a:rPr lang="en-US" sz="2200" b="1" dirty="0">
              <a:effectLst>
                <a:outerShdw blurRad="38100" dist="38100" dir="2700000" algn="tl">
                  <a:srgbClr val="000000">
                    <a:alpha val="43137"/>
                  </a:srgbClr>
                </a:outerShdw>
              </a:effectLst>
            </a:rPr>
            <a:t>PACIENT</a:t>
          </a:r>
          <a:endParaRPr lang="ro-RO" sz="2200" b="1" dirty="0">
            <a:effectLst>
              <a:outerShdw blurRad="38100" dist="38100" dir="2700000" algn="tl">
                <a:srgbClr val="000000">
                  <a:alpha val="43137"/>
                </a:srgbClr>
              </a:outerShdw>
            </a:effectLst>
          </a:endParaRPr>
        </a:p>
      </dgm:t>
    </dgm:pt>
    <dgm:pt modelId="{7817352D-FCEB-4C77-8858-8897F01AA067}" type="parTrans" cxnId="{AEE203DB-733D-41D8-9F9F-E42DDEFFDFF4}">
      <dgm:prSet/>
      <dgm:spPr/>
      <dgm:t>
        <a:bodyPr/>
        <a:lstStyle/>
        <a:p>
          <a:endParaRPr lang="ro-RO"/>
        </a:p>
      </dgm:t>
    </dgm:pt>
    <dgm:pt modelId="{84308006-CC66-43E6-BE54-ABE5D0E50FFF}" type="sibTrans" cxnId="{AEE203DB-733D-41D8-9F9F-E42DDEFFDFF4}">
      <dgm:prSet/>
      <dgm:spPr/>
      <dgm:t>
        <a:bodyPr/>
        <a:lstStyle/>
        <a:p>
          <a:endParaRPr lang="ro-RO"/>
        </a:p>
      </dgm:t>
    </dgm:pt>
    <dgm:pt modelId="{BD41C3FF-9D55-48B8-9E7E-E401F2D19C6D}">
      <dgm:prSet phldrT="[Text]" custT="1"/>
      <dgm:spPr>
        <a:solidFill>
          <a:schemeClr val="accent6">
            <a:lumMod val="7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dgm:spPr>
      <dgm:t>
        <a:bodyPr/>
        <a:lstStyle/>
        <a:p>
          <a:pPr>
            <a:buFont typeface="Wingdings" panose="05000000000000000000" pitchFamily="2" charset="2"/>
            <a:buChar char="v"/>
          </a:pPr>
          <a:r>
            <a:rPr lang="en-US" sz="1200" dirty="0" err="1"/>
            <a:t>Lipsa</a:t>
          </a:r>
          <a:r>
            <a:rPr lang="en-US" sz="1200" dirty="0"/>
            <a:t> </a:t>
          </a:r>
          <a:r>
            <a:rPr lang="en-US" sz="1200" dirty="0" err="1"/>
            <a:t>simptomelor</a:t>
          </a:r>
          <a:endParaRPr lang="ro-RO" sz="1200" dirty="0"/>
        </a:p>
      </dgm:t>
    </dgm:pt>
    <dgm:pt modelId="{A9E24014-DBA3-473A-8EF0-C64E056588F4}" type="parTrans" cxnId="{23FFBD84-DF92-4C1C-942D-897F629009F9}">
      <dgm:prSet/>
      <dgm:spPr/>
      <dgm:t>
        <a:bodyPr/>
        <a:lstStyle/>
        <a:p>
          <a:endParaRPr lang="ro-RO"/>
        </a:p>
      </dgm:t>
    </dgm:pt>
    <dgm:pt modelId="{078FD2CF-317C-416C-9E64-9F3D4CBE547A}" type="sibTrans" cxnId="{23FFBD84-DF92-4C1C-942D-897F629009F9}">
      <dgm:prSet/>
      <dgm:spPr/>
      <dgm:t>
        <a:bodyPr/>
        <a:lstStyle/>
        <a:p>
          <a:endParaRPr lang="ro-RO"/>
        </a:p>
      </dgm:t>
    </dgm:pt>
    <dgm:pt modelId="{27A37F9E-1409-4EB4-A684-EB0A0FFC9317}">
      <dgm:prSet phldrT="[Text]"/>
      <dgm:spPr>
        <a:solidFill>
          <a:srgbClr val="C0000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dgm:spPr>
      <dgm:t>
        <a:bodyPr/>
        <a:lstStyle/>
        <a:p>
          <a:r>
            <a:rPr lang="en-US" b="1" dirty="0">
              <a:effectLst>
                <a:outerShdw blurRad="38100" dist="38100" dir="2700000" algn="tl">
                  <a:srgbClr val="000000">
                    <a:alpha val="43137"/>
                  </a:srgbClr>
                </a:outerShdw>
              </a:effectLst>
            </a:rPr>
            <a:t>MEDIC</a:t>
          </a:r>
          <a:endParaRPr lang="ro-RO" b="1" dirty="0">
            <a:effectLst>
              <a:outerShdw blurRad="38100" dist="38100" dir="2700000" algn="tl">
                <a:srgbClr val="000000">
                  <a:alpha val="43137"/>
                </a:srgbClr>
              </a:outerShdw>
            </a:effectLst>
          </a:endParaRPr>
        </a:p>
      </dgm:t>
    </dgm:pt>
    <dgm:pt modelId="{12042B63-9FBA-4890-80BC-8A6E2AB74DC2}" type="parTrans" cxnId="{FB4BD552-742A-4BF0-BD61-2D0D8AAFDDA8}">
      <dgm:prSet/>
      <dgm:spPr/>
      <dgm:t>
        <a:bodyPr/>
        <a:lstStyle/>
        <a:p>
          <a:endParaRPr lang="ro-RO"/>
        </a:p>
      </dgm:t>
    </dgm:pt>
    <dgm:pt modelId="{14994816-9333-45A8-A310-2939B083AA08}" type="sibTrans" cxnId="{FB4BD552-742A-4BF0-BD61-2D0D8AAFDDA8}">
      <dgm:prSet/>
      <dgm:spPr/>
      <dgm:t>
        <a:bodyPr/>
        <a:lstStyle/>
        <a:p>
          <a:endParaRPr lang="ro-RO"/>
        </a:p>
      </dgm:t>
    </dgm:pt>
    <dgm:pt modelId="{427B34BB-B582-453C-982B-90FFDF9D646C}">
      <dgm:prSet phldrT="[Text]"/>
      <dgm:spPr>
        <a:solidFill>
          <a:srgbClr val="C0000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dgm:spPr>
      <dgm:t>
        <a:bodyPr/>
        <a:lstStyle/>
        <a:p>
          <a:r>
            <a:rPr lang="en-US"/>
            <a:t>Inertia terapeutica</a:t>
          </a:r>
          <a:endParaRPr lang="ro-RO"/>
        </a:p>
      </dgm:t>
    </dgm:pt>
    <dgm:pt modelId="{43B4925E-3A3A-43B0-AEE7-D5EEA0742F04}" type="parTrans" cxnId="{6B04F3C2-B8E3-4A69-ACA0-21CDD9B97666}">
      <dgm:prSet/>
      <dgm:spPr/>
      <dgm:t>
        <a:bodyPr/>
        <a:lstStyle/>
        <a:p>
          <a:endParaRPr lang="ro-RO"/>
        </a:p>
      </dgm:t>
    </dgm:pt>
    <dgm:pt modelId="{01CFB703-16A4-4B13-952F-FAD508ECA3F0}" type="sibTrans" cxnId="{6B04F3C2-B8E3-4A69-ACA0-21CDD9B97666}">
      <dgm:prSet/>
      <dgm:spPr/>
      <dgm:t>
        <a:bodyPr/>
        <a:lstStyle/>
        <a:p>
          <a:endParaRPr lang="ro-RO"/>
        </a:p>
      </dgm:t>
    </dgm:pt>
    <dgm:pt modelId="{8F8B6E68-3803-4CF3-8989-EF8B32724B67}">
      <dgm:prSet phldrT="[Text]"/>
      <dgm:spPr>
        <a:solidFill>
          <a:schemeClr val="accent1">
            <a:lumMod val="7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dgm:spPr>
      <dgm:t>
        <a:bodyPr/>
        <a:lstStyle/>
        <a:p>
          <a:r>
            <a:rPr lang="en-US" b="1" dirty="0">
              <a:effectLst>
                <a:outerShdw blurRad="38100" dist="38100" dir="2700000" algn="tl">
                  <a:srgbClr val="000000">
                    <a:alpha val="43137"/>
                  </a:srgbClr>
                </a:outerShdw>
              </a:effectLst>
            </a:rPr>
            <a:t>SISTEMDE SANATATE</a:t>
          </a:r>
          <a:endParaRPr lang="ro-RO" b="1" dirty="0">
            <a:effectLst>
              <a:outerShdw blurRad="38100" dist="38100" dir="2700000" algn="tl">
                <a:srgbClr val="000000">
                  <a:alpha val="43137"/>
                </a:srgbClr>
              </a:outerShdw>
            </a:effectLst>
          </a:endParaRPr>
        </a:p>
      </dgm:t>
    </dgm:pt>
    <dgm:pt modelId="{FDC41FBF-AF9D-41A0-ACB0-9266179A68A8}" type="parTrans" cxnId="{F9330587-D0E6-4677-AB3A-749C25FDB369}">
      <dgm:prSet/>
      <dgm:spPr/>
      <dgm:t>
        <a:bodyPr/>
        <a:lstStyle/>
        <a:p>
          <a:endParaRPr lang="ro-RO"/>
        </a:p>
      </dgm:t>
    </dgm:pt>
    <dgm:pt modelId="{55FB3B74-FBFB-4596-A753-710A84AEA07E}" type="sibTrans" cxnId="{F9330587-D0E6-4677-AB3A-749C25FDB369}">
      <dgm:prSet/>
      <dgm:spPr/>
      <dgm:t>
        <a:bodyPr/>
        <a:lstStyle/>
        <a:p>
          <a:endParaRPr lang="ro-RO"/>
        </a:p>
      </dgm:t>
    </dgm:pt>
    <dgm:pt modelId="{12546253-B7B0-40C2-9B48-E1BCF82CE6AA}">
      <dgm:prSet phldrT="[Text]"/>
      <dgm:spPr>
        <a:solidFill>
          <a:schemeClr val="accent1">
            <a:lumMod val="7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dgm:spPr>
      <dgm:t>
        <a:bodyPr/>
        <a:lstStyle/>
        <a:p>
          <a:r>
            <a:rPr lang="en-US" dirty="0" err="1"/>
            <a:t>Accesul</a:t>
          </a:r>
          <a:r>
            <a:rPr lang="en-US" dirty="0"/>
            <a:t> la </a:t>
          </a:r>
          <a:r>
            <a:rPr lang="en-US" dirty="0" err="1"/>
            <a:t>consultatie</a:t>
          </a:r>
          <a:endParaRPr lang="ro-RO" dirty="0"/>
        </a:p>
      </dgm:t>
    </dgm:pt>
    <dgm:pt modelId="{7A7036EE-EF9D-4237-B5AB-97B2562C9654}" type="parTrans" cxnId="{F5F53506-59CB-4C59-A509-6546D4596CD5}">
      <dgm:prSet/>
      <dgm:spPr/>
      <dgm:t>
        <a:bodyPr/>
        <a:lstStyle/>
        <a:p>
          <a:endParaRPr lang="ro-RO"/>
        </a:p>
      </dgm:t>
    </dgm:pt>
    <dgm:pt modelId="{140467C1-FBE2-442D-96DA-460B2AC33146}" type="sibTrans" cxnId="{F5F53506-59CB-4C59-A509-6546D4596CD5}">
      <dgm:prSet/>
      <dgm:spPr/>
      <dgm:t>
        <a:bodyPr/>
        <a:lstStyle/>
        <a:p>
          <a:endParaRPr lang="ro-RO"/>
        </a:p>
      </dgm:t>
    </dgm:pt>
    <dgm:pt modelId="{31F2E141-BB39-449F-8A61-C16CA746C5F7}">
      <dgm:prSet custT="1"/>
      <dgm:spPr>
        <a:solidFill>
          <a:schemeClr val="accent6">
            <a:lumMod val="7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dgm:spPr>
      <dgm:t>
        <a:bodyPr/>
        <a:lstStyle/>
        <a:p>
          <a:pPr>
            <a:buFont typeface="Wingdings" panose="05000000000000000000" pitchFamily="2" charset="2"/>
            <a:buChar char="v"/>
          </a:pPr>
          <a:r>
            <a:rPr lang="en-US" sz="1200" dirty="0" err="1"/>
            <a:t>Lipsa</a:t>
          </a:r>
          <a:r>
            <a:rPr lang="en-US" sz="1200" dirty="0"/>
            <a:t> </a:t>
          </a:r>
          <a:r>
            <a:rPr lang="en-US" sz="1200" dirty="0" err="1"/>
            <a:t>intelegerii</a:t>
          </a:r>
          <a:r>
            <a:rPr lang="en-US" sz="1200" dirty="0"/>
            <a:t> </a:t>
          </a:r>
          <a:r>
            <a:rPr lang="en-US" sz="1200" dirty="0" err="1"/>
            <a:t>bolii</a:t>
          </a:r>
          <a:r>
            <a:rPr lang="en-US" sz="1200" dirty="0"/>
            <a:t> </a:t>
          </a:r>
          <a:r>
            <a:rPr lang="en-US" sz="1200" dirty="0" err="1"/>
            <a:t>si</a:t>
          </a:r>
          <a:r>
            <a:rPr lang="en-US" sz="1200" dirty="0"/>
            <a:t> a </a:t>
          </a:r>
          <a:r>
            <a:rPr lang="en-US" sz="1200" dirty="0" err="1"/>
            <a:t>necesitatii</a:t>
          </a:r>
          <a:r>
            <a:rPr lang="en-US" sz="1200" dirty="0"/>
            <a:t> </a:t>
          </a:r>
          <a:r>
            <a:rPr lang="en-US" sz="1200" dirty="0" err="1"/>
            <a:t>tratamentului</a:t>
          </a:r>
          <a:endParaRPr lang="ro-RO" sz="1200" dirty="0"/>
        </a:p>
      </dgm:t>
    </dgm:pt>
    <dgm:pt modelId="{85F00722-8D63-4C7D-A18B-1F1D9A031ABB}" type="parTrans" cxnId="{42F95039-1F5E-450A-8CD2-9D445F46383B}">
      <dgm:prSet/>
      <dgm:spPr/>
      <dgm:t>
        <a:bodyPr/>
        <a:lstStyle/>
        <a:p>
          <a:endParaRPr lang="ro-RO"/>
        </a:p>
      </dgm:t>
    </dgm:pt>
    <dgm:pt modelId="{252D3AF0-32CE-4880-BE28-46B070DE014A}" type="sibTrans" cxnId="{42F95039-1F5E-450A-8CD2-9D445F46383B}">
      <dgm:prSet/>
      <dgm:spPr/>
      <dgm:t>
        <a:bodyPr/>
        <a:lstStyle/>
        <a:p>
          <a:endParaRPr lang="ro-RO"/>
        </a:p>
      </dgm:t>
    </dgm:pt>
    <dgm:pt modelId="{E5D1B547-426A-42E5-88CE-B7E8DA96A75A}">
      <dgm:prSet custT="1"/>
      <dgm:spPr>
        <a:solidFill>
          <a:schemeClr val="accent6">
            <a:lumMod val="7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dgm:spPr>
      <dgm:t>
        <a:bodyPr/>
        <a:lstStyle/>
        <a:p>
          <a:pPr>
            <a:buFont typeface="Wingdings" panose="05000000000000000000" pitchFamily="2" charset="2"/>
            <a:buChar char="v"/>
          </a:pPr>
          <a:r>
            <a:rPr lang="en-US" sz="1200" dirty="0" err="1"/>
            <a:t>Teama</a:t>
          </a:r>
          <a:r>
            <a:rPr lang="en-US" sz="1200" dirty="0"/>
            <a:t> de </a:t>
          </a:r>
          <a:r>
            <a:rPr lang="en-US" sz="1200" dirty="0" err="1"/>
            <a:t>posibile</a:t>
          </a:r>
          <a:r>
            <a:rPr lang="en-US" sz="1200" dirty="0"/>
            <a:t> </a:t>
          </a:r>
          <a:r>
            <a:rPr lang="en-US" sz="1200" dirty="0" err="1"/>
            <a:t>reactii</a:t>
          </a:r>
          <a:r>
            <a:rPr lang="en-US" sz="1200" dirty="0"/>
            <a:t> adverse</a:t>
          </a:r>
          <a:endParaRPr lang="ro-RO" sz="1200" dirty="0"/>
        </a:p>
      </dgm:t>
    </dgm:pt>
    <dgm:pt modelId="{C5627795-E9D4-4883-9D69-3764D8E17296}" type="parTrans" cxnId="{DBDE6613-79B2-4879-A942-F356DC7C4537}">
      <dgm:prSet/>
      <dgm:spPr/>
      <dgm:t>
        <a:bodyPr/>
        <a:lstStyle/>
        <a:p>
          <a:endParaRPr lang="ro-RO"/>
        </a:p>
      </dgm:t>
    </dgm:pt>
    <dgm:pt modelId="{0BE61824-8E72-44EE-BBCB-24DFF438D62F}" type="sibTrans" cxnId="{DBDE6613-79B2-4879-A942-F356DC7C4537}">
      <dgm:prSet/>
      <dgm:spPr/>
      <dgm:t>
        <a:bodyPr/>
        <a:lstStyle/>
        <a:p>
          <a:endParaRPr lang="ro-RO"/>
        </a:p>
      </dgm:t>
    </dgm:pt>
    <dgm:pt modelId="{F211EC1C-C5ED-4F00-B4A5-3C03CAB6B68E}">
      <dgm:prSet custT="1"/>
      <dgm:spPr>
        <a:solidFill>
          <a:schemeClr val="accent6">
            <a:lumMod val="7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dgm:spPr>
      <dgm:t>
        <a:bodyPr/>
        <a:lstStyle/>
        <a:p>
          <a:pPr>
            <a:buFont typeface="Wingdings" panose="05000000000000000000" pitchFamily="2" charset="2"/>
            <a:buChar char="v"/>
          </a:pPr>
          <a:r>
            <a:rPr lang="en-US" sz="1200" dirty="0" err="1"/>
            <a:t>Neintelegerea</a:t>
          </a:r>
          <a:r>
            <a:rPr lang="en-US" sz="1200" dirty="0"/>
            <a:t> </a:t>
          </a:r>
          <a:r>
            <a:rPr lang="en-US" sz="1200" dirty="0" err="1"/>
            <a:t>beneficiului</a:t>
          </a:r>
          <a:r>
            <a:rPr lang="en-US" sz="1200" dirty="0"/>
            <a:t> </a:t>
          </a:r>
          <a:r>
            <a:rPr lang="en-US" sz="1200" dirty="0" err="1"/>
            <a:t>tratamentului</a:t>
          </a:r>
          <a:endParaRPr lang="ro-RO" sz="1200" dirty="0"/>
        </a:p>
      </dgm:t>
    </dgm:pt>
    <dgm:pt modelId="{0C7C3CB7-551D-4E9A-B225-1F5800E0F396}" type="parTrans" cxnId="{391C1D5E-9DD4-400A-B67D-1ACF26E2A607}">
      <dgm:prSet/>
      <dgm:spPr/>
      <dgm:t>
        <a:bodyPr/>
        <a:lstStyle/>
        <a:p>
          <a:endParaRPr lang="ro-RO"/>
        </a:p>
      </dgm:t>
    </dgm:pt>
    <dgm:pt modelId="{E99F10DC-494E-4D3A-92C8-06B3E551334C}" type="sibTrans" cxnId="{391C1D5E-9DD4-400A-B67D-1ACF26E2A607}">
      <dgm:prSet/>
      <dgm:spPr/>
      <dgm:t>
        <a:bodyPr/>
        <a:lstStyle/>
        <a:p>
          <a:endParaRPr lang="ro-RO"/>
        </a:p>
      </dgm:t>
    </dgm:pt>
    <dgm:pt modelId="{3891D7EA-44D5-4460-A6AD-375959895101}">
      <dgm:prSet custT="1"/>
      <dgm:spPr>
        <a:solidFill>
          <a:schemeClr val="accent6">
            <a:lumMod val="7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dgm:spPr>
      <dgm:t>
        <a:bodyPr/>
        <a:lstStyle/>
        <a:p>
          <a:pPr>
            <a:buFont typeface="Wingdings" panose="05000000000000000000" pitchFamily="2" charset="2"/>
            <a:buChar char="v"/>
          </a:pPr>
          <a:r>
            <a:rPr lang="en-US" sz="1200" dirty="0" err="1"/>
            <a:t>Teama</a:t>
          </a:r>
          <a:r>
            <a:rPr lang="en-US" sz="1200" dirty="0"/>
            <a:t> de </a:t>
          </a:r>
          <a:r>
            <a:rPr lang="en-US" sz="1200" dirty="0" err="1"/>
            <a:t>stigmatizare</a:t>
          </a:r>
          <a:r>
            <a:rPr lang="en-US" sz="1200" dirty="0"/>
            <a:t> </a:t>
          </a:r>
          <a:r>
            <a:rPr lang="en-US" sz="1200" dirty="0" err="1"/>
            <a:t>pentru</a:t>
          </a:r>
          <a:r>
            <a:rPr lang="en-US" sz="1200" dirty="0"/>
            <a:t> ca e </a:t>
          </a:r>
          <a:r>
            <a:rPr lang="en-US" sz="1200" dirty="0" err="1"/>
            <a:t>bolnav</a:t>
          </a:r>
          <a:endParaRPr lang="ro-RO" sz="1200" dirty="0"/>
        </a:p>
      </dgm:t>
    </dgm:pt>
    <dgm:pt modelId="{EA1936D7-DE2F-4A0F-B1E5-ABF7FFD7CE23}" type="parTrans" cxnId="{DC89A922-5657-4CFE-926C-BA73C8430271}">
      <dgm:prSet/>
      <dgm:spPr/>
      <dgm:t>
        <a:bodyPr/>
        <a:lstStyle/>
        <a:p>
          <a:endParaRPr lang="ro-RO"/>
        </a:p>
      </dgm:t>
    </dgm:pt>
    <dgm:pt modelId="{CB915E78-9B45-4B50-A315-C187157FF552}" type="sibTrans" cxnId="{DC89A922-5657-4CFE-926C-BA73C8430271}">
      <dgm:prSet/>
      <dgm:spPr/>
      <dgm:t>
        <a:bodyPr/>
        <a:lstStyle/>
        <a:p>
          <a:endParaRPr lang="ro-RO"/>
        </a:p>
      </dgm:t>
    </dgm:pt>
    <dgm:pt modelId="{8F1EBA59-CD16-4A47-87BC-F604CEB641CE}">
      <dgm:prSet custT="1"/>
      <dgm:spPr>
        <a:solidFill>
          <a:schemeClr val="accent6">
            <a:lumMod val="7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dgm:spPr>
      <dgm:t>
        <a:bodyPr/>
        <a:lstStyle/>
        <a:p>
          <a:pPr>
            <a:buFont typeface="Wingdings" panose="05000000000000000000" pitchFamily="2" charset="2"/>
            <a:buChar char="v"/>
          </a:pPr>
          <a:r>
            <a:rPr lang="en-US" sz="1200" dirty="0" err="1"/>
            <a:t>Interferenta</a:t>
          </a:r>
          <a:r>
            <a:rPr lang="en-US" sz="1200" dirty="0"/>
            <a:t> </a:t>
          </a:r>
          <a:r>
            <a:rPr lang="en-US" sz="1200" dirty="0" err="1"/>
            <a:t>tratamentului</a:t>
          </a:r>
          <a:r>
            <a:rPr lang="en-US" sz="1200" dirty="0"/>
            <a:t> cu </a:t>
          </a:r>
          <a:r>
            <a:rPr lang="en-US" sz="1200" dirty="0" err="1"/>
            <a:t>programul</a:t>
          </a:r>
          <a:r>
            <a:rPr lang="en-US" sz="1200" dirty="0"/>
            <a:t> </a:t>
          </a:r>
          <a:r>
            <a:rPr lang="en-US" sz="1200" dirty="0" err="1"/>
            <a:t>zilnic</a:t>
          </a:r>
          <a:endParaRPr lang="ro-RO" sz="1200" dirty="0"/>
        </a:p>
      </dgm:t>
    </dgm:pt>
    <dgm:pt modelId="{C6FD4BA5-37FF-4577-A41B-5BE139556E82}" type="parTrans" cxnId="{E44024C9-1F3C-4A09-B1AD-5778ABB6EDEF}">
      <dgm:prSet/>
      <dgm:spPr/>
      <dgm:t>
        <a:bodyPr/>
        <a:lstStyle/>
        <a:p>
          <a:endParaRPr lang="ro-RO"/>
        </a:p>
      </dgm:t>
    </dgm:pt>
    <dgm:pt modelId="{C81A8CFE-C76C-43DD-82B9-E585D5309638}" type="sibTrans" cxnId="{E44024C9-1F3C-4A09-B1AD-5778ABB6EDEF}">
      <dgm:prSet/>
      <dgm:spPr/>
      <dgm:t>
        <a:bodyPr/>
        <a:lstStyle/>
        <a:p>
          <a:endParaRPr lang="ro-RO"/>
        </a:p>
      </dgm:t>
    </dgm:pt>
    <dgm:pt modelId="{202D8A3B-90A8-43C6-AB87-5C5CB9136838}">
      <dgm:prSet custT="1"/>
      <dgm:spPr>
        <a:solidFill>
          <a:schemeClr val="accent6">
            <a:lumMod val="7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dgm:spPr>
      <dgm:t>
        <a:bodyPr/>
        <a:lstStyle/>
        <a:p>
          <a:pPr>
            <a:buFont typeface="Wingdings" panose="05000000000000000000" pitchFamily="2" charset="2"/>
            <a:buChar char="v"/>
          </a:pPr>
          <a:r>
            <a:rPr lang="en-US" sz="1200" dirty="0" err="1"/>
            <a:t>Refuzul</a:t>
          </a:r>
          <a:r>
            <a:rPr lang="en-US" sz="1200" dirty="0"/>
            <a:t> categoric</a:t>
          </a:r>
          <a:endParaRPr lang="ro-RO" sz="1200" dirty="0"/>
        </a:p>
      </dgm:t>
    </dgm:pt>
    <dgm:pt modelId="{76673BBB-3353-4F95-8038-157BF0FB2F1F}" type="parTrans" cxnId="{41CF4061-1C9C-4A5E-8589-24C15FD9CA77}">
      <dgm:prSet/>
      <dgm:spPr/>
      <dgm:t>
        <a:bodyPr/>
        <a:lstStyle/>
        <a:p>
          <a:endParaRPr lang="ro-RO"/>
        </a:p>
      </dgm:t>
    </dgm:pt>
    <dgm:pt modelId="{F06E4AA8-FCA6-4829-B2A5-23CCBCB70C07}" type="sibTrans" cxnId="{41CF4061-1C9C-4A5E-8589-24C15FD9CA77}">
      <dgm:prSet/>
      <dgm:spPr/>
      <dgm:t>
        <a:bodyPr/>
        <a:lstStyle/>
        <a:p>
          <a:endParaRPr lang="ro-RO"/>
        </a:p>
      </dgm:t>
    </dgm:pt>
    <dgm:pt modelId="{E3FDDAC3-F6A0-4986-B8AF-8F478E336DFA}">
      <dgm:prSet custT="1"/>
      <dgm:spPr>
        <a:solidFill>
          <a:schemeClr val="accent6">
            <a:lumMod val="7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dgm:spPr>
      <dgm:t>
        <a:bodyPr/>
        <a:lstStyle/>
        <a:p>
          <a:pPr>
            <a:buFont typeface="Wingdings" panose="05000000000000000000" pitchFamily="2" charset="2"/>
            <a:buChar char="v"/>
          </a:pPr>
          <a:r>
            <a:rPr lang="en-US" sz="1200" dirty="0" err="1"/>
            <a:t>Complexitatea</a:t>
          </a:r>
          <a:r>
            <a:rPr lang="en-US" sz="1200" dirty="0"/>
            <a:t> </a:t>
          </a:r>
          <a:r>
            <a:rPr lang="en-US" sz="1200" dirty="0" err="1"/>
            <a:t>tratamentului</a:t>
          </a:r>
          <a:r>
            <a:rPr lang="en-US" sz="1200" dirty="0"/>
            <a:t>, </a:t>
          </a:r>
          <a:r>
            <a:rPr lang="en-US" sz="1200" dirty="0" err="1"/>
            <a:t>prea</a:t>
          </a:r>
          <a:r>
            <a:rPr lang="en-US" sz="1200" dirty="0"/>
            <a:t> </a:t>
          </a:r>
          <a:r>
            <a:rPr lang="en-US" sz="1200" dirty="0" err="1"/>
            <a:t>multe</a:t>
          </a:r>
          <a:r>
            <a:rPr lang="en-US" sz="1200" dirty="0"/>
            <a:t> </a:t>
          </a:r>
          <a:r>
            <a:rPr lang="en-US" sz="1200" dirty="0" err="1"/>
            <a:t>tablete</a:t>
          </a:r>
          <a:endParaRPr lang="ro-RO" sz="1200" dirty="0"/>
        </a:p>
      </dgm:t>
    </dgm:pt>
    <dgm:pt modelId="{FBD90226-B921-4B64-92F1-0E383E39CC1B}" type="parTrans" cxnId="{5AF62782-95BE-46D7-87A6-BA2315C92ADF}">
      <dgm:prSet/>
      <dgm:spPr/>
      <dgm:t>
        <a:bodyPr/>
        <a:lstStyle/>
        <a:p>
          <a:endParaRPr lang="ro-RO"/>
        </a:p>
      </dgm:t>
    </dgm:pt>
    <dgm:pt modelId="{D56C1535-54DA-4D10-81E8-82A0D3E265CB}" type="sibTrans" cxnId="{5AF62782-95BE-46D7-87A6-BA2315C92ADF}">
      <dgm:prSet/>
      <dgm:spPr/>
      <dgm:t>
        <a:bodyPr/>
        <a:lstStyle/>
        <a:p>
          <a:endParaRPr lang="ro-RO"/>
        </a:p>
      </dgm:t>
    </dgm:pt>
    <dgm:pt modelId="{26691D0F-C968-4A72-B4E7-29EC6FE442E5}">
      <dgm:prSet custT="1"/>
      <dgm:spPr>
        <a:solidFill>
          <a:schemeClr val="accent6">
            <a:lumMod val="7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dgm:spPr>
      <dgm:t>
        <a:bodyPr/>
        <a:lstStyle/>
        <a:p>
          <a:pPr>
            <a:buFont typeface="Wingdings" panose="05000000000000000000" pitchFamily="2" charset="2"/>
            <a:buChar char="v"/>
          </a:pPr>
          <a:r>
            <a:rPr lang="en-US" sz="1200" dirty="0" err="1"/>
            <a:t>Uitare</a:t>
          </a:r>
          <a:endParaRPr lang="ro-RO" sz="1200" dirty="0"/>
        </a:p>
      </dgm:t>
    </dgm:pt>
    <dgm:pt modelId="{8D55F227-A9F4-4092-9371-87CCC520EBB6}" type="parTrans" cxnId="{68E681BA-313A-4343-A9F6-2F313D08D6BA}">
      <dgm:prSet/>
      <dgm:spPr/>
      <dgm:t>
        <a:bodyPr/>
        <a:lstStyle/>
        <a:p>
          <a:endParaRPr lang="ro-RO"/>
        </a:p>
      </dgm:t>
    </dgm:pt>
    <dgm:pt modelId="{966063A5-5EEA-4880-9B47-B232C2292D03}" type="sibTrans" cxnId="{68E681BA-313A-4343-A9F6-2F313D08D6BA}">
      <dgm:prSet/>
      <dgm:spPr/>
      <dgm:t>
        <a:bodyPr/>
        <a:lstStyle/>
        <a:p>
          <a:endParaRPr lang="ro-RO"/>
        </a:p>
      </dgm:t>
    </dgm:pt>
    <dgm:pt modelId="{2778C1D0-B05E-4C86-8DC3-8B8F20261EF8}">
      <dgm:prSet custT="1"/>
      <dgm:spPr>
        <a:solidFill>
          <a:schemeClr val="accent6">
            <a:lumMod val="7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dgm:spPr>
      <dgm:t>
        <a:bodyPr/>
        <a:lstStyle/>
        <a:p>
          <a:pPr>
            <a:buFont typeface="Wingdings" panose="05000000000000000000" pitchFamily="2" charset="2"/>
            <a:buChar char="v"/>
          </a:pPr>
          <a:r>
            <a:rPr lang="en-US" sz="1200" dirty="0" err="1"/>
            <a:t>Comorbiditati</a:t>
          </a:r>
          <a:r>
            <a:rPr lang="en-US" sz="1200" dirty="0"/>
            <a:t>, </a:t>
          </a:r>
          <a:r>
            <a:rPr lang="en-US" sz="1200" dirty="0" err="1"/>
            <a:t>inclusiv</a:t>
          </a:r>
          <a:r>
            <a:rPr lang="en-US" sz="1200" dirty="0"/>
            <a:t> </a:t>
          </a:r>
          <a:r>
            <a:rPr lang="en-US" sz="1200" dirty="0" err="1"/>
            <a:t>depresie</a:t>
          </a:r>
          <a:endParaRPr lang="ro-RO" sz="1200" dirty="0"/>
        </a:p>
      </dgm:t>
    </dgm:pt>
    <dgm:pt modelId="{B537A3F0-7C0E-4ED0-A663-09A109489B50}" type="parTrans" cxnId="{254093BB-014D-4305-875A-6A1B914EAA0B}">
      <dgm:prSet/>
      <dgm:spPr/>
      <dgm:t>
        <a:bodyPr/>
        <a:lstStyle/>
        <a:p>
          <a:endParaRPr lang="ro-RO"/>
        </a:p>
      </dgm:t>
    </dgm:pt>
    <dgm:pt modelId="{5A73AA2D-81BF-41A5-83E9-5B21EDE1C518}" type="sibTrans" cxnId="{254093BB-014D-4305-875A-6A1B914EAA0B}">
      <dgm:prSet/>
      <dgm:spPr/>
      <dgm:t>
        <a:bodyPr/>
        <a:lstStyle/>
        <a:p>
          <a:endParaRPr lang="ro-RO"/>
        </a:p>
      </dgm:t>
    </dgm:pt>
    <dgm:pt modelId="{37FC8D09-0363-45D1-9162-1DA0CE8102F4}">
      <dgm:prSet custT="1"/>
      <dgm:spPr>
        <a:solidFill>
          <a:schemeClr val="accent6">
            <a:lumMod val="7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dgm:spPr>
      <dgm:t>
        <a:bodyPr/>
        <a:lstStyle/>
        <a:p>
          <a:pPr>
            <a:buFont typeface="Wingdings" panose="05000000000000000000" pitchFamily="2" charset="2"/>
            <a:buChar char="v"/>
          </a:pPr>
          <a:r>
            <a:rPr lang="en-US" sz="1200" dirty="0" err="1"/>
            <a:t>Defiiente</a:t>
          </a:r>
          <a:r>
            <a:rPr lang="en-US" sz="1200" dirty="0"/>
            <a:t> </a:t>
          </a:r>
          <a:r>
            <a:rPr lang="en-US" sz="1200" dirty="0" err="1"/>
            <a:t>fizice</a:t>
          </a:r>
          <a:r>
            <a:rPr lang="en-US" sz="1200" dirty="0"/>
            <a:t> </a:t>
          </a:r>
          <a:r>
            <a:rPr lang="en-US" sz="1200" dirty="0" err="1"/>
            <a:t>sau</a:t>
          </a:r>
          <a:r>
            <a:rPr lang="en-US" sz="1200" dirty="0"/>
            <a:t> cognitive care </a:t>
          </a:r>
          <a:r>
            <a:rPr lang="en-US" sz="1200" dirty="0" err="1"/>
            <a:t>influenteaza</a:t>
          </a:r>
          <a:r>
            <a:rPr lang="en-US" sz="1200" dirty="0"/>
            <a:t> </a:t>
          </a:r>
          <a:r>
            <a:rPr lang="en-US" sz="1200" dirty="0" err="1"/>
            <a:t>luarea</a:t>
          </a:r>
          <a:r>
            <a:rPr lang="en-US" sz="1200" dirty="0"/>
            <a:t> </a:t>
          </a:r>
          <a:r>
            <a:rPr lang="en-US" sz="1200" dirty="0" err="1"/>
            <a:t>tratamentului</a:t>
          </a:r>
          <a:endParaRPr lang="ro-RO" sz="1200" dirty="0"/>
        </a:p>
      </dgm:t>
    </dgm:pt>
    <dgm:pt modelId="{58F5DFB5-F6F2-4FB5-9AD2-0104AF007DF7}" type="parTrans" cxnId="{E6F8DE08-E880-4E8D-A20C-18F4C92AC774}">
      <dgm:prSet/>
      <dgm:spPr/>
      <dgm:t>
        <a:bodyPr/>
        <a:lstStyle/>
        <a:p>
          <a:endParaRPr lang="ro-RO"/>
        </a:p>
      </dgm:t>
    </dgm:pt>
    <dgm:pt modelId="{C8AEEAE7-8D18-400B-A4FE-06AA9CD137CA}" type="sibTrans" cxnId="{E6F8DE08-E880-4E8D-A20C-18F4C92AC774}">
      <dgm:prSet/>
      <dgm:spPr/>
      <dgm:t>
        <a:bodyPr/>
        <a:lstStyle/>
        <a:p>
          <a:endParaRPr lang="ro-RO"/>
        </a:p>
      </dgm:t>
    </dgm:pt>
    <dgm:pt modelId="{65845DBA-C2DA-464A-A483-2472FEABCEA1}">
      <dgm:prSet custT="1"/>
      <dgm:spPr>
        <a:solidFill>
          <a:schemeClr val="accent6">
            <a:lumMod val="7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dgm:spPr>
      <dgm:t>
        <a:bodyPr/>
        <a:lstStyle/>
        <a:p>
          <a:pPr>
            <a:buFont typeface="Wingdings" panose="05000000000000000000" pitchFamily="2" charset="2"/>
            <a:buChar char="v"/>
          </a:pPr>
          <a:r>
            <a:rPr lang="en-US" sz="1200" dirty="0" err="1"/>
            <a:t>Factori</a:t>
          </a:r>
          <a:r>
            <a:rPr lang="en-US" sz="1200" dirty="0"/>
            <a:t> socio-</a:t>
          </a:r>
          <a:r>
            <a:rPr lang="en-US" sz="1200" dirty="0" err="1"/>
            <a:t>demografici</a:t>
          </a:r>
          <a:r>
            <a:rPr lang="en-US" sz="1200" dirty="0"/>
            <a:t> (</a:t>
          </a:r>
          <a:r>
            <a:rPr lang="en-US" sz="1200" dirty="0" err="1"/>
            <a:t>varsta,educatie</a:t>
          </a:r>
          <a:r>
            <a:rPr lang="en-US" sz="1200" dirty="0"/>
            <a:t>, job, </a:t>
          </a:r>
          <a:r>
            <a:rPr lang="en-US" sz="1200" dirty="0" err="1"/>
            <a:t>venit</a:t>
          </a:r>
          <a:r>
            <a:rPr lang="en-US" sz="1200" dirty="0"/>
            <a:t>, </a:t>
          </a:r>
          <a:r>
            <a:rPr lang="en-US" sz="1200" dirty="0" err="1"/>
            <a:t>suport</a:t>
          </a:r>
          <a:r>
            <a:rPr lang="en-US" sz="1200" dirty="0"/>
            <a:t> familial)</a:t>
          </a:r>
          <a:endParaRPr lang="ro-RO" sz="1200" dirty="0"/>
        </a:p>
      </dgm:t>
    </dgm:pt>
    <dgm:pt modelId="{4BDB743F-8B9F-4E32-9B02-5F4CE4E2D8E2}" type="parTrans" cxnId="{C20E9985-D928-4FA3-B41F-A69FF551CE5A}">
      <dgm:prSet/>
      <dgm:spPr/>
      <dgm:t>
        <a:bodyPr/>
        <a:lstStyle/>
        <a:p>
          <a:endParaRPr lang="ro-RO"/>
        </a:p>
      </dgm:t>
    </dgm:pt>
    <dgm:pt modelId="{D29F4748-7E98-4D71-99CC-27C2FC02073B}" type="sibTrans" cxnId="{C20E9985-D928-4FA3-B41F-A69FF551CE5A}">
      <dgm:prSet/>
      <dgm:spPr/>
      <dgm:t>
        <a:bodyPr/>
        <a:lstStyle/>
        <a:p>
          <a:endParaRPr lang="ro-RO"/>
        </a:p>
      </dgm:t>
    </dgm:pt>
    <dgm:pt modelId="{EF031074-16D9-42CF-92A3-FFFB2AE3B016}">
      <dgm:prSet/>
      <dgm:spPr>
        <a:solidFill>
          <a:srgbClr val="C0000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dgm:spPr>
      <dgm:t>
        <a:bodyPr/>
        <a:lstStyle/>
        <a:p>
          <a:r>
            <a:rPr lang="en-US"/>
            <a:t>Complexitatea tratamentului</a:t>
          </a:r>
          <a:endParaRPr lang="ro-RO" dirty="0"/>
        </a:p>
      </dgm:t>
    </dgm:pt>
    <dgm:pt modelId="{D71BC509-5484-4E57-80D1-9E43D88CD02D}" type="parTrans" cxnId="{BEF2A237-0134-443E-AFE7-A2B43B9B3A39}">
      <dgm:prSet/>
      <dgm:spPr/>
      <dgm:t>
        <a:bodyPr/>
        <a:lstStyle/>
        <a:p>
          <a:endParaRPr lang="ro-RO"/>
        </a:p>
      </dgm:t>
    </dgm:pt>
    <dgm:pt modelId="{9B722C7B-25F4-4F02-A0CB-6BD4F1E75A22}" type="sibTrans" cxnId="{BEF2A237-0134-443E-AFE7-A2B43B9B3A39}">
      <dgm:prSet/>
      <dgm:spPr/>
      <dgm:t>
        <a:bodyPr/>
        <a:lstStyle/>
        <a:p>
          <a:endParaRPr lang="ro-RO"/>
        </a:p>
      </dgm:t>
    </dgm:pt>
    <dgm:pt modelId="{2F099771-4384-483C-A669-8314C8AB4974}">
      <dgm:prSet/>
      <dgm:spPr>
        <a:solidFill>
          <a:srgbClr val="C0000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dgm:spPr>
      <dgm:t>
        <a:bodyPr/>
        <a:lstStyle/>
        <a:p>
          <a:r>
            <a:rPr lang="en-US"/>
            <a:t>Lipsa accesului la informatiile actualizate privind managementul hipertnsiunii arteriale</a:t>
          </a:r>
          <a:endParaRPr lang="ro-RO" dirty="0"/>
        </a:p>
      </dgm:t>
    </dgm:pt>
    <dgm:pt modelId="{B1827D55-20B7-44F9-9FD6-68AAA08A3E3F}" type="parTrans" cxnId="{5995A963-FD7A-4D04-9729-052E46A5D25B}">
      <dgm:prSet/>
      <dgm:spPr/>
      <dgm:t>
        <a:bodyPr/>
        <a:lstStyle/>
        <a:p>
          <a:endParaRPr lang="ro-RO"/>
        </a:p>
      </dgm:t>
    </dgm:pt>
    <dgm:pt modelId="{758B73E5-9C8B-40F9-A9BA-99E7F39414A1}" type="sibTrans" cxnId="{5995A963-FD7A-4D04-9729-052E46A5D25B}">
      <dgm:prSet/>
      <dgm:spPr/>
      <dgm:t>
        <a:bodyPr/>
        <a:lstStyle/>
        <a:p>
          <a:endParaRPr lang="ro-RO"/>
        </a:p>
      </dgm:t>
    </dgm:pt>
    <dgm:pt modelId="{A5926551-93EE-47EA-AD9C-FDD056E569AB}">
      <dgm:prSet/>
      <dgm:spPr>
        <a:solidFill>
          <a:srgbClr val="C0000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dgm:spPr>
      <dgm:t>
        <a:bodyPr/>
        <a:lstStyle/>
        <a:p>
          <a:r>
            <a:rPr lang="en-US"/>
            <a:t>Abilitati de comunicare</a:t>
          </a:r>
          <a:endParaRPr lang="ro-RO" dirty="0"/>
        </a:p>
      </dgm:t>
    </dgm:pt>
    <dgm:pt modelId="{A9E12985-7F76-4639-B31D-73B167653368}" type="parTrans" cxnId="{BAC75FE3-5BFA-4D06-8B4C-6752AD0E1339}">
      <dgm:prSet/>
      <dgm:spPr/>
      <dgm:t>
        <a:bodyPr/>
        <a:lstStyle/>
        <a:p>
          <a:endParaRPr lang="ro-RO"/>
        </a:p>
      </dgm:t>
    </dgm:pt>
    <dgm:pt modelId="{C2922278-CD21-4CFA-B716-D63347B0A6B1}" type="sibTrans" cxnId="{BAC75FE3-5BFA-4D06-8B4C-6752AD0E1339}">
      <dgm:prSet/>
      <dgm:spPr/>
      <dgm:t>
        <a:bodyPr/>
        <a:lstStyle/>
        <a:p>
          <a:endParaRPr lang="ro-RO"/>
        </a:p>
      </dgm:t>
    </dgm:pt>
    <dgm:pt modelId="{97BB3D65-8797-4CC4-A791-4792BB3AFCF6}">
      <dgm:prSet/>
      <dgm:spPr>
        <a:solidFill>
          <a:srgbClr val="C0000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dgm:spPr>
      <dgm:t>
        <a:bodyPr/>
        <a:lstStyle/>
        <a:p>
          <a:r>
            <a:rPr lang="en-US"/>
            <a:t>Relatia medic – pacient</a:t>
          </a:r>
          <a:endParaRPr lang="ro-RO" dirty="0"/>
        </a:p>
      </dgm:t>
    </dgm:pt>
    <dgm:pt modelId="{74E00300-FAB9-48B2-92B9-03BDB9D0265F}" type="parTrans" cxnId="{9729D268-E142-40A6-8DA9-B1CC57D90ADD}">
      <dgm:prSet/>
      <dgm:spPr/>
      <dgm:t>
        <a:bodyPr/>
        <a:lstStyle/>
        <a:p>
          <a:endParaRPr lang="ro-RO"/>
        </a:p>
      </dgm:t>
    </dgm:pt>
    <dgm:pt modelId="{43FBB6EF-3404-4BCF-94E1-B0CF0B86FE57}" type="sibTrans" cxnId="{9729D268-E142-40A6-8DA9-B1CC57D90ADD}">
      <dgm:prSet/>
      <dgm:spPr/>
      <dgm:t>
        <a:bodyPr/>
        <a:lstStyle/>
        <a:p>
          <a:endParaRPr lang="ro-RO"/>
        </a:p>
      </dgm:t>
    </dgm:pt>
    <dgm:pt modelId="{F761CE43-8041-4D41-B793-1EB4291A87BC}">
      <dgm:prSet/>
      <dgm:spPr>
        <a:solidFill>
          <a:srgbClr val="C0000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dgm:spPr>
      <dgm:t>
        <a:bodyPr/>
        <a:lstStyle/>
        <a:p>
          <a:r>
            <a:rPr lang="en-US"/>
            <a:t>Timp insuficient</a:t>
          </a:r>
          <a:endParaRPr lang="ro-RO" dirty="0"/>
        </a:p>
      </dgm:t>
    </dgm:pt>
    <dgm:pt modelId="{E22162E8-20DC-4F35-9DB3-8A39721BA859}" type="parTrans" cxnId="{8DB71761-EB1E-4EE9-B81B-1515EA3B7B4F}">
      <dgm:prSet/>
      <dgm:spPr/>
      <dgm:t>
        <a:bodyPr/>
        <a:lstStyle/>
        <a:p>
          <a:endParaRPr lang="ro-RO"/>
        </a:p>
      </dgm:t>
    </dgm:pt>
    <dgm:pt modelId="{DF96777D-22B0-4872-8498-72211A8A172C}" type="sibTrans" cxnId="{8DB71761-EB1E-4EE9-B81B-1515EA3B7B4F}">
      <dgm:prSet/>
      <dgm:spPr/>
      <dgm:t>
        <a:bodyPr/>
        <a:lstStyle/>
        <a:p>
          <a:endParaRPr lang="ro-RO"/>
        </a:p>
      </dgm:t>
    </dgm:pt>
    <dgm:pt modelId="{E1E6D2DD-B6A4-4AE5-83CB-6B751744C845}">
      <dgm:prSet/>
      <dgm:spPr>
        <a:solidFill>
          <a:schemeClr val="accent1">
            <a:lumMod val="7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dgm:spPr>
      <dgm:t>
        <a:bodyPr/>
        <a:lstStyle/>
        <a:p>
          <a:r>
            <a:rPr lang="en-US"/>
            <a:t>Accesibilitatea tratamentului (cost)</a:t>
          </a:r>
          <a:endParaRPr lang="ro-RO" dirty="0"/>
        </a:p>
      </dgm:t>
    </dgm:pt>
    <dgm:pt modelId="{D9B8B3C7-4586-4080-B83E-1E39C5C3D4EC}" type="parTrans" cxnId="{CB59DE83-1E0B-4A49-9475-8FDF9DAD3939}">
      <dgm:prSet/>
      <dgm:spPr/>
      <dgm:t>
        <a:bodyPr/>
        <a:lstStyle/>
        <a:p>
          <a:endParaRPr lang="ro-RO"/>
        </a:p>
      </dgm:t>
    </dgm:pt>
    <dgm:pt modelId="{E9955F13-291C-4F4F-864F-069ED4D9AACC}" type="sibTrans" cxnId="{CB59DE83-1E0B-4A49-9475-8FDF9DAD3939}">
      <dgm:prSet/>
      <dgm:spPr/>
      <dgm:t>
        <a:bodyPr/>
        <a:lstStyle/>
        <a:p>
          <a:endParaRPr lang="ro-RO"/>
        </a:p>
      </dgm:t>
    </dgm:pt>
    <dgm:pt modelId="{DA2C9EF9-2C6C-4373-B7B2-99519CE6EBD8}">
      <dgm:prSet/>
      <dgm:spPr>
        <a:solidFill>
          <a:schemeClr val="accent1">
            <a:lumMod val="7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dgm:spPr>
      <dgm:t>
        <a:bodyPr/>
        <a:lstStyle/>
        <a:p>
          <a:r>
            <a:rPr lang="en-US"/>
            <a:t>Inertia / complexitatea ghidurilor </a:t>
          </a:r>
          <a:endParaRPr lang="ro-RO" dirty="0"/>
        </a:p>
      </dgm:t>
    </dgm:pt>
    <dgm:pt modelId="{A4EEF8D7-F438-44BA-B9D7-BAAB6B610428}" type="parTrans" cxnId="{73868475-2426-4D01-A726-83E41FDD321A}">
      <dgm:prSet/>
      <dgm:spPr/>
      <dgm:t>
        <a:bodyPr/>
        <a:lstStyle/>
        <a:p>
          <a:endParaRPr lang="ro-RO"/>
        </a:p>
      </dgm:t>
    </dgm:pt>
    <dgm:pt modelId="{2537218B-A807-41E0-80CF-761C38878BDB}" type="sibTrans" cxnId="{73868475-2426-4D01-A726-83E41FDD321A}">
      <dgm:prSet/>
      <dgm:spPr/>
      <dgm:t>
        <a:bodyPr/>
        <a:lstStyle/>
        <a:p>
          <a:endParaRPr lang="ro-RO"/>
        </a:p>
      </dgm:t>
    </dgm:pt>
    <dgm:pt modelId="{565171E4-EECA-47F9-939E-D59F9EA629FD}">
      <dgm:prSet/>
      <dgm:spPr>
        <a:solidFill>
          <a:schemeClr val="accent1">
            <a:lumMod val="7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dgm:spPr>
      <dgm:t>
        <a:bodyPr/>
        <a:lstStyle/>
        <a:p>
          <a:r>
            <a:rPr lang="en-US"/>
            <a:t>Rambursarea tratamentului</a:t>
          </a:r>
          <a:endParaRPr lang="ro-RO" dirty="0"/>
        </a:p>
      </dgm:t>
    </dgm:pt>
    <dgm:pt modelId="{CE497D7A-D2C0-4673-AD20-CC99049C42E8}" type="parTrans" cxnId="{3CECA59C-E0C9-4B6A-B958-3C9E0A1744EE}">
      <dgm:prSet/>
      <dgm:spPr/>
      <dgm:t>
        <a:bodyPr/>
        <a:lstStyle/>
        <a:p>
          <a:endParaRPr lang="ro-RO"/>
        </a:p>
      </dgm:t>
    </dgm:pt>
    <dgm:pt modelId="{8AAE3C0F-1169-4A93-B0AE-87305E8668AF}" type="sibTrans" cxnId="{3CECA59C-E0C9-4B6A-B958-3C9E0A1744EE}">
      <dgm:prSet/>
      <dgm:spPr/>
      <dgm:t>
        <a:bodyPr/>
        <a:lstStyle/>
        <a:p>
          <a:endParaRPr lang="ro-RO"/>
        </a:p>
      </dgm:t>
    </dgm:pt>
    <dgm:pt modelId="{B12560CB-6159-4CC5-9E79-ABB90C3084DE}" type="pres">
      <dgm:prSet presAssocID="{66A80952-C8D4-4418-A03A-0D65FFBFFDAC}" presName="Name0" presStyleCnt="0">
        <dgm:presLayoutVars>
          <dgm:dir/>
          <dgm:resizeHandles val="exact"/>
        </dgm:presLayoutVars>
      </dgm:prSet>
      <dgm:spPr/>
    </dgm:pt>
    <dgm:pt modelId="{190A1466-43EE-4090-AFEF-D34B7DC68F9A}" type="pres">
      <dgm:prSet presAssocID="{4F77027E-74C5-4173-BBAD-EE1D8D4F136A}" presName="node" presStyleLbl="node1" presStyleIdx="0" presStyleCnt="3" custLinFactNeighborX="-39793">
        <dgm:presLayoutVars>
          <dgm:bulletEnabled val="1"/>
        </dgm:presLayoutVars>
      </dgm:prSet>
      <dgm:spPr/>
    </dgm:pt>
    <dgm:pt modelId="{23E50B3B-152F-4E21-80F1-6B41EEE7F499}" type="pres">
      <dgm:prSet presAssocID="{84308006-CC66-43E6-BE54-ABE5D0E50FFF}" presName="sibTrans" presStyleCnt="0"/>
      <dgm:spPr/>
    </dgm:pt>
    <dgm:pt modelId="{90A0DE8C-5C3C-4502-B307-4976F087853D}" type="pres">
      <dgm:prSet presAssocID="{27A37F9E-1409-4EB4-A684-EB0A0FFC9317}" presName="node" presStyleLbl="node1" presStyleIdx="1" presStyleCnt="3" custLinFactNeighborX="39793">
        <dgm:presLayoutVars>
          <dgm:bulletEnabled val="1"/>
        </dgm:presLayoutVars>
      </dgm:prSet>
      <dgm:spPr/>
    </dgm:pt>
    <dgm:pt modelId="{33D19C53-6C6F-459F-A0D3-C7B48A4A96FD}" type="pres">
      <dgm:prSet presAssocID="{14994816-9333-45A8-A310-2939B083AA08}" presName="sibTrans" presStyleCnt="0"/>
      <dgm:spPr/>
    </dgm:pt>
    <dgm:pt modelId="{4C9EF571-F515-40F7-8BFC-496824FA07A8}" type="pres">
      <dgm:prSet presAssocID="{8F8B6E68-3803-4CF3-8989-EF8B32724B67}" presName="node" presStyleLbl="node1" presStyleIdx="2" presStyleCnt="3">
        <dgm:presLayoutVars>
          <dgm:bulletEnabled val="1"/>
        </dgm:presLayoutVars>
      </dgm:prSet>
      <dgm:spPr/>
    </dgm:pt>
  </dgm:ptLst>
  <dgm:cxnLst>
    <dgm:cxn modelId="{8FF58303-7074-42E3-93EF-22EB21A97535}" type="presOf" srcId="{202D8A3B-90A8-43C6-AB87-5C5CB9136838}" destId="{190A1466-43EE-4090-AFEF-D34B7DC68F9A}" srcOrd="0" destOrd="7" presId="urn:microsoft.com/office/officeart/2005/8/layout/hList6"/>
    <dgm:cxn modelId="{F5F53506-59CB-4C59-A509-6546D4596CD5}" srcId="{8F8B6E68-3803-4CF3-8989-EF8B32724B67}" destId="{12546253-B7B0-40C2-9B48-E1BCF82CE6AA}" srcOrd="0" destOrd="0" parTransId="{7A7036EE-EF9D-4237-B5AB-97B2562C9654}" sibTransId="{140467C1-FBE2-442D-96DA-460B2AC33146}"/>
    <dgm:cxn modelId="{E6F8DE08-E880-4E8D-A20C-18F4C92AC774}" srcId="{4F77027E-74C5-4173-BBAD-EE1D8D4F136A}" destId="{37FC8D09-0363-45D1-9162-1DA0CE8102F4}" srcOrd="10" destOrd="0" parTransId="{58F5DFB5-F6F2-4FB5-9AD2-0104AF007DF7}" sibTransId="{C8AEEAE7-8D18-400B-A4FE-06AA9CD137CA}"/>
    <dgm:cxn modelId="{B62A860D-DBBD-42C4-A83E-DBDC211D1670}" type="presOf" srcId="{8F8B6E68-3803-4CF3-8989-EF8B32724B67}" destId="{4C9EF571-F515-40F7-8BFC-496824FA07A8}" srcOrd="0" destOrd="0" presId="urn:microsoft.com/office/officeart/2005/8/layout/hList6"/>
    <dgm:cxn modelId="{DBDE6613-79B2-4879-A942-F356DC7C4537}" srcId="{4F77027E-74C5-4173-BBAD-EE1D8D4F136A}" destId="{E5D1B547-426A-42E5-88CE-B7E8DA96A75A}" srcOrd="2" destOrd="0" parTransId="{C5627795-E9D4-4883-9D69-3764D8E17296}" sibTransId="{0BE61824-8E72-44EE-BBCB-24DFF438D62F}"/>
    <dgm:cxn modelId="{0BEBC316-A468-43F0-9667-7E867496FAD7}" type="presOf" srcId="{8F1EBA59-CD16-4A47-87BC-F604CEB641CE}" destId="{190A1466-43EE-4090-AFEF-D34B7DC68F9A}" srcOrd="0" destOrd="6" presId="urn:microsoft.com/office/officeart/2005/8/layout/hList6"/>
    <dgm:cxn modelId="{BEE10219-BFEA-438F-AE8D-EAA3359263B9}" type="presOf" srcId="{4F77027E-74C5-4173-BBAD-EE1D8D4F136A}" destId="{190A1466-43EE-4090-AFEF-D34B7DC68F9A}" srcOrd="0" destOrd="0" presId="urn:microsoft.com/office/officeart/2005/8/layout/hList6"/>
    <dgm:cxn modelId="{DC89A922-5657-4CFE-926C-BA73C8430271}" srcId="{4F77027E-74C5-4173-BBAD-EE1D8D4F136A}" destId="{3891D7EA-44D5-4460-A6AD-375959895101}" srcOrd="4" destOrd="0" parTransId="{EA1936D7-DE2F-4A0F-B1E5-ABF7FFD7CE23}" sibTransId="{CB915E78-9B45-4B50-A315-C187157FF552}"/>
    <dgm:cxn modelId="{A2CB5527-4407-4BD3-B1B5-DFBE20426207}" type="presOf" srcId="{31F2E141-BB39-449F-8A61-C16CA746C5F7}" destId="{190A1466-43EE-4090-AFEF-D34B7DC68F9A}" srcOrd="0" destOrd="2" presId="urn:microsoft.com/office/officeart/2005/8/layout/hList6"/>
    <dgm:cxn modelId="{BEF2A237-0134-443E-AFE7-A2B43B9B3A39}" srcId="{27A37F9E-1409-4EB4-A684-EB0A0FFC9317}" destId="{EF031074-16D9-42CF-92A3-FFFB2AE3B016}" srcOrd="1" destOrd="0" parTransId="{D71BC509-5484-4E57-80D1-9E43D88CD02D}" sibTransId="{9B722C7B-25F4-4F02-A0CB-6BD4F1E75A22}"/>
    <dgm:cxn modelId="{42F95039-1F5E-450A-8CD2-9D445F46383B}" srcId="{4F77027E-74C5-4173-BBAD-EE1D8D4F136A}" destId="{31F2E141-BB39-449F-8A61-C16CA746C5F7}" srcOrd="1" destOrd="0" parTransId="{85F00722-8D63-4C7D-A18B-1F1D9A031ABB}" sibTransId="{252D3AF0-32CE-4880-BE28-46B070DE014A}"/>
    <dgm:cxn modelId="{A7F04E5B-4477-4AC0-A2DB-E3A570C0E563}" type="presOf" srcId="{2F099771-4384-483C-A669-8314C8AB4974}" destId="{90A0DE8C-5C3C-4502-B307-4976F087853D}" srcOrd="0" destOrd="3" presId="urn:microsoft.com/office/officeart/2005/8/layout/hList6"/>
    <dgm:cxn modelId="{391C1D5E-9DD4-400A-B67D-1ACF26E2A607}" srcId="{4F77027E-74C5-4173-BBAD-EE1D8D4F136A}" destId="{F211EC1C-C5ED-4F00-B4A5-3C03CAB6B68E}" srcOrd="3" destOrd="0" parTransId="{0C7C3CB7-551D-4E9A-B225-1F5800E0F396}" sibTransId="{E99F10DC-494E-4D3A-92C8-06B3E551334C}"/>
    <dgm:cxn modelId="{8DB71761-EB1E-4EE9-B81B-1515EA3B7B4F}" srcId="{27A37F9E-1409-4EB4-A684-EB0A0FFC9317}" destId="{F761CE43-8041-4D41-B793-1EB4291A87BC}" srcOrd="5" destOrd="0" parTransId="{E22162E8-20DC-4F35-9DB3-8A39721BA859}" sibTransId="{DF96777D-22B0-4872-8498-72211A8A172C}"/>
    <dgm:cxn modelId="{41CF4061-1C9C-4A5E-8589-24C15FD9CA77}" srcId="{4F77027E-74C5-4173-BBAD-EE1D8D4F136A}" destId="{202D8A3B-90A8-43C6-AB87-5C5CB9136838}" srcOrd="6" destOrd="0" parTransId="{76673BBB-3353-4F95-8038-157BF0FB2F1F}" sibTransId="{F06E4AA8-FCA6-4829-B2A5-23CCBCB70C07}"/>
    <dgm:cxn modelId="{5995A963-FD7A-4D04-9729-052E46A5D25B}" srcId="{27A37F9E-1409-4EB4-A684-EB0A0FFC9317}" destId="{2F099771-4384-483C-A669-8314C8AB4974}" srcOrd="2" destOrd="0" parTransId="{B1827D55-20B7-44F9-9FD6-68AAA08A3E3F}" sibTransId="{758B73E5-9C8B-40F9-A9BA-99E7F39414A1}"/>
    <dgm:cxn modelId="{8391A368-C741-4F55-91F3-7762839BCAE0}" type="presOf" srcId="{3891D7EA-44D5-4460-A6AD-375959895101}" destId="{190A1466-43EE-4090-AFEF-D34B7DC68F9A}" srcOrd="0" destOrd="5" presId="urn:microsoft.com/office/officeart/2005/8/layout/hList6"/>
    <dgm:cxn modelId="{9729D268-E142-40A6-8DA9-B1CC57D90ADD}" srcId="{27A37F9E-1409-4EB4-A684-EB0A0FFC9317}" destId="{97BB3D65-8797-4CC4-A791-4792BB3AFCF6}" srcOrd="4" destOrd="0" parTransId="{74E00300-FAB9-48B2-92B9-03BDB9D0265F}" sibTransId="{43FBB6EF-3404-4BCF-94E1-B0CF0B86FE57}"/>
    <dgm:cxn modelId="{6635546E-6FB8-420E-8D23-AB70A0C21BF7}" type="presOf" srcId="{427B34BB-B582-453C-982B-90FFDF9D646C}" destId="{90A0DE8C-5C3C-4502-B307-4976F087853D}" srcOrd="0" destOrd="1" presId="urn:microsoft.com/office/officeart/2005/8/layout/hList6"/>
    <dgm:cxn modelId="{FB4BD552-742A-4BF0-BD61-2D0D8AAFDDA8}" srcId="{66A80952-C8D4-4418-A03A-0D65FFBFFDAC}" destId="{27A37F9E-1409-4EB4-A684-EB0A0FFC9317}" srcOrd="1" destOrd="0" parTransId="{12042B63-9FBA-4890-80BC-8A6E2AB74DC2}" sibTransId="{14994816-9333-45A8-A310-2939B083AA08}"/>
    <dgm:cxn modelId="{02D2DA52-1DFF-4DB1-B4A0-BB040E22FCCA}" type="presOf" srcId="{2778C1D0-B05E-4C86-8DC3-8B8F20261EF8}" destId="{190A1466-43EE-4090-AFEF-D34B7DC68F9A}" srcOrd="0" destOrd="10" presId="urn:microsoft.com/office/officeart/2005/8/layout/hList6"/>
    <dgm:cxn modelId="{73868475-2426-4D01-A726-83E41FDD321A}" srcId="{8F8B6E68-3803-4CF3-8989-EF8B32724B67}" destId="{DA2C9EF9-2C6C-4373-B7B2-99519CE6EBD8}" srcOrd="2" destOrd="0" parTransId="{A4EEF8D7-F438-44BA-B9D7-BAAB6B610428}" sibTransId="{2537218B-A807-41E0-80CF-761C38878BDB}"/>
    <dgm:cxn modelId="{049DE478-3F33-454D-8327-AC2B67D7FFCF}" type="presOf" srcId="{E3FDDAC3-F6A0-4986-B8AF-8F478E336DFA}" destId="{190A1466-43EE-4090-AFEF-D34B7DC68F9A}" srcOrd="0" destOrd="8" presId="urn:microsoft.com/office/officeart/2005/8/layout/hList6"/>
    <dgm:cxn modelId="{5AF62782-95BE-46D7-87A6-BA2315C92ADF}" srcId="{4F77027E-74C5-4173-BBAD-EE1D8D4F136A}" destId="{E3FDDAC3-F6A0-4986-B8AF-8F478E336DFA}" srcOrd="7" destOrd="0" parTransId="{FBD90226-B921-4B64-92F1-0E383E39CC1B}" sibTransId="{D56C1535-54DA-4D10-81E8-82A0D3E265CB}"/>
    <dgm:cxn modelId="{CB59DE83-1E0B-4A49-9475-8FDF9DAD3939}" srcId="{8F8B6E68-3803-4CF3-8989-EF8B32724B67}" destId="{E1E6D2DD-B6A4-4AE5-83CB-6B751744C845}" srcOrd="1" destOrd="0" parTransId="{D9B8B3C7-4586-4080-B83E-1E39C5C3D4EC}" sibTransId="{E9955F13-291C-4F4F-864F-069ED4D9AACC}"/>
    <dgm:cxn modelId="{23FFBD84-DF92-4C1C-942D-897F629009F9}" srcId="{4F77027E-74C5-4173-BBAD-EE1D8D4F136A}" destId="{BD41C3FF-9D55-48B8-9E7E-E401F2D19C6D}" srcOrd="0" destOrd="0" parTransId="{A9E24014-DBA3-473A-8EF0-C64E056588F4}" sibTransId="{078FD2CF-317C-416C-9E64-9F3D4CBE547A}"/>
    <dgm:cxn modelId="{C20E9985-D928-4FA3-B41F-A69FF551CE5A}" srcId="{4F77027E-74C5-4173-BBAD-EE1D8D4F136A}" destId="{65845DBA-C2DA-464A-A483-2472FEABCEA1}" srcOrd="11" destOrd="0" parTransId="{4BDB743F-8B9F-4E32-9B02-5F4CE4E2D8E2}" sibTransId="{D29F4748-7E98-4D71-99CC-27C2FC02073B}"/>
    <dgm:cxn modelId="{F9330587-D0E6-4677-AB3A-749C25FDB369}" srcId="{66A80952-C8D4-4418-A03A-0D65FFBFFDAC}" destId="{8F8B6E68-3803-4CF3-8989-EF8B32724B67}" srcOrd="2" destOrd="0" parTransId="{FDC41FBF-AF9D-41A0-ACB0-9266179A68A8}" sibTransId="{55FB3B74-FBFB-4596-A753-710A84AEA07E}"/>
    <dgm:cxn modelId="{69ABB088-942A-4551-A10C-B9159909E9E1}" type="presOf" srcId="{27A37F9E-1409-4EB4-A684-EB0A0FFC9317}" destId="{90A0DE8C-5C3C-4502-B307-4976F087853D}" srcOrd="0" destOrd="0" presId="urn:microsoft.com/office/officeart/2005/8/layout/hList6"/>
    <dgm:cxn modelId="{44EE7191-4888-46AB-AB3F-45B7E8B1F044}" type="presOf" srcId="{F211EC1C-C5ED-4F00-B4A5-3C03CAB6B68E}" destId="{190A1466-43EE-4090-AFEF-D34B7DC68F9A}" srcOrd="0" destOrd="4" presId="urn:microsoft.com/office/officeart/2005/8/layout/hList6"/>
    <dgm:cxn modelId="{531E2A97-EF33-433D-8E79-40A7160A8A8E}" type="presOf" srcId="{EF031074-16D9-42CF-92A3-FFFB2AE3B016}" destId="{90A0DE8C-5C3C-4502-B307-4976F087853D}" srcOrd="0" destOrd="2" presId="urn:microsoft.com/office/officeart/2005/8/layout/hList6"/>
    <dgm:cxn modelId="{64545C97-1FBE-4EBF-BEBD-CA29F2E35744}" type="presOf" srcId="{F761CE43-8041-4D41-B793-1EB4291A87BC}" destId="{90A0DE8C-5C3C-4502-B307-4976F087853D}" srcOrd="0" destOrd="6" presId="urn:microsoft.com/office/officeart/2005/8/layout/hList6"/>
    <dgm:cxn modelId="{3CECA59C-E0C9-4B6A-B958-3C9E0A1744EE}" srcId="{8F8B6E68-3803-4CF3-8989-EF8B32724B67}" destId="{565171E4-EECA-47F9-939E-D59F9EA629FD}" srcOrd="3" destOrd="0" parTransId="{CE497D7A-D2C0-4673-AD20-CC99049C42E8}" sibTransId="{8AAE3C0F-1169-4A93-B0AE-87305E8668AF}"/>
    <dgm:cxn modelId="{62F14DA5-4585-4792-85DB-F1CE5656B3A7}" type="presOf" srcId="{26691D0F-C968-4A72-B4E7-29EC6FE442E5}" destId="{190A1466-43EE-4090-AFEF-D34B7DC68F9A}" srcOrd="0" destOrd="9" presId="urn:microsoft.com/office/officeart/2005/8/layout/hList6"/>
    <dgm:cxn modelId="{376514AA-588E-479E-AD3A-C0BCED480620}" type="presOf" srcId="{66A80952-C8D4-4418-A03A-0D65FFBFFDAC}" destId="{B12560CB-6159-4CC5-9E79-ABB90C3084DE}" srcOrd="0" destOrd="0" presId="urn:microsoft.com/office/officeart/2005/8/layout/hList6"/>
    <dgm:cxn modelId="{0C376DAE-E584-496C-BA45-E78DFFF49039}" type="presOf" srcId="{12546253-B7B0-40C2-9B48-E1BCF82CE6AA}" destId="{4C9EF571-F515-40F7-8BFC-496824FA07A8}" srcOrd="0" destOrd="1" presId="urn:microsoft.com/office/officeart/2005/8/layout/hList6"/>
    <dgm:cxn modelId="{4C1AC2B2-4653-4DA1-A0EE-FD2D3422182E}" type="presOf" srcId="{97BB3D65-8797-4CC4-A791-4792BB3AFCF6}" destId="{90A0DE8C-5C3C-4502-B307-4976F087853D}" srcOrd="0" destOrd="5" presId="urn:microsoft.com/office/officeart/2005/8/layout/hList6"/>
    <dgm:cxn modelId="{68E681BA-313A-4343-A9F6-2F313D08D6BA}" srcId="{4F77027E-74C5-4173-BBAD-EE1D8D4F136A}" destId="{26691D0F-C968-4A72-B4E7-29EC6FE442E5}" srcOrd="8" destOrd="0" parTransId="{8D55F227-A9F4-4092-9371-87CCC520EBB6}" sibTransId="{966063A5-5EEA-4880-9B47-B232C2292D03}"/>
    <dgm:cxn modelId="{D49B90BA-2B2D-4D1C-9364-3279948E2B07}" type="presOf" srcId="{565171E4-EECA-47F9-939E-D59F9EA629FD}" destId="{4C9EF571-F515-40F7-8BFC-496824FA07A8}" srcOrd="0" destOrd="4" presId="urn:microsoft.com/office/officeart/2005/8/layout/hList6"/>
    <dgm:cxn modelId="{254093BB-014D-4305-875A-6A1B914EAA0B}" srcId="{4F77027E-74C5-4173-BBAD-EE1D8D4F136A}" destId="{2778C1D0-B05E-4C86-8DC3-8B8F20261EF8}" srcOrd="9" destOrd="0" parTransId="{B537A3F0-7C0E-4ED0-A663-09A109489B50}" sibTransId="{5A73AA2D-81BF-41A5-83E9-5B21EDE1C518}"/>
    <dgm:cxn modelId="{6B04F3C2-B8E3-4A69-ACA0-21CDD9B97666}" srcId="{27A37F9E-1409-4EB4-A684-EB0A0FFC9317}" destId="{427B34BB-B582-453C-982B-90FFDF9D646C}" srcOrd="0" destOrd="0" parTransId="{43B4925E-3A3A-43B0-AEE7-D5EEA0742F04}" sibTransId="{01CFB703-16A4-4B13-952F-FAD508ECA3F0}"/>
    <dgm:cxn modelId="{E44024C9-1F3C-4A09-B1AD-5778ABB6EDEF}" srcId="{4F77027E-74C5-4173-BBAD-EE1D8D4F136A}" destId="{8F1EBA59-CD16-4A47-87BC-F604CEB641CE}" srcOrd="5" destOrd="0" parTransId="{C6FD4BA5-37FF-4577-A41B-5BE139556E82}" sibTransId="{C81A8CFE-C76C-43DD-82B9-E585D5309638}"/>
    <dgm:cxn modelId="{117349D0-A917-4153-AFE4-8E41420E7BA6}" type="presOf" srcId="{E5D1B547-426A-42E5-88CE-B7E8DA96A75A}" destId="{190A1466-43EE-4090-AFEF-D34B7DC68F9A}" srcOrd="0" destOrd="3" presId="urn:microsoft.com/office/officeart/2005/8/layout/hList6"/>
    <dgm:cxn modelId="{B1AED6D4-65C1-4A6E-9A8B-05BC50412F90}" type="presOf" srcId="{65845DBA-C2DA-464A-A483-2472FEABCEA1}" destId="{190A1466-43EE-4090-AFEF-D34B7DC68F9A}" srcOrd="0" destOrd="12" presId="urn:microsoft.com/office/officeart/2005/8/layout/hList6"/>
    <dgm:cxn modelId="{9B851DD7-D138-4C85-80AC-1BEC71CAE5B5}" type="presOf" srcId="{37FC8D09-0363-45D1-9162-1DA0CE8102F4}" destId="{190A1466-43EE-4090-AFEF-D34B7DC68F9A}" srcOrd="0" destOrd="11" presId="urn:microsoft.com/office/officeart/2005/8/layout/hList6"/>
    <dgm:cxn modelId="{AEE203DB-733D-41D8-9F9F-E42DDEFFDFF4}" srcId="{66A80952-C8D4-4418-A03A-0D65FFBFFDAC}" destId="{4F77027E-74C5-4173-BBAD-EE1D8D4F136A}" srcOrd="0" destOrd="0" parTransId="{7817352D-FCEB-4C77-8858-8897F01AA067}" sibTransId="{84308006-CC66-43E6-BE54-ABE5D0E50FFF}"/>
    <dgm:cxn modelId="{FD1396E1-C5C8-4C3F-82F2-0A9600D7EA55}" type="presOf" srcId="{A5926551-93EE-47EA-AD9C-FDD056E569AB}" destId="{90A0DE8C-5C3C-4502-B307-4976F087853D}" srcOrd="0" destOrd="4" presId="urn:microsoft.com/office/officeart/2005/8/layout/hList6"/>
    <dgm:cxn modelId="{BAC75FE3-5BFA-4D06-8B4C-6752AD0E1339}" srcId="{27A37F9E-1409-4EB4-A684-EB0A0FFC9317}" destId="{A5926551-93EE-47EA-AD9C-FDD056E569AB}" srcOrd="3" destOrd="0" parTransId="{A9E12985-7F76-4639-B31D-73B167653368}" sibTransId="{C2922278-CD21-4CFA-B716-D63347B0A6B1}"/>
    <dgm:cxn modelId="{58385EF2-3AB3-4F4B-907C-359E47152760}" type="presOf" srcId="{E1E6D2DD-B6A4-4AE5-83CB-6B751744C845}" destId="{4C9EF571-F515-40F7-8BFC-496824FA07A8}" srcOrd="0" destOrd="2" presId="urn:microsoft.com/office/officeart/2005/8/layout/hList6"/>
    <dgm:cxn modelId="{CD6FD3F9-BDD3-4FFC-BBBB-325D3F054539}" type="presOf" srcId="{BD41C3FF-9D55-48B8-9E7E-E401F2D19C6D}" destId="{190A1466-43EE-4090-AFEF-D34B7DC68F9A}" srcOrd="0" destOrd="1" presId="urn:microsoft.com/office/officeart/2005/8/layout/hList6"/>
    <dgm:cxn modelId="{B77912FF-C0CB-410A-A7EE-D1FBE15FF88E}" type="presOf" srcId="{DA2C9EF9-2C6C-4373-B7B2-99519CE6EBD8}" destId="{4C9EF571-F515-40F7-8BFC-496824FA07A8}" srcOrd="0" destOrd="3" presId="urn:microsoft.com/office/officeart/2005/8/layout/hList6"/>
    <dgm:cxn modelId="{C0B48F02-F444-41EA-9D97-00AB3D8E769A}" type="presParOf" srcId="{B12560CB-6159-4CC5-9E79-ABB90C3084DE}" destId="{190A1466-43EE-4090-AFEF-D34B7DC68F9A}" srcOrd="0" destOrd="0" presId="urn:microsoft.com/office/officeart/2005/8/layout/hList6"/>
    <dgm:cxn modelId="{C514CFA3-E9DD-4A95-BA44-D6D59DE34FD0}" type="presParOf" srcId="{B12560CB-6159-4CC5-9E79-ABB90C3084DE}" destId="{23E50B3B-152F-4E21-80F1-6B41EEE7F499}" srcOrd="1" destOrd="0" presId="urn:microsoft.com/office/officeart/2005/8/layout/hList6"/>
    <dgm:cxn modelId="{D68934A5-7080-4C54-AA84-BE517E2235E4}" type="presParOf" srcId="{B12560CB-6159-4CC5-9E79-ABB90C3084DE}" destId="{90A0DE8C-5C3C-4502-B307-4976F087853D}" srcOrd="2" destOrd="0" presId="urn:microsoft.com/office/officeart/2005/8/layout/hList6"/>
    <dgm:cxn modelId="{591A80F2-1E7A-4396-BD41-3CBA10CC5C0C}" type="presParOf" srcId="{B12560CB-6159-4CC5-9E79-ABB90C3084DE}" destId="{33D19C53-6C6F-459F-A0D3-C7B48A4A96FD}" srcOrd="3" destOrd="0" presId="urn:microsoft.com/office/officeart/2005/8/layout/hList6"/>
    <dgm:cxn modelId="{11A02496-C5D1-4142-8A1F-C59CEED9713F}" type="presParOf" srcId="{B12560CB-6159-4CC5-9E79-ABB90C3084DE}" destId="{4C9EF571-F515-40F7-8BFC-496824FA07A8}" srcOrd="4"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027CE41-86C8-46AF-939E-EEE4B82F9F45}" type="doc">
      <dgm:prSet loTypeId="urn:microsoft.com/office/officeart/2005/8/layout/vList5" loCatId="list" qsTypeId="urn:microsoft.com/office/officeart/2005/8/quickstyle/simple1" qsCatId="simple" csTypeId="urn:microsoft.com/office/officeart/2005/8/colors/accent1_4" csCatId="accent1" phldr="1"/>
      <dgm:spPr/>
      <dgm:t>
        <a:bodyPr/>
        <a:lstStyle/>
        <a:p>
          <a:endParaRPr lang="ro-RO"/>
        </a:p>
      </dgm:t>
    </dgm:pt>
    <dgm:pt modelId="{81F48246-5305-4A4C-A99D-D9B3E927945D}">
      <dgm:prSet phldrT="[Text]" custT="1"/>
      <dgm:spPr/>
      <dgm:t>
        <a:bodyPr/>
        <a:lstStyle/>
        <a:p>
          <a:r>
            <a:rPr lang="en-US" sz="4400" b="1" dirty="0" err="1">
              <a:effectLst>
                <a:outerShdw blurRad="38100" dist="38100" dir="2700000" algn="tl">
                  <a:srgbClr val="000000">
                    <a:alpha val="43137"/>
                  </a:srgbClr>
                </a:outerShdw>
              </a:effectLst>
            </a:rPr>
            <a:t>Aderenta</a:t>
          </a:r>
          <a:endParaRPr lang="en-US" sz="4400" b="1" dirty="0">
            <a:effectLst>
              <a:outerShdw blurRad="38100" dist="38100" dir="2700000" algn="tl">
                <a:srgbClr val="000000">
                  <a:alpha val="43137"/>
                </a:srgbClr>
              </a:outerShdw>
            </a:effectLst>
          </a:endParaRPr>
        </a:p>
        <a:p>
          <a:r>
            <a:rPr lang="en-US" sz="2800" dirty="0"/>
            <a:t>(</a:t>
          </a:r>
          <a:r>
            <a:rPr lang="en-US" sz="2800" dirty="0" err="1"/>
            <a:t>definitia</a:t>
          </a:r>
          <a:r>
            <a:rPr lang="en-US" sz="2800" dirty="0"/>
            <a:t> OMS)</a:t>
          </a:r>
          <a:endParaRPr lang="ro-RO" sz="2800" dirty="0"/>
        </a:p>
      </dgm:t>
    </dgm:pt>
    <dgm:pt modelId="{33376891-5175-4401-A333-5B649E16CBC8}" type="parTrans" cxnId="{32E3D254-CB48-45DE-9A69-ACA393A4B17D}">
      <dgm:prSet/>
      <dgm:spPr/>
      <dgm:t>
        <a:bodyPr/>
        <a:lstStyle/>
        <a:p>
          <a:endParaRPr lang="ro-RO"/>
        </a:p>
      </dgm:t>
    </dgm:pt>
    <dgm:pt modelId="{785523F2-F4AA-4627-8A35-5785C664E32C}" type="sibTrans" cxnId="{32E3D254-CB48-45DE-9A69-ACA393A4B17D}">
      <dgm:prSet/>
      <dgm:spPr/>
      <dgm:t>
        <a:bodyPr/>
        <a:lstStyle/>
        <a:p>
          <a:endParaRPr lang="ro-RO"/>
        </a:p>
      </dgm:t>
    </dgm:pt>
    <dgm:pt modelId="{3469B62C-AB8D-42DA-AB85-E393CE9C8EF1}">
      <dgm:prSet phldrT="[Text]"/>
      <dgm:spPr/>
      <dgm:t>
        <a:bodyPr/>
        <a:lstStyle/>
        <a:p>
          <a:r>
            <a:rPr lang="ro-RO" dirty="0"/>
            <a:t>măsura în care comportamentul</a:t>
          </a:r>
          <a:r>
            <a:rPr lang="en-US" dirty="0"/>
            <a:t> </a:t>
          </a:r>
          <a:r>
            <a:rPr lang="en-US" dirty="0" err="1"/>
            <a:t>unei</a:t>
          </a:r>
          <a:r>
            <a:rPr lang="en-US" dirty="0"/>
            <a:t> personae </a:t>
          </a:r>
          <a:r>
            <a:rPr lang="en-US" b="1" dirty="0"/>
            <a:t> </a:t>
          </a:r>
          <a:r>
            <a:rPr lang="ro-RO" dirty="0"/>
            <a:t>corespunde </a:t>
          </a:r>
          <a:r>
            <a:rPr lang="ro-RO" b="1" dirty="0"/>
            <a:t>recomandărilor oferite de personalul medical</a:t>
          </a:r>
          <a:r>
            <a:rPr lang="en-US" b="1" dirty="0"/>
            <a:t> </a:t>
          </a:r>
          <a:r>
            <a:rPr lang="en-US" dirty="0"/>
            <a:t>(medic, </a:t>
          </a:r>
          <a:r>
            <a:rPr lang="en-US" dirty="0" err="1"/>
            <a:t>farmacist</a:t>
          </a:r>
          <a:r>
            <a:rPr lang="en-US" dirty="0"/>
            <a:t>, </a:t>
          </a:r>
          <a:r>
            <a:rPr lang="en-US" dirty="0" err="1"/>
            <a:t>asistenta</a:t>
          </a:r>
          <a:r>
            <a:rPr lang="en-US" dirty="0"/>
            <a:t>).</a:t>
          </a:r>
          <a:endParaRPr lang="ro-RO" dirty="0"/>
        </a:p>
      </dgm:t>
    </dgm:pt>
    <dgm:pt modelId="{A9D288BD-9AAC-431F-BDA9-76F479C47636}" type="parTrans" cxnId="{F41970D1-7526-4A63-AE18-7ED04296F6E2}">
      <dgm:prSet/>
      <dgm:spPr/>
      <dgm:t>
        <a:bodyPr/>
        <a:lstStyle/>
        <a:p>
          <a:endParaRPr lang="ro-RO"/>
        </a:p>
      </dgm:t>
    </dgm:pt>
    <dgm:pt modelId="{C6E42193-BDB7-4B6C-A523-072FEF19401F}" type="sibTrans" cxnId="{F41970D1-7526-4A63-AE18-7ED04296F6E2}">
      <dgm:prSet/>
      <dgm:spPr/>
      <dgm:t>
        <a:bodyPr/>
        <a:lstStyle/>
        <a:p>
          <a:endParaRPr lang="ro-RO"/>
        </a:p>
      </dgm:t>
    </dgm:pt>
    <dgm:pt modelId="{D838661D-5A8F-4C88-BA6D-ED679CDBFFFA}" type="pres">
      <dgm:prSet presAssocID="{1027CE41-86C8-46AF-939E-EEE4B82F9F45}" presName="Name0" presStyleCnt="0">
        <dgm:presLayoutVars>
          <dgm:dir/>
          <dgm:animLvl val="lvl"/>
          <dgm:resizeHandles val="exact"/>
        </dgm:presLayoutVars>
      </dgm:prSet>
      <dgm:spPr/>
    </dgm:pt>
    <dgm:pt modelId="{A8356077-B138-4200-8508-8331BC96AF8B}" type="pres">
      <dgm:prSet presAssocID="{81F48246-5305-4A4C-A99D-D9B3E927945D}" presName="linNode" presStyleCnt="0"/>
      <dgm:spPr/>
    </dgm:pt>
    <dgm:pt modelId="{96585DE1-9D59-4E48-9225-43E7364BC7BC}" type="pres">
      <dgm:prSet presAssocID="{81F48246-5305-4A4C-A99D-D9B3E927945D}" presName="parentText" presStyleLbl="node1" presStyleIdx="0" presStyleCnt="1">
        <dgm:presLayoutVars>
          <dgm:chMax val="1"/>
          <dgm:bulletEnabled val="1"/>
        </dgm:presLayoutVars>
      </dgm:prSet>
      <dgm:spPr/>
    </dgm:pt>
    <dgm:pt modelId="{F320CC00-478D-4E35-ADD4-56AB72DC03A7}" type="pres">
      <dgm:prSet presAssocID="{81F48246-5305-4A4C-A99D-D9B3E927945D}" presName="descendantText" presStyleLbl="alignAccFollowNode1" presStyleIdx="0" presStyleCnt="1" custLinFactNeighborX="0" custLinFactNeighborY="1864">
        <dgm:presLayoutVars>
          <dgm:bulletEnabled val="1"/>
        </dgm:presLayoutVars>
      </dgm:prSet>
      <dgm:spPr/>
    </dgm:pt>
  </dgm:ptLst>
  <dgm:cxnLst>
    <dgm:cxn modelId="{D16FF113-6E8D-44EE-8F2D-9906DC716768}" type="presOf" srcId="{81F48246-5305-4A4C-A99D-D9B3E927945D}" destId="{96585DE1-9D59-4E48-9225-43E7364BC7BC}" srcOrd="0" destOrd="0" presId="urn:microsoft.com/office/officeart/2005/8/layout/vList5"/>
    <dgm:cxn modelId="{32E3D254-CB48-45DE-9A69-ACA393A4B17D}" srcId="{1027CE41-86C8-46AF-939E-EEE4B82F9F45}" destId="{81F48246-5305-4A4C-A99D-D9B3E927945D}" srcOrd="0" destOrd="0" parTransId="{33376891-5175-4401-A333-5B649E16CBC8}" sibTransId="{785523F2-F4AA-4627-8A35-5785C664E32C}"/>
    <dgm:cxn modelId="{F41970D1-7526-4A63-AE18-7ED04296F6E2}" srcId="{81F48246-5305-4A4C-A99D-D9B3E927945D}" destId="{3469B62C-AB8D-42DA-AB85-E393CE9C8EF1}" srcOrd="0" destOrd="0" parTransId="{A9D288BD-9AAC-431F-BDA9-76F479C47636}" sibTransId="{C6E42193-BDB7-4B6C-A523-072FEF19401F}"/>
    <dgm:cxn modelId="{623E42E3-7BF9-4504-BCC0-6DFC19186235}" type="presOf" srcId="{1027CE41-86C8-46AF-939E-EEE4B82F9F45}" destId="{D838661D-5A8F-4C88-BA6D-ED679CDBFFFA}" srcOrd="0" destOrd="0" presId="urn:microsoft.com/office/officeart/2005/8/layout/vList5"/>
    <dgm:cxn modelId="{EE563AE5-7547-4B98-AA61-CE442C460727}" type="presOf" srcId="{3469B62C-AB8D-42DA-AB85-E393CE9C8EF1}" destId="{F320CC00-478D-4E35-ADD4-56AB72DC03A7}" srcOrd="0" destOrd="0" presId="urn:microsoft.com/office/officeart/2005/8/layout/vList5"/>
    <dgm:cxn modelId="{611C0C37-FA54-42AF-AB91-4521B7908C9D}" type="presParOf" srcId="{D838661D-5A8F-4C88-BA6D-ED679CDBFFFA}" destId="{A8356077-B138-4200-8508-8331BC96AF8B}" srcOrd="0" destOrd="0" presId="urn:microsoft.com/office/officeart/2005/8/layout/vList5"/>
    <dgm:cxn modelId="{218ECD6B-B81E-4B9C-A0D6-F15846E41AD4}" type="presParOf" srcId="{A8356077-B138-4200-8508-8331BC96AF8B}" destId="{96585DE1-9D59-4E48-9225-43E7364BC7BC}" srcOrd="0" destOrd="0" presId="urn:microsoft.com/office/officeart/2005/8/layout/vList5"/>
    <dgm:cxn modelId="{FA57F07B-49B8-42F4-A31F-A1E9B5A582F9}" type="presParOf" srcId="{A8356077-B138-4200-8508-8331BC96AF8B}" destId="{F320CC00-478D-4E35-ADD4-56AB72DC03A7}" srcOrd="1" destOrd="0" presId="urn:microsoft.com/office/officeart/2005/8/layout/vList5"/>
  </dgm:cxnLst>
  <dgm:bg>
    <a:effectLst>
      <a:outerShdw blurRad="63500" sx="102000" sy="102000" algn="ctr" rotWithShape="0">
        <a:prstClr val="black">
          <a:alpha val="40000"/>
        </a:prstClr>
      </a:outerShdw>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24CD8AB-B029-4715-B618-45AE746DD080}" type="doc">
      <dgm:prSet loTypeId="urn:microsoft.com/office/officeart/2005/8/layout/radial4" loCatId="relationship" qsTypeId="urn:microsoft.com/office/officeart/2005/8/quickstyle/simple2" qsCatId="simple" csTypeId="urn:microsoft.com/office/officeart/2005/8/colors/colorful4" csCatId="colorful" phldr="1"/>
      <dgm:spPr/>
      <dgm:t>
        <a:bodyPr/>
        <a:lstStyle/>
        <a:p>
          <a:endParaRPr lang="ro-RO"/>
        </a:p>
      </dgm:t>
    </dgm:pt>
    <dgm:pt modelId="{B7CF3457-D1EB-4831-8BDE-3233EBE6BE23}">
      <dgm:prSet phldrT="[Text]" custT="1"/>
      <dgm:spPr>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sz="1600" b="1" dirty="0">
              <a:solidFill>
                <a:schemeClr val="tx1"/>
              </a:solidFill>
            </a:rPr>
            <a:t>ADERENTA </a:t>
          </a:r>
          <a:r>
            <a:rPr lang="en-US" sz="1600" b="1" dirty="0" err="1">
              <a:solidFill>
                <a:schemeClr val="tx1"/>
              </a:solidFill>
            </a:rPr>
            <a:t>inseamna</a:t>
          </a:r>
          <a:r>
            <a:rPr lang="en-US" sz="1600" b="1" dirty="0">
              <a:solidFill>
                <a:schemeClr val="tx1"/>
              </a:solidFill>
            </a:rPr>
            <a:t> </a:t>
          </a:r>
        </a:p>
        <a:p>
          <a:r>
            <a:rPr lang="en-US" sz="1600" b="1" dirty="0">
              <a:solidFill>
                <a:schemeClr val="tx1"/>
              </a:solidFill>
            </a:rPr>
            <a:t>a </a:t>
          </a:r>
          <a:r>
            <a:rPr lang="en-US" sz="1600" b="1" dirty="0" err="1">
              <a:solidFill>
                <a:schemeClr val="tx1"/>
              </a:solidFill>
            </a:rPr>
            <a:t>lua</a:t>
          </a:r>
          <a:r>
            <a:rPr lang="en-US" sz="1600" b="1" dirty="0">
              <a:solidFill>
                <a:schemeClr val="tx1"/>
              </a:solidFill>
            </a:rPr>
            <a:t> </a:t>
          </a:r>
          <a:r>
            <a:rPr lang="en-US" sz="1600" b="1" dirty="0" err="1">
              <a:solidFill>
                <a:schemeClr val="tx1"/>
              </a:solidFill>
            </a:rPr>
            <a:t>medicamentul</a:t>
          </a:r>
          <a:r>
            <a:rPr lang="en-US" sz="1600" b="1" dirty="0">
              <a:solidFill>
                <a:schemeClr val="tx1"/>
              </a:solidFill>
            </a:rPr>
            <a:t> </a:t>
          </a:r>
          <a:r>
            <a:rPr lang="en-US" sz="1600" b="1" dirty="0" err="1">
              <a:solidFill>
                <a:schemeClr val="tx1"/>
              </a:solidFill>
            </a:rPr>
            <a:t>prescris</a:t>
          </a:r>
          <a:r>
            <a:rPr lang="en-US" sz="1600" b="1" dirty="0">
              <a:solidFill>
                <a:schemeClr val="tx1"/>
              </a:solidFill>
            </a:rPr>
            <a:t> </a:t>
          </a:r>
          <a:endParaRPr lang="ro-RO" sz="1600" b="1" dirty="0">
            <a:solidFill>
              <a:schemeClr val="tx1"/>
            </a:solidFill>
          </a:endParaRPr>
        </a:p>
      </dgm:t>
    </dgm:pt>
    <dgm:pt modelId="{2FAA1809-5379-4A91-B524-7327E6FD49D5}" type="parTrans" cxnId="{DDE42813-44F0-4A6A-80B6-B90DD37291B7}">
      <dgm:prSet/>
      <dgm:spPr/>
      <dgm:t>
        <a:bodyPr/>
        <a:lstStyle/>
        <a:p>
          <a:endParaRPr lang="ro-RO"/>
        </a:p>
      </dgm:t>
    </dgm:pt>
    <dgm:pt modelId="{A22AE2B8-F46B-49B7-891B-0FD72B92BEFF}" type="sibTrans" cxnId="{DDE42813-44F0-4A6A-80B6-B90DD37291B7}">
      <dgm:prSet/>
      <dgm:spPr/>
      <dgm:t>
        <a:bodyPr/>
        <a:lstStyle/>
        <a:p>
          <a:endParaRPr lang="ro-RO"/>
        </a:p>
      </dgm:t>
    </dgm:pt>
    <dgm:pt modelId="{0B57FE20-F8C8-4FB1-AA58-AB817D42D7B1}">
      <dgm:prSet phldrT="[Tex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sz="1400" b="1" dirty="0">
              <a:solidFill>
                <a:schemeClr val="tx1"/>
              </a:solidFill>
            </a:rPr>
            <a:t>In </a:t>
          </a:r>
          <a:r>
            <a:rPr lang="en-US" sz="1400" b="1" dirty="0" err="1">
              <a:solidFill>
                <a:schemeClr val="tx1"/>
              </a:solidFill>
            </a:rPr>
            <a:t>doza</a:t>
          </a:r>
          <a:r>
            <a:rPr lang="en-US" sz="1400" b="1" dirty="0">
              <a:solidFill>
                <a:schemeClr val="tx1"/>
              </a:solidFill>
            </a:rPr>
            <a:t> </a:t>
          </a:r>
          <a:r>
            <a:rPr lang="en-US" sz="1400" b="1" dirty="0" err="1">
              <a:solidFill>
                <a:schemeClr val="tx1"/>
              </a:solidFill>
            </a:rPr>
            <a:t>prescrisa</a:t>
          </a:r>
          <a:endParaRPr lang="ro-RO" sz="1400" b="1" dirty="0">
            <a:solidFill>
              <a:schemeClr val="tx1"/>
            </a:solidFill>
          </a:endParaRPr>
        </a:p>
      </dgm:t>
    </dgm:pt>
    <dgm:pt modelId="{BE924B1D-0220-4C7D-9FA3-27C4A67152C9}" type="parTrans" cxnId="{96E80023-1F3B-441B-8CA2-BBEEDCD6EFBC}">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ro-RO" sz="1000" b="1"/>
        </a:p>
      </dgm:t>
    </dgm:pt>
    <dgm:pt modelId="{E5F9D40D-FAD9-4929-8416-6640FB033BFD}" type="sibTrans" cxnId="{96E80023-1F3B-441B-8CA2-BBEEDCD6EFBC}">
      <dgm:prSet/>
      <dgm:spPr/>
      <dgm:t>
        <a:bodyPr/>
        <a:lstStyle/>
        <a:p>
          <a:endParaRPr lang="ro-RO"/>
        </a:p>
      </dgm:t>
    </dgm:pt>
    <dgm:pt modelId="{8935246A-B869-426C-AAC8-9CF0C6F613CB}">
      <dgm:prSet phldrT="[Tex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sz="1400" b="1" dirty="0">
              <a:solidFill>
                <a:schemeClr val="tx1"/>
              </a:solidFill>
            </a:rPr>
            <a:t>La </a:t>
          </a:r>
          <a:r>
            <a:rPr lang="en-US" sz="1400" b="1" dirty="0" err="1">
              <a:solidFill>
                <a:schemeClr val="tx1"/>
              </a:solidFill>
            </a:rPr>
            <a:t>momentul</a:t>
          </a:r>
          <a:r>
            <a:rPr lang="en-US" sz="1400" b="1" dirty="0">
              <a:solidFill>
                <a:schemeClr val="tx1"/>
              </a:solidFill>
            </a:rPr>
            <a:t> </a:t>
          </a:r>
          <a:r>
            <a:rPr lang="en-US" sz="1400" b="1" dirty="0" err="1">
              <a:solidFill>
                <a:schemeClr val="tx1"/>
              </a:solidFill>
            </a:rPr>
            <a:t>potrivit</a:t>
          </a:r>
          <a:endParaRPr lang="ro-RO" sz="1400" b="1" dirty="0">
            <a:solidFill>
              <a:schemeClr val="tx1"/>
            </a:solidFill>
          </a:endParaRPr>
        </a:p>
      </dgm:t>
    </dgm:pt>
    <dgm:pt modelId="{69824514-D166-4F53-899C-A58C0B6B12CE}" type="parTrans" cxnId="{4FA02C69-BAA0-4939-A3E8-8C29119746E6}">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ro-RO" sz="1000" b="1"/>
        </a:p>
      </dgm:t>
    </dgm:pt>
    <dgm:pt modelId="{FADD7E4C-4C92-44C0-8FA2-1004138F29E1}" type="sibTrans" cxnId="{4FA02C69-BAA0-4939-A3E8-8C29119746E6}">
      <dgm:prSet/>
      <dgm:spPr/>
      <dgm:t>
        <a:bodyPr/>
        <a:lstStyle/>
        <a:p>
          <a:endParaRPr lang="ro-RO"/>
        </a:p>
      </dgm:t>
    </dgm:pt>
    <dgm:pt modelId="{A853D1C1-82E2-4415-9DCA-93308306D017}">
      <dgm:prSet phldrT="[Tex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sz="1400" b="1" dirty="0">
              <a:solidFill>
                <a:schemeClr val="tx1"/>
              </a:solidFill>
            </a:rPr>
            <a:t>Pe </a:t>
          </a:r>
          <a:r>
            <a:rPr lang="en-US" sz="1400" b="1" dirty="0" err="1">
              <a:solidFill>
                <a:schemeClr val="tx1"/>
              </a:solidFill>
            </a:rPr>
            <a:t>calea</a:t>
          </a:r>
          <a:r>
            <a:rPr lang="en-US" sz="1400" b="1" dirty="0">
              <a:solidFill>
                <a:schemeClr val="tx1"/>
              </a:solidFill>
            </a:rPr>
            <a:t> de </a:t>
          </a:r>
          <a:r>
            <a:rPr lang="en-US" sz="1400" b="1" dirty="0" err="1">
              <a:solidFill>
                <a:schemeClr val="tx1"/>
              </a:solidFill>
            </a:rPr>
            <a:t>administrare</a:t>
          </a:r>
          <a:r>
            <a:rPr lang="en-US" sz="1400" b="1" dirty="0">
              <a:solidFill>
                <a:schemeClr val="tx1"/>
              </a:solidFill>
            </a:rPr>
            <a:t> </a:t>
          </a:r>
          <a:r>
            <a:rPr lang="en-US" sz="1400" b="1" dirty="0" err="1">
              <a:solidFill>
                <a:schemeClr val="tx1"/>
              </a:solidFill>
            </a:rPr>
            <a:t>potrivita</a:t>
          </a:r>
          <a:endParaRPr lang="ro-RO" sz="1400" b="1" dirty="0">
            <a:solidFill>
              <a:schemeClr val="tx1"/>
            </a:solidFill>
          </a:endParaRPr>
        </a:p>
      </dgm:t>
    </dgm:pt>
    <dgm:pt modelId="{F492A487-9E96-4726-8360-3803C548687E}" type="parTrans" cxnId="{CF820F41-277E-4EA3-A683-30F63638C71F}">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ro-RO" sz="1000" b="1"/>
        </a:p>
      </dgm:t>
    </dgm:pt>
    <dgm:pt modelId="{009D37BD-8F47-4A6F-9180-FB62C45CC6B8}" type="sibTrans" cxnId="{CF820F41-277E-4EA3-A683-30F63638C71F}">
      <dgm:prSet/>
      <dgm:spPr/>
      <dgm:t>
        <a:bodyPr/>
        <a:lstStyle/>
        <a:p>
          <a:endParaRPr lang="ro-RO"/>
        </a:p>
      </dgm:t>
    </dgm:pt>
    <dgm:pt modelId="{04C727F7-8541-4893-ADCC-161F804B2C83}">
      <dgm:prSet phldrT="[Tex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sz="1400" b="1" dirty="0">
              <a:solidFill>
                <a:schemeClr val="tx1"/>
              </a:solidFill>
            </a:rPr>
            <a:t>In </a:t>
          </a:r>
          <a:r>
            <a:rPr lang="en-US" sz="1400" b="1" dirty="0" err="1">
              <a:solidFill>
                <a:schemeClr val="tx1"/>
              </a:solidFill>
            </a:rPr>
            <a:t>modul</a:t>
          </a:r>
          <a:r>
            <a:rPr lang="en-US" sz="1400" b="1" dirty="0">
              <a:solidFill>
                <a:schemeClr val="tx1"/>
              </a:solidFill>
            </a:rPr>
            <a:t> </a:t>
          </a:r>
          <a:r>
            <a:rPr lang="en-US" sz="1400" b="1" dirty="0" err="1">
              <a:solidFill>
                <a:schemeClr val="tx1"/>
              </a:solidFill>
            </a:rPr>
            <a:t>potrivit</a:t>
          </a:r>
          <a:r>
            <a:rPr lang="en-US" sz="1400" b="1" dirty="0">
              <a:solidFill>
                <a:schemeClr val="tx1"/>
              </a:solidFill>
            </a:rPr>
            <a:t> (de ex. cu </a:t>
          </a:r>
          <a:r>
            <a:rPr lang="en-US" sz="1400" b="1" dirty="0" err="1">
              <a:solidFill>
                <a:schemeClr val="tx1"/>
              </a:solidFill>
            </a:rPr>
            <a:t>apa</a:t>
          </a:r>
          <a:r>
            <a:rPr lang="en-US" sz="1400" b="1" dirty="0">
              <a:solidFill>
                <a:schemeClr val="tx1"/>
              </a:solidFill>
            </a:rPr>
            <a:t>)</a:t>
          </a:r>
          <a:endParaRPr lang="ro-RO" sz="1400" b="1" dirty="0">
            <a:solidFill>
              <a:schemeClr val="tx1"/>
            </a:solidFill>
          </a:endParaRPr>
        </a:p>
      </dgm:t>
    </dgm:pt>
    <dgm:pt modelId="{9363E170-63F9-4A69-BED2-12449687D496}" type="parTrans" cxnId="{9B275159-98C0-4A16-AABD-D547274657B1}">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ro-RO" sz="1000" b="1"/>
        </a:p>
      </dgm:t>
    </dgm:pt>
    <dgm:pt modelId="{0B1FBF69-8B60-4172-B082-DB22153CB3C4}" type="sibTrans" cxnId="{9B275159-98C0-4A16-AABD-D547274657B1}">
      <dgm:prSet/>
      <dgm:spPr/>
      <dgm:t>
        <a:bodyPr/>
        <a:lstStyle/>
        <a:p>
          <a:endParaRPr lang="ro-RO"/>
        </a:p>
      </dgm:t>
    </dgm:pt>
    <dgm:pt modelId="{06C2BE0A-0981-494F-BB71-D8E49DC7B935}">
      <dgm:prSet phldrT="[Tex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sz="1400" b="1" dirty="0">
              <a:solidFill>
                <a:schemeClr val="tx1"/>
              </a:solidFill>
            </a:rPr>
            <a:t>Pe </a:t>
          </a:r>
          <a:r>
            <a:rPr lang="en-US" sz="1400" b="1" dirty="0" err="1">
              <a:solidFill>
                <a:schemeClr val="tx1"/>
              </a:solidFill>
            </a:rPr>
            <a:t>durata</a:t>
          </a:r>
          <a:r>
            <a:rPr lang="en-US" sz="1400" b="1" dirty="0">
              <a:solidFill>
                <a:schemeClr val="tx1"/>
              </a:solidFill>
            </a:rPr>
            <a:t> </a:t>
          </a:r>
          <a:r>
            <a:rPr lang="en-US" sz="1400" b="1" dirty="0" err="1">
              <a:solidFill>
                <a:schemeClr val="tx1"/>
              </a:solidFill>
            </a:rPr>
            <a:t>potrivita</a:t>
          </a:r>
          <a:endParaRPr lang="ro-RO" sz="1400" b="1" dirty="0">
            <a:solidFill>
              <a:schemeClr val="tx1"/>
            </a:solidFill>
          </a:endParaRPr>
        </a:p>
      </dgm:t>
    </dgm:pt>
    <dgm:pt modelId="{8EB7528B-1FC1-4FB2-9550-B5B6F75DA482}" type="parTrans" cxnId="{3A890D27-D387-4989-87F4-58ADCCA8BB3F}">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ro-RO" sz="1000" b="1"/>
        </a:p>
      </dgm:t>
    </dgm:pt>
    <dgm:pt modelId="{AF80470E-C723-4119-B4C6-08A83985D55A}" type="sibTrans" cxnId="{3A890D27-D387-4989-87F4-58ADCCA8BB3F}">
      <dgm:prSet/>
      <dgm:spPr/>
      <dgm:t>
        <a:bodyPr/>
        <a:lstStyle/>
        <a:p>
          <a:endParaRPr lang="ro-RO"/>
        </a:p>
      </dgm:t>
    </dgm:pt>
    <dgm:pt modelId="{E5BF32AB-4194-42C7-9640-F27BAF88E8B8}">
      <dgm:prSet phldrT="[Tex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sz="1400" b="1" dirty="0">
              <a:solidFill>
                <a:schemeClr val="tx1"/>
              </a:solidFill>
            </a:rPr>
            <a:t>In </a:t>
          </a:r>
          <a:r>
            <a:rPr lang="en-US" sz="1400" b="1" dirty="0" err="1">
              <a:solidFill>
                <a:schemeClr val="tx1"/>
              </a:solidFill>
            </a:rPr>
            <a:t>cadrul</a:t>
          </a:r>
          <a:r>
            <a:rPr lang="en-US" sz="1400" b="1" dirty="0">
              <a:solidFill>
                <a:schemeClr val="tx1"/>
              </a:solidFill>
            </a:rPr>
            <a:t> </a:t>
          </a:r>
          <a:r>
            <a:rPr lang="en-US" sz="1400" b="1" dirty="0" err="1">
              <a:solidFill>
                <a:schemeClr val="tx1"/>
              </a:solidFill>
            </a:rPr>
            <a:t>schemei</a:t>
          </a:r>
          <a:r>
            <a:rPr lang="en-US" sz="1400" b="1" dirty="0">
              <a:solidFill>
                <a:schemeClr val="tx1"/>
              </a:solidFill>
            </a:rPr>
            <a:t> </a:t>
          </a:r>
          <a:r>
            <a:rPr lang="en-US" sz="1400" b="1" dirty="0" err="1">
              <a:solidFill>
                <a:schemeClr val="tx1"/>
              </a:solidFill>
            </a:rPr>
            <a:t>potrivite</a:t>
          </a:r>
          <a:endParaRPr lang="ro-RO" sz="1400" b="1" dirty="0">
            <a:solidFill>
              <a:schemeClr val="tx1"/>
            </a:solidFill>
          </a:endParaRPr>
        </a:p>
      </dgm:t>
    </dgm:pt>
    <dgm:pt modelId="{5D51B2AA-8FF3-465F-B4F0-6A8E6A2E273E}" type="parTrans" cxnId="{867840D0-EE8B-4C75-8532-20E4BC4B708C}">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ro-RO" sz="1000" b="1"/>
        </a:p>
      </dgm:t>
    </dgm:pt>
    <dgm:pt modelId="{BAB4E025-4C51-49E8-B066-FC77D9976979}" type="sibTrans" cxnId="{867840D0-EE8B-4C75-8532-20E4BC4B708C}">
      <dgm:prSet/>
      <dgm:spPr/>
      <dgm:t>
        <a:bodyPr/>
        <a:lstStyle/>
        <a:p>
          <a:endParaRPr lang="ro-RO"/>
        </a:p>
      </dgm:t>
    </dgm:pt>
    <dgm:pt modelId="{FFFB4A18-C0E4-444D-BBAB-D3B470F8913F}" type="pres">
      <dgm:prSet presAssocID="{224CD8AB-B029-4715-B618-45AE746DD080}" presName="cycle" presStyleCnt="0">
        <dgm:presLayoutVars>
          <dgm:chMax val="1"/>
          <dgm:dir/>
          <dgm:animLvl val="ctr"/>
          <dgm:resizeHandles val="exact"/>
        </dgm:presLayoutVars>
      </dgm:prSet>
      <dgm:spPr/>
    </dgm:pt>
    <dgm:pt modelId="{81EA8CE4-D492-4D4B-8315-0EF0F7EB9141}" type="pres">
      <dgm:prSet presAssocID="{B7CF3457-D1EB-4831-8BDE-3233EBE6BE23}" presName="centerShape" presStyleLbl="node0" presStyleIdx="0" presStyleCnt="1" custScaleX="107894" custScaleY="103723" custLinFactNeighborX="353" custLinFactNeighborY="-1256"/>
      <dgm:spPr/>
    </dgm:pt>
    <dgm:pt modelId="{EBD38695-2068-429C-A861-953099281308}" type="pres">
      <dgm:prSet presAssocID="{BE924B1D-0220-4C7D-9FA3-27C4A67152C9}" presName="parTrans" presStyleLbl="bgSibTrans2D1" presStyleIdx="0" presStyleCnt="6"/>
      <dgm:spPr/>
    </dgm:pt>
    <dgm:pt modelId="{DE361599-5A75-45E1-8ECC-5C6D8239F805}" type="pres">
      <dgm:prSet presAssocID="{0B57FE20-F8C8-4FB1-AA58-AB817D42D7B1}" presName="node" presStyleLbl="node1" presStyleIdx="0" presStyleCnt="6">
        <dgm:presLayoutVars>
          <dgm:bulletEnabled val="1"/>
        </dgm:presLayoutVars>
      </dgm:prSet>
      <dgm:spPr/>
    </dgm:pt>
    <dgm:pt modelId="{2D511909-7B3C-4DCD-9C33-37FC0EF9FDA5}" type="pres">
      <dgm:prSet presAssocID="{69824514-D166-4F53-899C-A58C0B6B12CE}" presName="parTrans" presStyleLbl="bgSibTrans2D1" presStyleIdx="1" presStyleCnt="6"/>
      <dgm:spPr/>
    </dgm:pt>
    <dgm:pt modelId="{F45EC4DC-07A0-457C-A113-BD572394D110}" type="pres">
      <dgm:prSet presAssocID="{8935246A-B869-426C-AAC8-9CF0C6F613CB}" presName="node" presStyleLbl="node1" presStyleIdx="1" presStyleCnt="6">
        <dgm:presLayoutVars>
          <dgm:bulletEnabled val="1"/>
        </dgm:presLayoutVars>
      </dgm:prSet>
      <dgm:spPr/>
    </dgm:pt>
    <dgm:pt modelId="{4DD0D938-972D-4610-9057-655E87AFD41A}" type="pres">
      <dgm:prSet presAssocID="{F492A487-9E96-4726-8360-3803C548687E}" presName="parTrans" presStyleLbl="bgSibTrans2D1" presStyleIdx="2" presStyleCnt="6"/>
      <dgm:spPr/>
    </dgm:pt>
    <dgm:pt modelId="{5D6E89D5-66E4-4FD5-96D7-BA544693B8C0}" type="pres">
      <dgm:prSet presAssocID="{A853D1C1-82E2-4415-9DCA-93308306D017}" presName="node" presStyleLbl="node1" presStyleIdx="2" presStyleCnt="6">
        <dgm:presLayoutVars>
          <dgm:bulletEnabled val="1"/>
        </dgm:presLayoutVars>
      </dgm:prSet>
      <dgm:spPr/>
    </dgm:pt>
    <dgm:pt modelId="{ADAF0A6D-E632-449B-8F5D-B9B26BB619A9}" type="pres">
      <dgm:prSet presAssocID="{9363E170-63F9-4A69-BED2-12449687D496}" presName="parTrans" presStyleLbl="bgSibTrans2D1" presStyleIdx="3" presStyleCnt="6"/>
      <dgm:spPr/>
    </dgm:pt>
    <dgm:pt modelId="{BCEA13FC-4EAF-4F0D-9EDE-C7D2FEA8B6DD}" type="pres">
      <dgm:prSet presAssocID="{04C727F7-8541-4893-ADCC-161F804B2C83}" presName="node" presStyleLbl="node1" presStyleIdx="3" presStyleCnt="6">
        <dgm:presLayoutVars>
          <dgm:bulletEnabled val="1"/>
        </dgm:presLayoutVars>
      </dgm:prSet>
      <dgm:spPr/>
    </dgm:pt>
    <dgm:pt modelId="{8F450C32-7D1A-404E-89BB-D636B24B4170}" type="pres">
      <dgm:prSet presAssocID="{8EB7528B-1FC1-4FB2-9550-B5B6F75DA482}" presName="parTrans" presStyleLbl="bgSibTrans2D1" presStyleIdx="4" presStyleCnt="6"/>
      <dgm:spPr/>
    </dgm:pt>
    <dgm:pt modelId="{C301E127-8142-4385-ADE2-F6E39EAE49E6}" type="pres">
      <dgm:prSet presAssocID="{06C2BE0A-0981-494F-BB71-D8E49DC7B935}" presName="node" presStyleLbl="node1" presStyleIdx="4" presStyleCnt="6">
        <dgm:presLayoutVars>
          <dgm:bulletEnabled val="1"/>
        </dgm:presLayoutVars>
      </dgm:prSet>
      <dgm:spPr/>
    </dgm:pt>
    <dgm:pt modelId="{769EA54B-EAF6-4FAA-B3E2-0ACDD3BED032}" type="pres">
      <dgm:prSet presAssocID="{5D51B2AA-8FF3-465F-B4F0-6A8E6A2E273E}" presName="parTrans" presStyleLbl="bgSibTrans2D1" presStyleIdx="5" presStyleCnt="6"/>
      <dgm:spPr/>
    </dgm:pt>
    <dgm:pt modelId="{EC843E08-7365-427C-8035-682A9542450D}" type="pres">
      <dgm:prSet presAssocID="{E5BF32AB-4194-42C7-9640-F27BAF88E8B8}" presName="node" presStyleLbl="node1" presStyleIdx="5" presStyleCnt="6">
        <dgm:presLayoutVars>
          <dgm:bulletEnabled val="1"/>
        </dgm:presLayoutVars>
      </dgm:prSet>
      <dgm:spPr/>
    </dgm:pt>
  </dgm:ptLst>
  <dgm:cxnLst>
    <dgm:cxn modelId="{DDE42813-44F0-4A6A-80B6-B90DD37291B7}" srcId="{224CD8AB-B029-4715-B618-45AE746DD080}" destId="{B7CF3457-D1EB-4831-8BDE-3233EBE6BE23}" srcOrd="0" destOrd="0" parTransId="{2FAA1809-5379-4A91-B524-7327E6FD49D5}" sibTransId="{A22AE2B8-F46B-49B7-891B-0FD72B92BEFF}"/>
    <dgm:cxn modelId="{96E80023-1F3B-441B-8CA2-BBEEDCD6EFBC}" srcId="{B7CF3457-D1EB-4831-8BDE-3233EBE6BE23}" destId="{0B57FE20-F8C8-4FB1-AA58-AB817D42D7B1}" srcOrd="0" destOrd="0" parTransId="{BE924B1D-0220-4C7D-9FA3-27C4A67152C9}" sibTransId="{E5F9D40D-FAD9-4929-8416-6640FB033BFD}"/>
    <dgm:cxn modelId="{3A890D27-D387-4989-87F4-58ADCCA8BB3F}" srcId="{B7CF3457-D1EB-4831-8BDE-3233EBE6BE23}" destId="{06C2BE0A-0981-494F-BB71-D8E49DC7B935}" srcOrd="4" destOrd="0" parTransId="{8EB7528B-1FC1-4FB2-9550-B5B6F75DA482}" sibTransId="{AF80470E-C723-4119-B4C6-08A83985D55A}"/>
    <dgm:cxn modelId="{6161D33D-4ED1-4947-9118-50DAA018DF36}" type="presOf" srcId="{A853D1C1-82E2-4415-9DCA-93308306D017}" destId="{5D6E89D5-66E4-4FD5-96D7-BA544693B8C0}" srcOrd="0" destOrd="0" presId="urn:microsoft.com/office/officeart/2005/8/layout/radial4"/>
    <dgm:cxn modelId="{CF820F41-277E-4EA3-A683-30F63638C71F}" srcId="{B7CF3457-D1EB-4831-8BDE-3233EBE6BE23}" destId="{A853D1C1-82E2-4415-9DCA-93308306D017}" srcOrd="2" destOrd="0" parTransId="{F492A487-9E96-4726-8360-3803C548687E}" sibTransId="{009D37BD-8F47-4A6F-9180-FB62C45CC6B8}"/>
    <dgm:cxn modelId="{4FA02C69-BAA0-4939-A3E8-8C29119746E6}" srcId="{B7CF3457-D1EB-4831-8BDE-3233EBE6BE23}" destId="{8935246A-B869-426C-AAC8-9CF0C6F613CB}" srcOrd="1" destOrd="0" parTransId="{69824514-D166-4F53-899C-A58C0B6B12CE}" sibTransId="{FADD7E4C-4C92-44C0-8FA2-1004138F29E1}"/>
    <dgm:cxn modelId="{33B0446D-868A-4467-9042-321D48CDB6AF}" type="presOf" srcId="{9363E170-63F9-4A69-BED2-12449687D496}" destId="{ADAF0A6D-E632-449B-8F5D-B9B26BB619A9}" srcOrd="0" destOrd="0" presId="urn:microsoft.com/office/officeart/2005/8/layout/radial4"/>
    <dgm:cxn modelId="{BD3ABB6F-EDFD-46E4-8668-132A5E982C45}" type="presOf" srcId="{8EB7528B-1FC1-4FB2-9550-B5B6F75DA482}" destId="{8F450C32-7D1A-404E-89BB-D636B24B4170}" srcOrd="0" destOrd="0" presId="urn:microsoft.com/office/officeart/2005/8/layout/radial4"/>
    <dgm:cxn modelId="{37B10C71-973A-4CFB-BCCE-E23BD8BD37B0}" type="presOf" srcId="{06C2BE0A-0981-494F-BB71-D8E49DC7B935}" destId="{C301E127-8142-4385-ADE2-F6E39EAE49E6}" srcOrd="0" destOrd="0" presId="urn:microsoft.com/office/officeart/2005/8/layout/radial4"/>
    <dgm:cxn modelId="{9B275159-98C0-4A16-AABD-D547274657B1}" srcId="{B7CF3457-D1EB-4831-8BDE-3233EBE6BE23}" destId="{04C727F7-8541-4893-ADCC-161F804B2C83}" srcOrd="3" destOrd="0" parTransId="{9363E170-63F9-4A69-BED2-12449687D496}" sibTransId="{0B1FBF69-8B60-4172-B082-DB22153CB3C4}"/>
    <dgm:cxn modelId="{0755C47D-7BF7-42F4-8A02-49B48CB25A5A}" type="presOf" srcId="{8935246A-B869-426C-AAC8-9CF0C6F613CB}" destId="{F45EC4DC-07A0-457C-A113-BD572394D110}" srcOrd="0" destOrd="0" presId="urn:microsoft.com/office/officeart/2005/8/layout/radial4"/>
    <dgm:cxn modelId="{8891BDAE-BA6B-42DC-972B-468835A39FB3}" type="presOf" srcId="{69824514-D166-4F53-899C-A58C0B6B12CE}" destId="{2D511909-7B3C-4DCD-9C33-37FC0EF9FDA5}" srcOrd="0" destOrd="0" presId="urn:microsoft.com/office/officeart/2005/8/layout/radial4"/>
    <dgm:cxn modelId="{C87154B6-7855-49EB-A9C6-512DB0CC07D1}" type="presOf" srcId="{224CD8AB-B029-4715-B618-45AE746DD080}" destId="{FFFB4A18-C0E4-444D-BBAB-D3B470F8913F}" srcOrd="0" destOrd="0" presId="urn:microsoft.com/office/officeart/2005/8/layout/radial4"/>
    <dgm:cxn modelId="{53AA33B9-D826-4A9D-8F58-3A2EE8462CE1}" type="presOf" srcId="{E5BF32AB-4194-42C7-9640-F27BAF88E8B8}" destId="{EC843E08-7365-427C-8035-682A9542450D}" srcOrd="0" destOrd="0" presId="urn:microsoft.com/office/officeart/2005/8/layout/radial4"/>
    <dgm:cxn modelId="{D1132FBF-FCDA-4620-B0E6-35F08102AB27}" type="presOf" srcId="{BE924B1D-0220-4C7D-9FA3-27C4A67152C9}" destId="{EBD38695-2068-429C-A861-953099281308}" srcOrd="0" destOrd="0" presId="urn:microsoft.com/office/officeart/2005/8/layout/radial4"/>
    <dgm:cxn modelId="{FAB6DDC2-AD52-4A0B-A1F3-16D58EAA66A8}" type="presOf" srcId="{5D51B2AA-8FF3-465F-B4F0-6A8E6A2E273E}" destId="{769EA54B-EAF6-4FAA-B3E2-0ACDD3BED032}" srcOrd="0" destOrd="0" presId="urn:microsoft.com/office/officeart/2005/8/layout/radial4"/>
    <dgm:cxn modelId="{FD98F2C6-BFB3-4436-B3FA-168A11E92182}" type="presOf" srcId="{F492A487-9E96-4726-8360-3803C548687E}" destId="{4DD0D938-972D-4610-9057-655E87AFD41A}" srcOrd="0" destOrd="0" presId="urn:microsoft.com/office/officeart/2005/8/layout/radial4"/>
    <dgm:cxn modelId="{867840D0-EE8B-4C75-8532-20E4BC4B708C}" srcId="{B7CF3457-D1EB-4831-8BDE-3233EBE6BE23}" destId="{E5BF32AB-4194-42C7-9640-F27BAF88E8B8}" srcOrd="5" destOrd="0" parTransId="{5D51B2AA-8FF3-465F-B4F0-6A8E6A2E273E}" sibTransId="{BAB4E025-4C51-49E8-B066-FC77D9976979}"/>
    <dgm:cxn modelId="{E45B84E1-7751-4139-BAD8-1133A6859E41}" type="presOf" srcId="{04C727F7-8541-4893-ADCC-161F804B2C83}" destId="{BCEA13FC-4EAF-4F0D-9EDE-C7D2FEA8B6DD}" srcOrd="0" destOrd="0" presId="urn:microsoft.com/office/officeart/2005/8/layout/radial4"/>
    <dgm:cxn modelId="{ABD3EFEC-9C7E-4C9E-BB4A-5BD0378CCE25}" type="presOf" srcId="{B7CF3457-D1EB-4831-8BDE-3233EBE6BE23}" destId="{81EA8CE4-D492-4D4B-8315-0EF0F7EB9141}" srcOrd="0" destOrd="0" presId="urn:microsoft.com/office/officeart/2005/8/layout/radial4"/>
    <dgm:cxn modelId="{682FB7FC-F98C-46A0-8392-29CF88E211C2}" type="presOf" srcId="{0B57FE20-F8C8-4FB1-AA58-AB817D42D7B1}" destId="{DE361599-5A75-45E1-8ECC-5C6D8239F805}" srcOrd="0" destOrd="0" presId="urn:microsoft.com/office/officeart/2005/8/layout/radial4"/>
    <dgm:cxn modelId="{30E8AAC1-F28D-4B4A-86FD-5CF6A171DF16}" type="presParOf" srcId="{FFFB4A18-C0E4-444D-BBAB-D3B470F8913F}" destId="{81EA8CE4-D492-4D4B-8315-0EF0F7EB9141}" srcOrd="0" destOrd="0" presId="urn:microsoft.com/office/officeart/2005/8/layout/radial4"/>
    <dgm:cxn modelId="{94C09D1A-E2B7-4228-866F-36A0886FBC48}" type="presParOf" srcId="{FFFB4A18-C0E4-444D-BBAB-D3B470F8913F}" destId="{EBD38695-2068-429C-A861-953099281308}" srcOrd="1" destOrd="0" presId="urn:microsoft.com/office/officeart/2005/8/layout/radial4"/>
    <dgm:cxn modelId="{48FF404B-C904-49DE-B4E0-2337A15F59DD}" type="presParOf" srcId="{FFFB4A18-C0E4-444D-BBAB-D3B470F8913F}" destId="{DE361599-5A75-45E1-8ECC-5C6D8239F805}" srcOrd="2" destOrd="0" presId="urn:microsoft.com/office/officeart/2005/8/layout/radial4"/>
    <dgm:cxn modelId="{CAAEF990-8008-40B6-B488-E4D64F75CC3E}" type="presParOf" srcId="{FFFB4A18-C0E4-444D-BBAB-D3B470F8913F}" destId="{2D511909-7B3C-4DCD-9C33-37FC0EF9FDA5}" srcOrd="3" destOrd="0" presId="urn:microsoft.com/office/officeart/2005/8/layout/radial4"/>
    <dgm:cxn modelId="{5B3F05E8-4C8C-498C-B7C3-6DA99F874690}" type="presParOf" srcId="{FFFB4A18-C0E4-444D-BBAB-D3B470F8913F}" destId="{F45EC4DC-07A0-457C-A113-BD572394D110}" srcOrd="4" destOrd="0" presId="urn:microsoft.com/office/officeart/2005/8/layout/radial4"/>
    <dgm:cxn modelId="{4ABB1F18-B768-4845-9530-27791C9DC844}" type="presParOf" srcId="{FFFB4A18-C0E4-444D-BBAB-D3B470F8913F}" destId="{4DD0D938-972D-4610-9057-655E87AFD41A}" srcOrd="5" destOrd="0" presId="urn:microsoft.com/office/officeart/2005/8/layout/radial4"/>
    <dgm:cxn modelId="{16F0EB39-9B69-4CEE-97DE-9C162D4CF582}" type="presParOf" srcId="{FFFB4A18-C0E4-444D-BBAB-D3B470F8913F}" destId="{5D6E89D5-66E4-4FD5-96D7-BA544693B8C0}" srcOrd="6" destOrd="0" presId="urn:microsoft.com/office/officeart/2005/8/layout/radial4"/>
    <dgm:cxn modelId="{7D670FBD-8517-4C52-8B83-3E2C64F10207}" type="presParOf" srcId="{FFFB4A18-C0E4-444D-BBAB-D3B470F8913F}" destId="{ADAF0A6D-E632-449B-8F5D-B9B26BB619A9}" srcOrd="7" destOrd="0" presId="urn:microsoft.com/office/officeart/2005/8/layout/radial4"/>
    <dgm:cxn modelId="{5C38CF84-36DD-492C-BBC0-F269755FCB84}" type="presParOf" srcId="{FFFB4A18-C0E4-444D-BBAB-D3B470F8913F}" destId="{BCEA13FC-4EAF-4F0D-9EDE-C7D2FEA8B6DD}" srcOrd="8" destOrd="0" presId="urn:microsoft.com/office/officeart/2005/8/layout/radial4"/>
    <dgm:cxn modelId="{E3DD8A5C-A81B-4893-86CA-F8BF24631F22}" type="presParOf" srcId="{FFFB4A18-C0E4-444D-BBAB-D3B470F8913F}" destId="{8F450C32-7D1A-404E-89BB-D636B24B4170}" srcOrd="9" destOrd="0" presId="urn:microsoft.com/office/officeart/2005/8/layout/radial4"/>
    <dgm:cxn modelId="{EF2F5AE6-6BC3-4D16-BEE3-27ED40D31A5D}" type="presParOf" srcId="{FFFB4A18-C0E4-444D-BBAB-D3B470F8913F}" destId="{C301E127-8142-4385-ADE2-F6E39EAE49E6}" srcOrd="10" destOrd="0" presId="urn:microsoft.com/office/officeart/2005/8/layout/radial4"/>
    <dgm:cxn modelId="{D4F1468B-0624-437A-9DD3-9CDE9D8EFB31}" type="presParOf" srcId="{FFFB4A18-C0E4-444D-BBAB-D3B470F8913F}" destId="{769EA54B-EAF6-4FAA-B3E2-0ACDD3BED032}" srcOrd="11" destOrd="0" presId="urn:microsoft.com/office/officeart/2005/8/layout/radial4"/>
    <dgm:cxn modelId="{70E6B143-BF84-40B5-B82B-7ED5E3EE6C84}" type="presParOf" srcId="{FFFB4A18-C0E4-444D-BBAB-D3B470F8913F}" destId="{EC843E08-7365-427C-8035-682A9542450D}" srcOrd="12" destOrd="0" presId="urn:microsoft.com/office/officeart/2005/8/layout/radial4"/>
  </dgm:cxnLst>
  <dgm:bg>
    <a:effectLst>
      <a:outerShdw blurRad="63500" sx="102000" sy="102000" algn="ctr" rotWithShape="0">
        <a:prstClr val="black">
          <a:alpha val="40000"/>
        </a:prstClr>
      </a:outerShdw>
    </a:effect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A402755-03EE-4D5F-AC62-0E28BCB49C17}" type="doc">
      <dgm:prSet loTypeId="urn:microsoft.com/office/officeart/2005/8/layout/hProcess7" loCatId="list" qsTypeId="urn:microsoft.com/office/officeart/2005/8/quickstyle/simple2" qsCatId="simple" csTypeId="urn:microsoft.com/office/officeart/2005/8/colors/colorful5" csCatId="colorful" phldr="1"/>
      <dgm:spPr/>
      <dgm:t>
        <a:bodyPr/>
        <a:lstStyle/>
        <a:p>
          <a:endParaRPr lang="ro-RO"/>
        </a:p>
      </dgm:t>
    </dgm:pt>
    <dgm:pt modelId="{D72D5C2A-CBEC-43EF-8984-253D2F47A8E5}">
      <dgm:prSet phldrT="[Text]"/>
      <dgm:spPr/>
      <dgm:t>
        <a:bodyPr/>
        <a:lstStyle/>
        <a:p>
          <a:r>
            <a:rPr lang="en-US" b="1" u="sng" dirty="0">
              <a:effectLst>
                <a:outerShdw blurRad="38100" dist="38100" dir="2700000" algn="tl">
                  <a:srgbClr val="000000">
                    <a:alpha val="43137"/>
                  </a:srgbClr>
                </a:outerShdw>
              </a:effectLst>
            </a:rPr>
            <a:t>INITIEREA</a:t>
          </a:r>
          <a:r>
            <a:rPr lang="en-US" dirty="0"/>
            <a:t> </a:t>
          </a:r>
          <a:endParaRPr lang="ro-RO" dirty="0"/>
        </a:p>
      </dgm:t>
    </dgm:pt>
    <dgm:pt modelId="{736A7F86-CECC-4FAE-B521-EC5CA007A631}" type="parTrans" cxnId="{3B608D4D-F3AC-4195-A722-0EF27B22A3A9}">
      <dgm:prSet/>
      <dgm:spPr/>
      <dgm:t>
        <a:bodyPr/>
        <a:lstStyle/>
        <a:p>
          <a:endParaRPr lang="ro-RO"/>
        </a:p>
      </dgm:t>
    </dgm:pt>
    <dgm:pt modelId="{58AFE15C-A69B-4C4D-98AF-D30DE25AB414}" type="sibTrans" cxnId="{3B608D4D-F3AC-4195-A722-0EF27B22A3A9}">
      <dgm:prSet/>
      <dgm:spPr/>
      <dgm:t>
        <a:bodyPr/>
        <a:lstStyle/>
        <a:p>
          <a:endParaRPr lang="ro-RO"/>
        </a:p>
      </dgm:t>
    </dgm:pt>
    <dgm:pt modelId="{6EFC438D-CC47-433F-B78E-743B032BB80B}">
      <dgm:prSet phldrT="[Text]"/>
      <dgm:spPr/>
      <dgm:t>
        <a:bodyPr/>
        <a:lstStyle/>
        <a:p>
          <a:r>
            <a:rPr lang="en-US" dirty="0" err="1"/>
            <a:t>Momentul</a:t>
          </a:r>
          <a:r>
            <a:rPr lang="en-US" dirty="0"/>
            <a:t> cand </a:t>
          </a:r>
          <a:r>
            <a:rPr lang="en-US" dirty="0" err="1"/>
            <a:t>pacientul</a:t>
          </a:r>
          <a:r>
            <a:rPr lang="en-US" dirty="0"/>
            <a:t> </a:t>
          </a:r>
          <a:r>
            <a:rPr lang="en-US" dirty="0" err="1"/>
            <a:t>ia</a:t>
          </a:r>
          <a:r>
            <a:rPr lang="en-US" dirty="0"/>
            <a:t> prima </a:t>
          </a:r>
          <a:r>
            <a:rPr lang="en-US" dirty="0" err="1"/>
            <a:t>doza</a:t>
          </a:r>
          <a:r>
            <a:rPr lang="en-US" dirty="0"/>
            <a:t> din </a:t>
          </a:r>
          <a:r>
            <a:rPr lang="en-US" dirty="0" err="1"/>
            <a:t>medicamentul</a:t>
          </a:r>
          <a:r>
            <a:rPr lang="en-US" dirty="0"/>
            <a:t> </a:t>
          </a:r>
          <a:r>
            <a:rPr lang="en-US" dirty="0" err="1"/>
            <a:t>prescris</a:t>
          </a:r>
          <a:endParaRPr lang="ro-RO" dirty="0"/>
        </a:p>
      </dgm:t>
    </dgm:pt>
    <dgm:pt modelId="{5AA863EF-E87E-424F-BEDD-D41BA59404FF}" type="parTrans" cxnId="{F6016DFB-A2E9-40B5-B57F-6B2FB027B733}">
      <dgm:prSet/>
      <dgm:spPr/>
      <dgm:t>
        <a:bodyPr/>
        <a:lstStyle/>
        <a:p>
          <a:endParaRPr lang="ro-RO"/>
        </a:p>
      </dgm:t>
    </dgm:pt>
    <dgm:pt modelId="{55EE3ACF-C976-4FC1-9562-CC7CFEEB1C23}" type="sibTrans" cxnId="{F6016DFB-A2E9-40B5-B57F-6B2FB027B733}">
      <dgm:prSet/>
      <dgm:spPr/>
      <dgm:t>
        <a:bodyPr/>
        <a:lstStyle/>
        <a:p>
          <a:endParaRPr lang="ro-RO"/>
        </a:p>
      </dgm:t>
    </dgm:pt>
    <dgm:pt modelId="{73F2A672-D010-465D-84B4-6F6A1FA49311}">
      <dgm:prSet phldrT="[Text]"/>
      <dgm:spPr/>
      <dgm:t>
        <a:bodyPr/>
        <a:lstStyle/>
        <a:p>
          <a:r>
            <a:rPr lang="en-US" b="1" u="sng" dirty="0">
              <a:effectLst>
                <a:outerShdw blurRad="38100" dist="38100" dir="2700000" algn="tl">
                  <a:srgbClr val="000000">
                    <a:alpha val="43137"/>
                  </a:srgbClr>
                </a:outerShdw>
              </a:effectLst>
            </a:rPr>
            <a:t>IMPLEMENTAREA</a:t>
          </a:r>
          <a:endParaRPr lang="ro-RO" b="1" u="sng" dirty="0">
            <a:effectLst>
              <a:outerShdw blurRad="38100" dist="38100" dir="2700000" algn="tl">
                <a:srgbClr val="000000">
                  <a:alpha val="43137"/>
                </a:srgbClr>
              </a:outerShdw>
            </a:effectLst>
          </a:endParaRPr>
        </a:p>
      </dgm:t>
    </dgm:pt>
    <dgm:pt modelId="{DBF3AF1A-83A0-4E51-BF95-AEB2D1D72502}" type="parTrans" cxnId="{164C30EE-38FA-423F-A0F2-2E84724BF60C}">
      <dgm:prSet/>
      <dgm:spPr/>
      <dgm:t>
        <a:bodyPr/>
        <a:lstStyle/>
        <a:p>
          <a:endParaRPr lang="ro-RO"/>
        </a:p>
      </dgm:t>
    </dgm:pt>
    <dgm:pt modelId="{22DE0511-4D4E-4084-A9F0-43517EDDF1B1}" type="sibTrans" cxnId="{164C30EE-38FA-423F-A0F2-2E84724BF60C}">
      <dgm:prSet/>
      <dgm:spPr/>
      <dgm:t>
        <a:bodyPr/>
        <a:lstStyle/>
        <a:p>
          <a:endParaRPr lang="ro-RO"/>
        </a:p>
      </dgm:t>
    </dgm:pt>
    <dgm:pt modelId="{B52F6E36-1279-4566-91DA-5414F54E9681}">
      <dgm:prSet phldrT="[Text]"/>
      <dgm:spPr/>
      <dgm:t>
        <a:bodyPr/>
        <a:lstStyle/>
        <a:p>
          <a:r>
            <a:rPr lang="en-US" dirty="0" err="1"/>
            <a:t>Tratamentul</a:t>
          </a:r>
          <a:r>
            <a:rPr lang="en-US" dirty="0"/>
            <a:t> pe care il </a:t>
          </a:r>
          <a:r>
            <a:rPr lang="en-US" dirty="0" err="1"/>
            <a:t>ia</a:t>
          </a:r>
          <a:r>
            <a:rPr lang="en-US" dirty="0"/>
            <a:t> </a:t>
          </a:r>
          <a:r>
            <a:rPr lang="en-US" dirty="0" err="1"/>
            <a:t>pacientul</a:t>
          </a:r>
          <a:r>
            <a:rPr lang="en-US" dirty="0"/>
            <a:t> </a:t>
          </a:r>
          <a:r>
            <a:rPr lang="en-US" dirty="0" err="1"/>
            <a:t>este</a:t>
          </a:r>
          <a:r>
            <a:rPr lang="en-US" dirty="0"/>
            <a:t> identic cu </a:t>
          </a:r>
          <a:r>
            <a:rPr lang="en-US" dirty="0" err="1"/>
            <a:t>cel</a:t>
          </a:r>
          <a:r>
            <a:rPr lang="en-US" dirty="0"/>
            <a:t> </a:t>
          </a:r>
          <a:r>
            <a:rPr lang="en-US" dirty="0" err="1"/>
            <a:t>prescris</a:t>
          </a:r>
          <a:endParaRPr lang="ro-RO" dirty="0"/>
        </a:p>
      </dgm:t>
    </dgm:pt>
    <dgm:pt modelId="{2E5B5B88-0EC1-46B2-AD9D-9772B475281F}" type="parTrans" cxnId="{E6083F3E-FC1A-4803-818B-E7760EC61B54}">
      <dgm:prSet/>
      <dgm:spPr/>
      <dgm:t>
        <a:bodyPr/>
        <a:lstStyle/>
        <a:p>
          <a:endParaRPr lang="ro-RO"/>
        </a:p>
      </dgm:t>
    </dgm:pt>
    <dgm:pt modelId="{00A55EA1-3589-4924-BAA8-B8533307A5E3}" type="sibTrans" cxnId="{E6083F3E-FC1A-4803-818B-E7760EC61B54}">
      <dgm:prSet/>
      <dgm:spPr/>
      <dgm:t>
        <a:bodyPr/>
        <a:lstStyle/>
        <a:p>
          <a:endParaRPr lang="ro-RO"/>
        </a:p>
      </dgm:t>
    </dgm:pt>
    <dgm:pt modelId="{EECF8841-777A-404D-8602-F3A99A4CF390}">
      <dgm:prSet phldrT="[Text]"/>
      <dgm:spPr/>
      <dgm:t>
        <a:bodyPr/>
        <a:lstStyle/>
        <a:p>
          <a:r>
            <a:rPr lang="en-US" b="1" u="sng" dirty="0">
              <a:effectLst>
                <a:outerShdw blurRad="38100" dist="38100" dir="2700000" algn="tl">
                  <a:srgbClr val="000000">
                    <a:alpha val="43137"/>
                  </a:srgbClr>
                </a:outerShdw>
              </a:effectLst>
            </a:rPr>
            <a:t>PERSISTENTA</a:t>
          </a:r>
          <a:endParaRPr lang="ro-RO" b="1" u="sng" dirty="0">
            <a:effectLst>
              <a:outerShdw blurRad="38100" dist="38100" dir="2700000" algn="tl">
                <a:srgbClr val="000000">
                  <a:alpha val="43137"/>
                </a:srgbClr>
              </a:outerShdw>
            </a:effectLst>
          </a:endParaRPr>
        </a:p>
      </dgm:t>
    </dgm:pt>
    <dgm:pt modelId="{F6E14990-1579-44DB-8FA3-582AAE1E8A1E}" type="parTrans" cxnId="{4CEFF1C6-21AD-4554-8A63-F5B491FF3715}">
      <dgm:prSet/>
      <dgm:spPr/>
      <dgm:t>
        <a:bodyPr/>
        <a:lstStyle/>
        <a:p>
          <a:endParaRPr lang="ro-RO"/>
        </a:p>
      </dgm:t>
    </dgm:pt>
    <dgm:pt modelId="{EEF46756-40D6-4556-92B2-F0B609180F37}" type="sibTrans" cxnId="{4CEFF1C6-21AD-4554-8A63-F5B491FF3715}">
      <dgm:prSet/>
      <dgm:spPr/>
      <dgm:t>
        <a:bodyPr/>
        <a:lstStyle/>
        <a:p>
          <a:endParaRPr lang="ro-RO"/>
        </a:p>
      </dgm:t>
    </dgm:pt>
    <dgm:pt modelId="{EA70EC53-32B5-4B69-A9A4-677F60011DE2}">
      <dgm:prSet phldrT="[Text]"/>
      <dgm:spPr/>
      <dgm:t>
        <a:bodyPr/>
        <a:lstStyle/>
        <a:p>
          <a:r>
            <a:rPr lang="en-US" dirty="0" err="1"/>
            <a:t>Pacientul</a:t>
          </a:r>
          <a:r>
            <a:rPr lang="en-US" dirty="0"/>
            <a:t> continua </a:t>
          </a:r>
          <a:r>
            <a:rPr lang="en-US" dirty="0" err="1"/>
            <a:t>sa</a:t>
          </a:r>
          <a:r>
            <a:rPr lang="en-US" dirty="0"/>
            <a:t> </a:t>
          </a:r>
          <a:r>
            <a:rPr lang="en-US" dirty="0" err="1"/>
            <a:t>ia</a:t>
          </a:r>
          <a:r>
            <a:rPr lang="en-US" dirty="0"/>
            <a:t> </a:t>
          </a:r>
          <a:r>
            <a:rPr lang="en-US" dirty="0" err="1"/>
            <a:t>medicatia</a:t>
          </a:r>
          <a:r>
            <a:rPr lang="en-US" dirty="0"/>
            <a:t> </a:t>
          </a:r>
          <a:r>
            <a:rPr lang="en-US" dirty="0" err="1"/>
            <a:t>prescrisa</a:t>
          </a:r>
          <a:endParaRPr lang="ro-RO" dirty="0"/>
        </a:p>
      </dgm:t>
    </dgm:pt>
    <dgm:pt modelId="{4E14E3A9-8151-4161-9C2D-80A9823A3D10}" type="parTrans" cxnId="{B36BB388-1407-4532-A374-EA7118B1FC51}">
      <dgm:prSet/>
      <dgm:spPr/>
      <dgm:t>
        <a:bodyPr/>
        <a:lstStyle/>
        <a:p>
          <a:endParaRPr lang="ro-RO"/>
        </a:p>
      </dgm:t>
    </dgm:pt>
    <dgm:pt modelId="{7CCEA7A5-5153-4792-AC08-46983279E08B}" type="sibTrans" cxnId="{B36BB388-1407-4532-A374-EA7118B1FC51}">
      <dgm:prSet/>
      <dgm:spPr/>
      <dgm:t>
        <a:bodyPr/>
        <a:lstStyle/>
        <a:p>
          <a:endParaRPr lang="ro-RO"/>
        </a:p>
      </dgm:t>
    </dgm:pt>
    <dgm:pt modelId="{741B23DE-1ECD-4138-9DD1-6E620D3722DA}" type="pres">
      <dgm:prSet presAssocID="{AA402755-03EE-4D5F-AC62-0E28BCB49C17}" presName="Name0" presStyleCnt="0">
        <dgm:presLayoutVars>
          <dgm:dir/>
          <dgm:animLvl val="lvl"/>
          <dgm:resizeHandles val="exact"/>
        </dgm:presLayoutVars>
      </dgm:prSet>
      <dgm:spPr/>
    </dgm:pt>
    <dgm:pt modelId="{2D98D5EB-728C-4C12-93C4-4C36F91E6F07}" type="pres">
      <dgm:prSet presAssocID="{D72D5C2A-CBEC-43EF-8984-253D2F47A8E5}" presName="compositeNode" presStyleCnt="0">
        <dgm:presLayoutVars>
          <dgm:bulletEnabled val="1"/>
        </dgm:presLayoutVars>
      </dgm:prSet>
      <dgm:spPr/>
    </dgm:pt>
    <dgm:pt modelId="{8AD9FBCA-383F-4AF7-B600-42D9262F4BB3}" type="pres">
      <dgm:prSet presAssocID="{D72D5C2A-CBEC-43EF-8984-253D2F47A8E5}" presName="bgRect" presStyleLbl="node1" presStyleIdx="0" presStyleCnt="3" custLinFactNeighborX="-23" custLinFactNeighborY="-49"/>
      <dgm:spPr/>
    </dgm:pt>
    <dgm:pt modelId="{78CC16DC-B1E9-4685-95F5-9799198DC4F9}" type="pres">
      <dgm:prSet presAssocID="{D72D5C2A-CBEC-43EF-8984-253D2F47A8E5}" presName="parentNode" presStyleLbl="node1" presStyleIdx="0" presStyleCnt="3">
        <dgm:presLayoutVars>
          <dgm:chMax val="0"/>
          <dgm:bulletEnabled val="1"/>
        </dgm:presLayoutVars>
      </dgm:prSet>
      <dgm:spPr/>
    </dgm:pt>
    <dgm:pt modelId="{9CDF45DD-AA40-4BFC-8EB0-D2A18A624F52}" type="pres">
      <dgm:prSet presAssocID="{D72D5C2A-CBEC-43EF-8984-253D2F47A8E5}" presName="childNode" presStyleLbl="node1" presStyleIdx="0" presStyleCnt="3">
        <dgm:presLayoutVars>
          <dgm:bulletEnabled val="1"/>
        </dgm:presLayoutVars>
      </dgm:prSet>
      <dgm:spPr/>
    </dgm:pt>
    <dgm:pt modelId="{4D4CED94-0848-4808-B4B2-F4331B6ABF7C}" type="pres">
      <dgm:prSet presAssocID="{58AFE15C-A69B-4C4D-98AF-D30DE25AB414}" presName="hSp" presStyleCnt="0"/>
      <dgm:spPr/>
    </dgm:pt>
    <dgm:pt modelId="{3D0F97C4-00DF-4B64-96E9-80F57F68DAA2}" type="pres">
      <dgm:prSet presAssocID="{58AFE15C-A69B-4C4D-98AF-D30DE25AB414}" presName="vProcSp" presStyleCnt="0"/>
      <dgm:spPr/>
    </dgm:pt>
    <dgm:pt modelId="{EA538C69-BF12-4118-AF80-7F8B65B016A0}" type="pres">
      <dgm:prSet presAssocID="{58AFE15C-A69B-4C4D-98AF-D30DE25AB414}" presName="vSp1" presStyleCnt="0"/>
      <dgm:spPr/>
    </dgm:pt>
    <dgm:pt modelId="{D17E7236-14A4-447F-A183-A54C94954D16}" type="pres">
      <dgm:prSet presAssocID="{58AFE15C-A69B-4C4D-98AF-D30DE25AB414}" presName="simulatedConn" presStyleLbl="solidFgAcc1" presStyleIdx="0" presStyleCnt="2"/>
      <dgm:spPr/>
    </dgm:pt>
    <dgm:pt modelId="{A6DF204A-FEED-4BE5-8234-7EDD6C72E0D5}" type="pres">
      <dgm:prSet presAssocID="{58AFE15C-A69B-4C4D-98AF-D30DE25AB414}" presName="vSp2" presStyleCnt="0"/>
      <dgm:spPr/>
    </dgm:pt>
    <dgm:pt modelId="{42460C14-15CA-49BF-B510-56C23195CA82}" type="pres">
      <dgm:prSet presAssocID="{58AFE15C-A69B-4C4D-98AF-D30DE25AB414}" presName="sibTrans" presStyleCnt="0"/>
      <dgm:spPr/>
    </dgm:pt>
    <dgm:pt modelId="{10892DF1-C601-40D3-AFC5-7DAD11F2AF8C}" type="pres">
      <dgm:prSet presAssocID="{73F2A672-D010-465D-84B4-6F6A1FA49311}" presName="compositeNode" presStyleCnt="0">
        <dgm:presLayoutVars>
          <dgm:bulletEnabled val="1"/>
        </dgm:presLayoutVars>
      </dgm:prSet>
      <dgm:spPr/>
    </dgm:pt>
    <dgm:pt modelId="{8AD502EF-82C3-4051-8FAA-47037B3C7E51}" type="pres">
      <dgm:prSet presAssocID="{73F2A672-D010-465D-84B4-6F6A1FA49311}" presName="bgRect" presStyleLbl="node1" presStyleIdx="1" presStyleCnt="3"/>
      <dgm:spPr/>
    </dgm:pt>
    <dgm:pt modelId="{25050AED-399B-45F3-9D8A-58496FD31EDF}" type="pres">
      <dgm:prSet presAssocID="{73F2A672-D010-465D-84B4-6F6A1FA49311}" presName="parentNode" presStyleLbl="node1" presStyleIdx="1" presStyleCnt="3">
        <dgm:presLayoutVars>
          <dgm:chMax val="0"/>
          <dgm:bulletEnabled val="1"/>
        </dgm:presLayoutVars>
      </dgm:prSet>
      <dgm:spPr/>
    </dgm:pt>
    <dgm:pt modelId="{B8897168-7C4D-40BB-9A89-CDB6F3D7E553}" type="pres">
      <dgm:prSet presAssocID="{73F2A672-D010-465D-84B4-6F6A1FA49311}" presName="childNode" presStyleLbl="node1" presStyleIdx="1" presStyleCnt="3">
        <dgm:presLayoutVars>
          <dgm:bulletEnabled val="1"/>
        </dgm:presLayoutVars>
      </dgm:prSet>
      <dgm:spPr/>
    </dgm:pt>
    <dgm:pt modelId="{FEB124BA-A980-4D26-BCCF-AE84C921F0FD}" type="pres">
      <dgm:prSet presAssocID="{22DE0511-4D4E-4084-A9F0-43517EDDF1B1}" presName="hSp" presStyleCnt="0"/>
      <dgm:spPr/>
    </dgm:pt>
    <dgm:pt modelId="{0C5CDE3E-98A3-48A0-A31A-65877286C2E8}" type="pres">
      <dgm:prSet presAssocID="{22DE0511-4D4E-4084-A9F0-43517EDDF1B1}" presName="vProcSp" presStyleCnt="0"/>
      <dgm:spPr/>
    </dgm:pt>
    <dgm:pt modelId="{F855D45D-0047-42B5-A2AB-E5567FDB5B3F}" type="pres">
      <dgm:prSet presAssocID="{22DE0511-4D4E-4084-A9F0-43517EDDF1B1}" presName="vSp1" presStyleCnt="0"/>
      <dgm:spPr/>
    </dgm:pt>
    <dgm:pt modelId="{37F656CD-0974-45C0-83BA-16B8C3915026}" type="pres">
      <dgm:prSet presAssocID="{22DE0511-4D4E-4084-A9F0-43517EDDF1B1}" presName="simulatedConn" presStyleLbl="solidFgAcc1" presStyleIdx="1" presStyleCnt="2" custLinFactNeighborY="1"/>
      <dgm:spPr/>
    </dgm:pt>
    <dgm:pt modelId="{B9FA54C3-88EB-43DE-9AA1-A82A97121A56}" type="pres">
      <dgm:prSet presAssocID="{22DE0511-4D4E-4084-A9F0-43517EDDF1B1}" presName="vSp2" presStyleCnt="0"/>
      <dgm:spPr/>
    </dgm:pt>
    <dgm:pt modelId="{4A37E39E-9CF1-4624-B340-E913F30E8129}" type="pres">
      <dgm:prSet presAssocID="{22DE0511-4D4E-4084-A9F0-43517EDDF1B1}" presName="sibTrans" presStyleCnt="0"/>
      <dgm:spPr/>
    </dgm:pt>
    <dgm:pt modelId="{97C9A3DF-D7AE-4CF3-86AA-71AC03BF38E4}" type="pres">
      <dgm:prSet presAssocID="{EECF8841-777A-404D-8602-F3A99A4CF390}" presName="compositeNode" presStyleCnt="0">
        <dgm:presLayoutVars>
          <dgm:bulletEnabled val="1"/>
        </dgm:presLayoutVars>
      </dgm:prSet>
      <dgm:spPr/>
    </dgm:pt>
    <dgm:pt modelId="{4FAA0166-020B-459E-B5B8-7A065C2F5BAB}" type="pres">
      <dgm:prSet presAssocID="{EECF8841-777A-404D-8602-F3A99A4CF390}" presName="bgRect" presStyleLbl="node1" presStyleIdx="2" presStyleCnt="3" custLinFactNeighborX="23" custLinFactNeighborY="-487"/>
      <dgm:spPr/>
    </dgm:pt>
    <dgm:pt modelId="{1990B052-8C41-4024-B98D-D0A6468C5ED3}" type="pres">
      <dgm:prSet presAssocID="{EECF8841-777A-404D-8602-F3A99A4CF390}" presName="parentNode" presStyleLbl="node1" presStyleIdx="2" presStyleCnt="3">
        <dgm:presLayoutVars>
          <dgm:chMax val="0"/>
          <dgm:bulletEnabled val="1"/>
        </dgm:presLayoutVars>
      </dgm:prSet>
      <dgm:spPr/>
    </dgm:pt>
    <dgm:pt modelId="{EED0EC35-A4CE-4B26-BBB0-253626DC76D4}" type="pres">
      <dgm:prSet presAssocID="{EECF8841-777A-404D-8602-F3A99A4CF390}" presName="childNode" presStyleLbl="node1" presStyleIdx="2" presStyleCnt="3">
        <dgm:presLayoutVars>
          <dgm:bulletEnabled val="1"/>
        </dgm:presLayoutVars>
      </dgm:prSet>
      <dgm:spPr/>
    </dgm:pt>
  </dgm:ptLst>
  <dgm:cxnLst>
    <dgm:cxn modelId="{DA49651D-8138-4658-99FE-987CB9AC5B4E}" type="presOf" srcId="{EECF8841-777A-404D-8602-F3A99A4CF390}" destId="{4FAA0166-020B-459E-B5B8-7A065C2F5BAB}" srcOrd="0" destOrd="0" presId="urn:microsoft.com/office/officeart/2005/8/layout/hProcess7"/>
    <dgm:cxn modelId="{08770E2F-3F78-4116-8737-9536B12DBBCC}" type="presOf" srcId="{EECF8841-777A-404D-8602-F3A99A4CF390}" destId="{1990B052-8C41-4024-B98D-D0A6468C5ED3}" srcOrd="1" destOrd="0" presId="urn:microsoft.com/office/officeart/2005/8/layout/hProcess7"/>
    <dgm:cxn modelId="{37D80F31-E839-43CD-8060-A306BAD22BE8}" type="presOf" srcId="{AA402755-03EE-4D5F-AC62-0E28BCB49C17}" destId="{741B23DE-1ECD-4138-9DD1-6E620D3722DA}" srcOrd="0" destOrd="0" presId="urn:microsoft.com/office/officeart/2005/8/layout/hProcess7"/>
    <dgm:cxn modelId="{E6083F3E-FC1A-4803-818B-E7760EC61B54}" srcId="{73F2A672-D010-465D-84B4-6F6A1FA49311}" destId="{B52F6E36-1279-4566-91DA-5414F54E9681}" srcOrd="0" destOrd="0" parTransId="{2E5B5B88-0EC1-46B2-AD9D-9772B475281F}" sibTransId="{00A55EA1-3589-4924-BAA8-B8533307A5E3}"/>
    <dgm:cxn modelId="{6853886C-BB15-45E2-B09D-63543B271D45}" type="presOf" srcId="{EA70EC53-32B5-4B69-A9A4-677F60011DE2}" destId="{EED0EC35-A4CE-4B26-BBB0-253626DC76D4}" srcOrd="0" destOrd="0" presId="urn:microsoft.com/office/officeart/2005/8/layout/hProcess7"/>
    <dgm:cxn modelId="{3B608D4D-F3AC-4195-A722-0EF27B22A3A9}" srcId="{AA402755-03EE-4D5F-AC62-0E28BCB49C17}" destId="{D72D5C2A-CBEC-43EF-8984-253D2F47A8E5}" srcOrd="0" destOrd="0" parTransId="{736A7F86-CECC-4FAE-B521-EC5CA007A631}" sibTransId="{58AFE15C-A69B-4C4D-98AF-D30DE25AB414}"/>
    <dgm:cxn modelId="{19F6C684-E03B-49D0-8A98-ED95B197795A}" type="presOf" srcId="{6EFC438D-CC47-433F-B78E-743B032BB80B}" destId="{9CDF45DD-AA40-4BFC-8EB0-D2A18A624F52}" srcOrd="0" destOrd="0" presId="urn:microsoft.com/office/officeart/2005/8/layout/hProcess7"/>
    <dgm:cxn modelId="{B36BB388-1407-4532-A374-EA7118B1FC51}" srcId="{EECF8841-777A-404D-8602-F3A99A4CF390}" destId="{EA70EC53-32B5-4B69-A9A4-677F60011DE2}" srcOrd="0" destOrd="0" parTransId="{4E14E3A9-8151-4161-9C2D-80A9823A3D10}" sibTransId="{7CCEA7A5-5153-4792-AC08-46983279E08B}"/>
    <dgm:cxn modelId="{1E3A468B-8E81-4DF9-8C81-120E7C94C9C4}" type="presOf" srcId="{73F2A672-D010-465D-84B4-6F6A1FA49311}" destId="{25050AED-399B-45F3-9D8A-58496FD31EDF}" srcOrd="1" destOrd="0" presId="urn:microsoft.com/office/officeart/2005/8/layout/hProcess7"/>
    <dgm:cxn modelId="{D3F8739B-7D71-48D7-9608-2A9B9CD3D2B6}" type="presOf" srcId="{B52F6E36-1279-4566-91DA-5414F54E9681}" destId="{B8897168-7C4D-40BB-9A89-CDB6F3D7E553}" srcOrd="0" destOrd="0" presId="urn:microsoft.com/office/officeart/2005/8/layout/hProcess7"/>
    <dgm:cxn modelId="{4CEFF1C6-21AD-4554-8A63-F5B491FF3715}" srcId="{AA402755-03EE-4D5F-AC62-0E28BCB49C17}" destId="{EECF8841-777A-404D-8602-F3A99A4CF390}" srcOrd="2" destOrd="0" parTransId="{F6E14990-1579-44DB-8FA3-582AAE1E8A1E}" sibTransId="{EEF46756-40D6-4556-92B2-F0B609180F37}"/>
    <dgm:cxn modelId="{FD9E8DCA-38C2-41A3-962D-D7DDFCD7B033}" type="presOf" srcId="{73F2A672-D010-465D-84B4-6F6A1FA49311}" destId="{8AD502EF-82C3-4051-8FAA-47037B3C7E51}" srcOrd="0" destOrd="0" presId="urn:microsoft.com/office/officeart/2005/8/layout/hProcess7"/>
    <dgm:cxn modelId="{DAD682E4-90AD-4198-AE6C-692FD7EEF671}" type="presOf" srcId="{D72D5C2A-CBEC-43EF-8984-253D2F47A8E5}" destId="{78CC16DC-B1E9-4685-95F5-9799198DC4F9}" srcOrd="1" destOrd="0" presId="urn:microsoft.com/office/officeart/2005/8/layout/hProcess7"/>
    <dgm:cxn modelId="{164C30EE-38FA-423F-A0F2-2E84724BF60C}" srcId="{AA402755-03EE-4D5F-AC62-0E28BCB49C17}" destId="{73F2A672-D010-465D-84B4-6F6A1FA49311}" srcOrd="1" destOrd="0" parTransId="{DBF3AF1A-83A0-4E51-BF95-AEB2D1D72502}" sibTransId="{22DE0511-4D4E-4084-A9F0-43517EDDF1B1}"/>
    <dgm:cxn modelId="{D19588F7-3F99-4E16-9A60-EC0C100811DE}" type="presOf" srcId="{D72D5C2A-CBEC-43EF-8984-253D2F47A8E5}" destId="{8AD9FBCA-383F-4AF7-B600-42D9262F4BB3}" srcOrd="0" destOrd="0" presId="urn:microsoft.com/office/officeart/2005/8/layout/hProcess7"/>
    <dgm:cxn modelId="{F6016DFB-A2E9-40B5-B57F-6B2FB027B733}" srcId="{D72D5C2A-CBEC-43EF-8984-253D2F47A8E5}" destId="{6EFC438D-CC47-433F-B78E-743B032BB80B}" srcOrd="0" destOrd="0" parTransId="{5AA863EF-E87E-424F-BEDD-D41BA59404FF}" sibTransId="{55EE3ACF-C976-4FC1-9562-CC7CFEEB1C23}"/>
    <dgm:cxn modelId="{AE9D65C1-FA6F-4D32-B239-6E42F3D20FF2}" type="presParOf" srcId="{741B23DE-1ECD-4138-9DD1-6E620D3722DA}" destId="{2D98D5EB-728C-4C12-93C4-4C36F91E6F07}" srcOrd="0" destOrd="0" presId="urn:microsoft.com/office/officeart/2005/8/layout/hProcess7"/>
    <dgm:cxn modelId="{619B22AA-BAAF-4289-BA32-A85773B094BD}" type="presParOf" srcId="{2D98D5EB-728C-4C12-93C4-4C36F91E6F07}" destId="{8AD9FBCA-383F-4AF7-B600-42D9262F4BB3}" srcOrd="0" destOrd="0" presId="urn:microsoft.com/office/officeart/2005/8/layout/hProcess7"/>
    <dgm:cxn modelId="{F71F4215-8C3D-4C69-95D5-4922A4CCF7B8}" type="presParOf" srcId="{2D98D5EB-728C-4C12-93C4-4C36F91E6F07}" destId="{78CC16DC-B1E9-4685-95F5-9799198DC4F9}" srcOrd="1" destOrd="0" presId="urn:microsoft.com/office/officeart/2005/8/layout/hProcess7"/>
    <dgm:cxn modelId="{1B09EBEE-CF92-425C-B3C0-523A44E8FCBA}" type="presParOf" srcId="{2D98D5EB-728C-4C12-93C4-4C36F91E6F07}" destId="{9CDF45DD-AA40-4BFC-8EB0-D2A18A624F52}" srcOrd="2" destOrd="0" presId="urn:microsoft.com/office/officeart/2005/8/layout/hProcess7"/>
    <dgm:cxn modelId="{ACDAC379-C6C6-4C7D-BC95-14BB9924A0A5}" type="presParOf" srcId="{741B23DE-1ECD-4138-9DD1-6E620D3722DA}" destId="{4D4CED94-0848-4808-B4B2-F4331B6ABF7C}" srcOrd="1" destOrd="0" presId="urn:microsoft.com/office/officeart/2005/8/layout/hProcess7"/>
    <dgm:cxn modelId="{ECE66B76-8EF2-4FCE-B10E-21A39CF8D90E}" type="presParOf" srcId="{741B23DE-1ECD-4138-9DD1-6E620D3722DA}" destId="{3D0F97C4-00DF-4B64-96E9-80F57F68DAA2}" srcOrd="2" destOrd="0" presId="urn:microsoft.com/office/officeart/2005/8/layout/hProcess7"/>
    <dgm:cxn modelId="{D2372BDA-E497-44A2-B31F-0755334D0AC4}" type="presParOf" srcId="{3D0F97C4-00DF-4B64-96E9-80F57F68DAA2}" destId="{EA538C69-BF12-4118-AF80-7F8B65B016A0}" srcOrd="0" destOrd="0" presId="urn:microsoft.com/office/officeart/2005/8/layout/hProcess7"/>
    <dgm:cxn modelId="{25FAFEE6-4C75-48CE-8DAA-0C05DD674427}" type="presParOf" srcId="{3D0F97C4-00DF-4B64-96E9-80F57F68DAA2}" destId="{D17E7236-14A4-447F-A183-A54C94954D16}" srcOrd="1" destOrd="0" presId="urn:microsoft.com/office/officeart/2005/8/layout/hProcess7"/>
    <dgm:cxn modelId="{C180DB9E-4358-4636-86AB-4FF414E1DBC1}" type="presParOf" srcId="{3D0F97C4-00DF-4B64-96E9-80F57F68DAA2}" destId="{A6DF204A-FEED-4BE5-8234-7EDD6C72E0D5}" srcOrd="2" destOrd="0" presId="urn:microsoft.com/office/officeart/2005/8/layout/hProcess7"/>
    <dgm:cxn modelId="{E42EC9A5-4007-4003-BC78-CB2CD44CB40C}" type="presParOf" srcId="{741B23DE-1ECD-4138-9DD1-6E620D3722DA}" destId="{42460C14-15CA-49BF-B510-56C23195CA82}" srcOrd="3" destOrd="0" presId="urn:microsoft.com/office/officeart/2005/8/layout/hProcess7"/>
    <dgm:cxn modelId="{02ADC607-9AC0-432D-B242-2584F6FF8120}" type="presParOf" srcId="{741B23DE-1ECD-4138-9DD1-6E620D3722DA}" destId="{10892DF1-C601-40D3-AFC5-7DAD11F2AF8C}" srcOrd="4" destOrd="0" presId="urn:microsoft.com/office/officeart/2005/8/layout/hProcess7"/>
    <dgm:cxn modelId="{E840353F-6CC6-4E11-9A15-5E6A622E0E15}" type="presParOf" srcId="{10892DF1-C601-40D3-AFC5-7DAD11F2AF8C}" destId="{8AD502EF-82C3-4051-8FAA-47037B3C7E51}" srcOrd="0" destOrd="0" presId="urn:microsoft.com/office/officeart/2005/8/layout/hProcess7"/>
    <dgm:cxn modelId="{D27F9BE9-2C92-4FD9-8C4C-94B0D11D6A59}" type="presParOf" srcId="{10892DF1-C601-40D3-AFC5-7DAD11F2AF8C}" destId="{25050AED-399B-45F3-9D8A-58496FD31EDF}" srcOrd="1" destOrd="0" presId="urn:microsoft.com/office/officeart/2005/8/layout/hProcess7"/>
    <dgm:cxn modelId="{17F18D82-6B96-4AD2-9882-7B9ADDE4131B}" type="presParOf" srcId="{10892DF1-C601-40D3-AFC5-7DAD11F2AF8C}" destId="{B8897168-7C4D-40BB-9A89-CDB6F3D7E553}" srcOrd="2" destOrd="0" presId="urn:microsoft.com/office/officeart/2005/8/layout/hProcess7"/>
    <dgm:cxn modelId="{F6986535-5D6D-4B9D-BE1F-26861D6C07F6}" type="presParOf" srcId="{741B23DE-1ECD-4138-9DD1-6E620D3722DA}" destId="{FEB124BA-A980-4D26-BCCF-AE84C921F0FD}" srcOrd="5" destOrd="0" presId="urn:microsoft.com/office/officeart/2005/8/layout/hProcess7"/>
    <dgm:cxn modelId="{6A2E6D10-5286-4D14-B7EC-D37484D173BD}" type="presParOf" srcId="{741B23DE-1ECD-4138-9DD1-6E620D3722DA}" destId="{0C5CDE3E-98A3-48A0-A31A-65877286C2E8}" srcOrd="6" destOrd="0" presId="urn:microsoft.com/office/officeart/2005/8/layout/hProcess7"/>
    <dgm:cxn modelId="{42A1C732-28A5-4244-9B99-728B3395A2F3}" type="presParOf" srcId="{0C5CDE3E-98A3-48A0-A31A-65877286C2E8}" destId="{F855D45D-0047-42B5-A2AB-E5567FDB5B3F}" srcOrd="0" destOrd="0" presId="urn:microsoft.com/office/officeart/2005/8/layout/hProcess7"/>
    <dgm:cxn modelId="{3B0FF627-4A7F-4E68-AC9C-59D26C07D1D0}" type="presParOf" srcId="{0C5CDE3E-98A3-48A0-A31A-65877286C2E8}" destId="{37F656CD-0974-45C0-83BA-16B8C3915026}" srcOrd="1" destOrd="0" presId="urn:microsoft.com/office/officeart/2005/8/layout/hProcess7"/>
    <dgm:cxn modelId="{F17907B2-1971-492A-9176-E9BEB5FCECF1}" type="presParOf" srcId="{0C5CDE3E-98A3-48A0-A31A-65877286C2E8}" destId="{B9FA54C3-88EB-43DE-9AA1-A82A97121A56}" srcOrd="2" destOrd="0" presId="urn:microsoft.com/office/officeart/2005/8/layout/hProcess7"/>
    <dgm:cxn modelId="{AA7A8B77-3E5D-4989-84BE-3479F4EAC1A8}" type="presParOf" srcId="{741B23DE-1ECD-4138-9DD1-6E620D3722DA}" destId="{4A37E39E-9CF1-4624-B340-E913F30E8129}" srcOrd="7" destOrd="0" presId="urn:microsoft.com/office/officeart/2005/8/layout/hProcess7"/>
    <dgm:cxn modelId="{5AB15A0B-6969-4784-A828-18164BB00F95}" type="presParOf" srcId="{741B23DE-1ECD-4138-9DD1-6E620D3722DA}" destId="{97C9A3DF-D7AE-4CF3-86AA-71AC03BF38E4}" srcOrd="8" destOrd="0" presId="urn:microsoft.com/office/officeart/2005/8/layout/hProcess7"/>
    <dgm:cxn modelId="{1CFE8B06-BBC7-43FA-A30A-90D8FEA7E275}" type="presParOf" srcId="{97C9A3DF-D7AE-4CF3-86AA-71AC03BF38E4}" destId="{4FAA0166-020B-459E-B5B8-7A065C2F5BAB}" srcOrd="0" destOrd="0" presId="urn:microsoft.com/office/officeart/2005/8/layout/hProcess7"/>
    <dgm:cxn modelId="{9E8B2D33-0EE8-4C08-B2EE-739D1FDABE6A}" type="presParOf" srcId="{97C9A3DF-D7AE-4CF3-86AA-71AC03BF38E4}" destId="{1990B052-8C41-4024-B98D-D0A6468C5ED3}" srcOrd="1" destOrd="0" presId="urn:microsoft.com/office/officeart/2005/8/layout/hProcess7"/>
    <dgm:cxn modelId="{D66932A9-E07B-434A-B28B-4515005D790F}" type="presParOf" srcId="{97C9A3DF-D7AE-4CF3-86AA-71AC03BF38E4}" destId="{EED0EC35-A4CE-4B26-BBB0-253626DC76D4}"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306E789-F67B-4A37-BAB1-F82D1FF1A3DA}" type="doc">
      <dgm:prSet loTypeId="urn:microsoft.com/office/officeart/2005/8/layout/lProcess1" loCatId="process" qsTypeId="urn:microsoft.com/office/officeart/2005/8/quickstyle/simple2" qsCatId="simple" csTypeId="urn:microsoft.com/office/officeart/2005/8/colors/colorful2" csCatId="colorful" phldr="1"/>
      <dgm:spPr/>
      <dgm:t>
        <a:bodyPr/>
        <a:lstStyle/>
        <a:p>
          <a:endParaRPr lang="ro-RO"/>
        </a:p>
      </dgm:t>
    </dgm:pt>
    <dgm:pt modelId="{A4A86A5E-E80A-4F27-8A47-43806CC52EB6}">
      <dgm:prSet phldrT="[Text]"/>
      <dgm:spPr/>
      <dgm:t>
        <a:bodyPr/>
        <a:lstStyle/>
        <a:p>
          <a:r>
            <a:rPr lang="en-US" b="1" dirty="0" err="1"/>
            <a:t>Afectarea</a:t>
          </a:r>
          <a:r>
            <a:rPr lang="en-US" b="1" dirty="0"/>
            <a:t> </a:t>
          </a:r>
          <a:r>
            <a:rPr lang="en-US" b="1" dirty="0" err="1"/>
            <a:t>initierii</a:t>
          </a:r>
          <a:endParaRPr lang="ro-RO" b="1" dirty="0"/>
        </a:p>
      </dgm:t>
    </dgm:pt>
    <dgm:pt modelId="{4C3C07EE-5B32-4449-B3FC-A730D8151658}" type="parTrans" cxnId="{76A39448-BE8B-4097-9CB8-FE7E05BE11B1}">
      <dgm:prSet/>
      <dgm:spPr/>
      <dgm:t>
        <a:bodyPr/>
        <a:lstStyle/>
        <a:p>
          <a:endParaRPr lang="ro-RO"/>
        </a:p>
      </dgm:t>
    </dgm:pt>
    <dgm:pt modelId="{170E3A97-C873-4FA9-8941-67EBA2BB398F}" type="sibTrans" cxnId="{76A39448-BE8B-4097-9CB8-FE7E05BE11B1}">
      <dgm:prSet/>
      <dgm:spPr/>
      <dgm:t>
        <a:bodyPr/>
        <a:lstStyle/>
        <a:p>
          <a:endParaRPr lang="ro-RO"/>
        </a:p>
      </dgm:t>
    </dgm:pt>
    <dgm:pt modelId="{3B0BE514-2CF6-414E-AF2D-8638CFA666B8}">
      <dgm:prSet phldrT="[Text]" custT="1"/>
      <dgm:spPr>
        <a:effectLst>
          <a:outerShdw blurRad="63500" sx="102000" sy="102000" algn="ctr" rotWithShape="0">
            <a:prstClr val="black">
              <a:alpha val="40000"/>
            </a:prstClr>
          </a:outerShdw>
        </a:effectLst>
      </dgm:spPr>
      <dgm:t>
        <a:bodyPr/>
        <a:lstStyle/>
        <a:p>
          <a:r>
            <a:rPr lang="ro-RO" sz="1400" u="sng" dirty="0"/>
            <a:t>Întârzierea</a:t>
          </a:r>
          <a:r>
            <a:rPr lang="ro-RO" sz="1400" dirty="0"/>
            <a:t> sau </a:t>
          </a:r>
          <a:r>
            <a:rPr lang="ro-RO" sz="1400" u="sng" dirty="0"/>
            <a:t>neînceperea</a:t>
          </a:r>
          <a:r>
            <a:rPr lang="ro-RO" sz="1400" dirty="0"/>
            <a:t> tratamentului prescris</a:t>
          </a:r>
          <a:r>
            <a:rPr lang="en-US" sz="1400" dirty="0"/>
            <a:t> (</a:t>
          </a:r>
          <a:r>
            <a:rPr lang="en-US" sz="1400" b="1" dirty="0"/>
            <a:t>non-</a:t>
          </a:r>
          <a:r>
            <a:rPr lang="en-US" sz="1400" b="1" dirty="0" err="1"/>
            <a:t>initiere</a:t>
          </a:r>
          <a:r>
            <a:rPr lang="en-US" sz="1400" dirty="0"/>
            <a:t>)</a:t>
          </a:r>
          <a:endParaRPr lang="ro-RO" sz="1400" dirty="0"/>
        </a:p>
      </dgm:t>
    </dgm:pt>
    <dgm:pt modelId="{6AFD5D0C-7C31-4719-8EE4-735837BCE709}" type="parTrans" cxnId="{EE62F31C-0F56-4901-A72F-F2F32BBA7389}">
      <dgm:prSet/>
      <dgm:spPr>
        <a:ln>
          <a:solidFill>
            <a:schemeClr val="accent2">
              <a:lumMod val="75000"/>
            </a:schemeClr>
          </a:solidFill>
        </a:ln>
      </dgm:spPr>
      <dgm:t>
        <a:bodyPr/>
        <a:lstStyle/>
        <a:p>
          <a:endParaRPr lang="ro-RO"/>
        </a:p>
      </dgm:t>
    </dgm:pt>
    <dgm:pt modelId="{46CEE089-3DE5-4788-AF30-2CB08877268B}" type="sibTrans" cxnId="{EE62F31C-0F56-4901-A72F-F2F32BBA7389}">
      <dgm:prSet/>
      <dgm:spPr/>
      <dgm:t>
        <a:bodyPr/>
        <a:lstStyle/>
        <a:p>
          <a:endParaRPr lang="ro-RO"/>
        </a:p>
      </dgm:t>
    </dgm:pt>
    <dgm:pt modelId="{D39A748B-2CF2-4593-A076-1EBB932D96BF}">
      <dgm:prSet phldrT="[Text]"/>
      <dgm:spPr/>
      <dgm:t>
        <a:bodyPr/>
        <a:lstStyle/>
        <a:p>
          <a:r>
            <a:rPr lang="en-US" b="1" dirty="0" err="1"/>
            <a:t>Afectarea</a:t>
          </a:r>
          <a:r>
            <a:rPr lang="en-US" b="1" dirty="0"/>
            <a:t> </a:t>
          </a:r>
          <a:r>
            <a:rPr lang="en-US" b="1" dirty="0" err="1"/>
            <a:t>implementarii</a:t>
          </a:r>
          <a:endParaRPr lang="ro-RO" b="1" dirty="0"/>
        </a:p>
      </dgm:t>
    </dgm:pt>
    <dgm:pt modelId="{B17C630F-75FA-434D-AA5D-57EE380C963F}" type="parTrans" cxnId="{8D70BE2E-1278-4165-B200-685F06515D6C}">
      <dgm:prSet/>
      <dgm:spPr/>
      <dgm:t>
        <a:bodyPr/>
        <a:lstStyle/>
        <a:p>
          <a:endParaRPr lang="ro-RO"/>
        </a:p>
      </dgm:t>
    </dgm:pt>
    <dgm:pt modelId="{454DE2BC-927E-4CC1-88FD-4F215B56D19A}" type="sibTrans" cxnId="{8D70BE2E-1278-4165-B200-685F06515D6C}">
      <dgm:prSet/>
      <dgm:spPr/>
      <dgm:t>
        <a:bodyPr/>
        <a:lstStyle/>
        <a:p>
          <a:endParaRPr lang="ro-RO"/>
        </a:p>
      </dgm:t>
    </dgm:pt>
    <dgm:pt modelId="{0CAB49F9-FB0B-4C3D-B5DC-6F7DE37DD188}">
      <dgm:prSet phldrT="[Text]" custT="1"/>
      <dgm:spPr>
        <a:effectLst>
          <a:outerShdw blurRad="63500" sx="102000" sy="102000" algn="ctr" rotWithShape="0">
            <a:prstClr val="black">
              <a:alpha val="40000"/>
            </a:prstClr>
          </a:outerShdw>
        </a:effectLst>
      </dgm:spPr>
      <dgm:t>
        <a:bodyPr/>
        <a:lstStyle/>
        <a:p>
          <a:r>
            <a:rPr lang="pt-BR" sz="1400" dirty="0"/>
            <a:t>Autoadministrarea </a:t>
          </a:r>
          <a:r>
            <a:rPr lang="pt-BR" sz="1400" u="sng" dirty="0"/>
            <a:t>incorectă</a:t>
          </a:r>
          <a:r>
            <a:rPr lang="pt-BR" sz="1400" dirty="0"/>
            <a:t> sau </a:t>
          </a:r>
          <a:r>
            <a:rPr lang="pt-BR" sz="1400" u="sng" dirty="0"/>
            <a:t>incompletă</a:t>
          </a:r>
          <a:r>
            <a:rPr lang="pt-BR" sz="1400" dirty="0"/>
            <a:t> a tratamentului, de ex. doze terapeutice sărite (</a:t>
          </a:r>
          <a:r>
            <a:rPr lang="pt-BR" sz="1400" b="1" dirty="0"/>
            <a:t>implementare defectuoasa</a:t>
          </a:r>
          <a:r>
            <a:rPr lang="pt-BR" sz="1400" dirty="0"/>
            <a:t>)</a:t>
          </a:r>
          <a:endParaRPr lang="ro-RO" sz="1400" dirty="0"/>
        </a:p>
      </dgm:t>
    </dgm:pt>
    <dgm:pt modelId="{2A17A1E9-CEC0-4861-92D9-DE146F8D85E4}" type="parTrans" cxnId="{2A9BD38A-6B6C-4568-8B08-A7F457C424CA}">
      <dgm:prSet/>
      <dgm:spPr>
        <a:ln>
          <a:solidFill>
            <a:srgbClr val="00B050"/>
          </a:solidFill>
        </a:ln>
      </dgm:spPr>
      <dgm:t>
        <a:bodyPr/>
        <a:lstStyle/>
        <a:p>
          <a:endParaRPr lang="ro-RO"/>
        </a:p>
      </dgm:t>
    </dgm:pt>
    <dgm:pt modelId="{6337DE25-8FC3-4F24-A379-5EAD835B7502}" type="sibTrans" cxnId="{2A9BD38A-6B6C-4568-8B08-A7F457C424CA}">
      <dgm:prSet/>
      <dgm:spPr/>
      <dgm:t>
        <a:bodyPr/>
        <a:lstStyle/>
        <a:p>
          <a:endParaRPr lang="ro-RO"/>
        </a:p>
      </dgm:t>
    </dgm:pt>
    <dgm:pt modelId="{62DD3584-EFFB-4AEE-8F66-F9B2CE2B40F8}">
      <dgm:prSet phldrT="[Text]"/>
      <dgm:spPr/>
      <dgm:t>
        <a:bodyPr/>
        <a:lstStyle/>
        <a:p>
          <a:r>
            <a:rPr lang="en-US" b="1" dirty="0" err="1"/>
            <a:t>Afectarea</a:t>
          </a:r>
          <a:r>
            <a:rPr lang="en-US" b="1" dirty="0"/>
            <a:t> </a:t>
          </a:r>
          <a:r>
            <a:rPr lang="en-US" b="1" dirty="0" err="1"/>
            <a:t>persistentei</a:t>
          </a:r>
          <a:endParaRPr lang="ro-RO" b="1" dirty="0"/>
        </a:p>
      </dgm:t>
    </dgm:pt>
    <dgm:pt modelId="{F2461579-820D-4C28-B21D-5AEBD4484CCB}" type="parTrans" cxnId="{B23C5D84-C487-4E6D-9C4A-72DBA671D0F1}">
      <dgm:prSet/>
      <dgm:spPr/>
      <dgm:t>
        <a:bodyPr/>
        <a:lstStyle/>
        <a:p>
          <a:endParaRPr lang="ro-RO"/>
        </a:p>
      </dgm:t>
    </dgm:pt>
    <dgm:pt modelId="{A9640579-EE1F-43EA-944C-06EA9557C487}" type="sibTrans" cxnId="{B23C5D84-C487-4E6D-9C4A-72DBA671D0F1}">
      <dgm:prSet/>
      <dgm:spPr/>
      <dgm:t>
        <a:bodyPr/>
        <a:lstStyle/>
        <a:p>
          <a:endParaRPr lang="ro-RO"/>
        </a:p>
      </dgm:t>
    </dgm:pt>
    <dgm:pt modelId="{E955BEC5-511A-4279-8F58-D40317F152BB}">
      <dgm:prSet phldrT="[Text]" custT="1"/>
      <dgm:spPr>
        <a:effectLst>
          <a:outerShdw blurRad="63500" sx="102000" sy="102000" algn="ctr" rotWithShape="0">
            <a:prstClr val="black">
              <a:alpha val="40000"/>
            </a:prstClr>
          </a:outerShdw>
        </a:effectLst>
      </dgm:spPr>
      <dgm:t>
        <a:bodyPr/>
        <a:lstStyle/>
        <a:p>
          <a:r>
            <a:rPr lang="it-IT" sz="1400" u="sng" dirty="0"/>
            <a:t>Întreruperea precoce </a:t>
          </a:r>
          <a:r>
            <a:rPr lang="it-IT" sz="1400" dirty="0"/>
            <a:t>a tratamentului </a:t>
          </a:r>
        </a:p>
        <a:p>
          <a:r>
            <a:rPr lang="it-IT" sz="1400" dirty="0"/>
            <a:t>(</a:t>
          </a:r>
          <a:r>
            <a:rPr lang="it-IT" sz="1400" b="1" dirty="0"/>
            <a:t>non-persistență)</a:t>
          </a:r>
          <a:endParaRPr lang="ro-RO" sz="1400" b="1" dirty="0"/>
        </a:p>
      </dgm:t>
    </dgm:pt>
    <dgm:pt modelId="{98724FC9-158C-4866-A00C-E23E45CD0B50}" type="parTrans" cxnId="{E9BECB73-FBF9-468F-8994-2082B3A2B3B9}">
      <dgm:prSet/>
      <dgm:spPr>
        <a:ln>
          <a:solidFill>
            <a:schemeClr val="tx1">
              <a:lumMod val="50000"/>
            </a:schemeClr>
          </a:solidFill>
        </a:ln>
      </dgm:spPr>
      <dgm:t>
        <a:bodyPr/>
        <a:lstStyle/>
        <a:p>
          <a:endParaRPr lang="ro-RO"/>
        </a:p>
      </dgm:t>
    </dgm:pt>
    <dgm:pt modelId="{91C0A95C-C03E-428F-8DC2-8A25AFCD7863}" type="sibTrans" cxnId="{E9BECB73-FBF9-468F-8994-2082B3A2B3B9}">
      <dgm:prSet/>
      <dgm:spPr/>
      <dgm:t>
        <a:bodyPr/>
        <a:lstStyle/>
        <a:p>
          <a:endParaRPr lang="ro-RO"/>
        </a:p>
      </dgm:t>
    </dgm:pt>
    <dgm:pt modelId="{D0FE15EB-6826-4A9A-AB93-B09189FD1462}" type="pres">
      <dgm:prSet presAssocID="{8306E789-F67B-4A37-BAB1-F82D1FF1A3DA}" presName="Name0" presStyleCnt="0">
        <dgm:presLayoutVars>
          <dgm:dir/>
          <dgm:animLvl val="lvl"/>
          <dgm:resizeHandles val="exact"/>
        </dgm:presLayoutVars>
      </dgm:prSet>
      <dgm:spPr/>
    </dgm:pt>
    <dgm:pt modelId="{4FE90743-50C7-46B9-B976-06F45EB63E7B}" type="pres">
      <dgm:prSet presAssocID="{A4A86A5E-E80A-4F27-8A47-43806CC52EB6}" presName="vertFlow" presStyleCnt="0"/>
      <dgm:spPr/>
    </dgm:pt>
    <dgm:pt modelId="{E480C992-81E5-48BE-B81B-F74B238C8BC5}" type="pres">
      <dgm:prSet presAssocID="{A4A86A5E-E80A-4F27-8A47-43806CC52EB6}" presName="header" presStyleLbl="node1" presStyleIdx="0" presStyleCnt="3" custLinFactNeighborX="-263" custLinFactNeighborY="-76920"/>
      <dgm:spPr/>
    </dgm:pt>
    <dgm:pt modelId="{6C076CF3-3549-4631-9323-0C187E3EB2F5}" type="pres">
      <dgm:prSet presAssocID="{6AFD5D0C-7C31-4719-8EE4-735837BCE709}" presName="parTrans" presStyleLbl="sibTrans2D1" presStyleIdx="0" presStyleCnt="3" custScaleX="126012" custScaleY="175785" custLinFactNeighborY="33656"/>
      <dgm:spPr/>
    </dgm:pt>
    <dgm:pt modelId="{34CE010A-EF21-4371-BF87-78D774F9C056}" type="pres">
      <dgm:prSet presAssocID="{3B0BE514-2CF6-414E-AF2D-8638CFA666B8}" presName="child" presStyleLbl="alignAccFollowNode1" presStyleIdx="0" presStyleCnt="3" custScaleX="107830" custScaleY="187265" custLinFactNeighborX="-2597" custLinFactNeighborY="-8638">
        <dgm:presLayoutVars>
          <dgm:chMax val="0"/>
          <dgm:bulletEnabled val="1"/>
        </dgm:presLayoutVars>
      </dgm:prSet>
      <dgm:spPr/>
    </dgm:pt>
    <dgm:pt modelId="{ED74CC23-34C6-4DC9-81A6-CF29748C3D37}" type="pres">
      <dgm:prSet presAssocID="{A4A86A5E-E80A-4F27-8A47-43806CC52EB6}" presName="hSp" presStyleCnt="0"/>
      <dgm:spPr/>
    </dgm:pt>
    <dgm:pt modelId="{3484284F-9090-46FA-98C1-96B76FBCCD97}" type="pres">
      <dgm:prSet presAssocID="{D39A748B-2CF2-4593-A076-1EBB932D96BF}" presName="vertFlow" presStyleCnt="0"/>
      <dgm:spPr/>
    </dgm:pt>
    <dgm:pt modelId="{5B6BAF36-CB00-4F7B-A1D8-1A7F9552EF66}" type="pres">
      <dgm:prSet presAssocID="{D39A748B-2CF2-4593-A076-1EBB932D96BF}" presName="header" presStyleLbl="node1" presStyleIdx="1" presStyleCnt="3" custLinFactNeighborX="3075" custLinFactNeighborY="-75042"/>
      <dgm:spPr/>
    </dgm:pt>
    <dgm:pt modelId="{3CBA2FAB-F206-458C-AB36-023B423822AA}" type="pres">
      <dgm:prSet presAssocID="{2A17A1E9-CEC0-4861-92D9-DE146F8D85E4}" presName="parTrans" presStyleLbl="sibTrans2D1" presStyleIdx="1" presStyleCnt="3" custScaleX="122358" custScaleY="175785" custLinFactNeighborX="-14812"/>
      <dgm:spPr/>
    </dgm:pt>
    <dgm:pt modelId="{2D303B70-2522-4110-AFBB-F6B44AB613DF}" type="pres">
      <dgm:prSet presAssocID="{0CAB49F9-FB0B-4C3D-B5DC-6F7DE37DD188}" presName="child" presStyleLbl="alignAccFollowNode1" presStyleIdx="1" presStyleCnt="3" custScaleX="114488" custScaleY="184620">
        <dgm:presLayoutVars>
          <dgm:chMax val="0"/>
          <dgm:bulletEnabled val="1"/>
        </dgm:presLayoutVars>
      </dgm:prSet>
      <dgm:spPr/>
    </dgm:pt>
    <dgm:pt modelId="{9A9016F4-99BC-4348-A422-FDBDEF31FA4E}" type="pres">
      <dgm:prSet presAssocID="{D39A748B-2CF2-4593-A076-1EBB932D96BF}" presName="hSp" presStyleCnt="0"/>
      <dgm:spPr/>
    </dgm:pt>
    <dgm:pt modelId="{CA44E8EA-D8D5-4AC2-9CA3-96DBDB94CAEA}" type="pres">
      <dgm:prSet presAssocID="{62DD3584-EFFB-4AEE-8F66-F9B2CE2B40F8}" presName="vertFlow" presStyleCnt="0"/>
      <dgm:spPr/>
    </dgm:pt>
    <dgm:pt modelId="{0B0793D0-76B2-470A-BCBB-ADA9697479C4}" type="pres">
      <dgm:prSet presAssocID="{62DD3584-EFFB-4AEE-8F66-F9B2CE2B40F8}" presName="header" presStyleLbl="node1" presStyleIdx="2" presStyleCnt="3" custLinFactNeighborX="141" custLinFactNeighborY="-79732"/>
      <dgm:spPr/>
    </dgm:pt>
    <dgm:pt modelId="{53D33606-19CB-4BD6-ADFE-201209AB8596}" type="pres">
      <dgm:prSet presAssocID="{98724FC9-158C-4866-A00C-E23E45CD0B50}" presName="parTrans" presStyleLbl="sibTrans2D1" presStyleIdx="2" presStyleCnt="3" custScaleX="120932" custScaleY="175785"/>
      <dgm:spPr/>
    </dgm:pt>
    <dgm:pt modelId="{2CC32C19-4710-4360-BC32-5AD4307825FC}" type="pres">
      <dgm:prSet presAssocID="{E955BEC5-511A-4279-8F58-D40317F152BB}" presName="child" presStyleLbl="alignAccFollowNode1" presStyleIdx="2" presStyleCnt="3" custScaleX="105907" custScaleY="176231">
        <dgm:presLayoutVars>
          <dgm:chMax val="0"/>
          <dgm:bulletEnabled val="1"/>
        </dgm:presLayoutVars>
      </dgm:prSet>
      <dgm:spPr/>
    </dgm:pt>
  </dgm:ptLst>
  <dgm:cxnLst>
    <dgm:cxn modelId="{39019F0B-250C-4FC0-9762-3A41996AF10F}" type="presOf" srcId="{D39A748B-2CF2-4593-A076-1EBB932D96BF}" destId="{5B6BAF36-CB00-4F7B-A1D8-1A7F9552EF66}" srcOrd="0" destOrd="0" presId="urn:microsoft.com/office/officeart/2005/8/layout/lProcess1"/>
    <dgm:cxn modelId="{EE62F31C-0F56-4901-A72F-F2F32BBA7389}" srcId="{A4A86A5E-E80A-4F27-8A47-43806CC52EB6}" destId="{3B0BE514-2CF6-414E-AF2D-8638CFA666B8}" srcOrd="0" destOrd="0" parTransId="{6AFD5D0C-7C31-4719-8EE4-735837BCE709}" sibTransId="{46CEE089-3DE5-4788-AF30-2CB08877268B}"/>
    <dgm:cxn modelId="{9631B726-3E10-468D-9FAC-ECB223E15B4F}" type="presOf" srcId="{0CAB49F9-FB0B-4C3D-B5DC-6F7DE37DD188}" destId="{2D303B70-2522-4110-AFBB-F6B44AB613DF}" srcOrd="0" destOrd="0" presId="urn:microsoft.com/office/officeart/2005/8/layout/lProcess1"/>
    <dgm:cxn modelId="{8D70BE2E-1278-4165-B200-685F06515D6C}" srcId="{8306E789-F67B-4A37-BAB1-F82D1FF1A3DA}" destId="{D39A748B-2CF2-4593-A076-1EBB932D96BF}" srcOrd="1" destOrd="0" parTransId="{B17C630F-75FA-434D-AA5D-57EE380C963F}" sibTransId="{454DE2BC-927E-4CC1-88FD-4F215B56D19A}"/>
    <dgm:cxn modelId="{8E822D44-11B5-44E6-A871-21BF6975C3F5}" type="presOf" srcId="{A4A86A5E-E80A-4F27-8A47-43806CC52EB6}" destId="{E480C992-81E5-48BE-B81B-F74B238C8BC5}" srcOrd="0" destOrd="0" presId="urn:microsoft.com/office/officeart/2005/8/layout/lProcess1"/>
    <dgm:cxn modelId="{76A39448-BE8B-4097-9CB8-FE7E05BE11B1}" srcId="{8306E789-F67B-4A37-BAB1-F82D1FF1A3DA}" destId="{A4A86A5E-E80A-4F27-8A47-43806CC52EB6}" srcOrd="0" destOrd="0" parTransId="{4C3C07EE-5B32-4449-B3FC-A730D8151658}" sibTransId="{170E3A97-C873-4FA9-8941-67EBA2BB398F}"/>
    <dgm:cxn modelId="{7FE46E70-18D8-4DCD-BEC2-E01FF4B77D82}" type="presOf" srcId="{62DD3584-EFFB-4AEE-8F66-F9B2CE2B40F8}" destId="{0B0793D0-76B2-470A-BCBB-ADA9697479C4}" srcOrd="0" destOrd="0" presId="urn:microsoft.com/office/officeart/2005/8/layout/lProcess1"/>
    <dgm:cxn modelId="{E9BECB73-FBF9-468F-8994-2082B3A2B3B9}" srcId="{62DD3584-EFFB-4AEE-8F66-F9B2CE2B40F8}" destId="{E955BEC5-511A-4279-8F58-D40317F152BB}" srcOrd="0" destOrd="0" parTransId="{98724FC9-158C-4866-A00C-E23E45CD0B50}" sibTransId="{91C0A95C-C03E-428F-8DC2-8A25AFCD7863}"/>
    <dgm:cxn modelId="{A8998C7A-0A5A-41F6-8F44-D5B973826F1E}" type="presOf" srcId="{98724FC9-158C-4866-A00C-E23E45CD0B50}" destId="{53D33606-19CB-4BD6-ADFE-201209AB8596}" srcOrd="0" destOrd="0" presId="urn:microsoft.com/office/officeart/2005/8/layout/lProcess1"/>
    <dgm:cxn modelId="{B23C5D84-C487-4E6D-9C4A-72DBA671D0F1}" srcId="{8306E789-F67B-4A37-BAB1-F82D1FF1A3DA}" destId="{62DD3584-EFFB-4AEE-8F66-F9B2CE2B40F8}" srcOrd="2" destOrd="0" parTransId="{F2461579-820D-4C28-B21D-5AEBD4484CCB}" sibTransId="{A9640579-EE1F-43EA-944C-06EA9557C487}"/>
    <dgm:cxn modelId="{2A9BD38A-6B6C-4568-8B08-A7F457C424CA}" srcId="{D39A748B-2CF2-4593-A076-1EBB932D96BF}" destId="{0CAB49F9-FB0B-4C3D-B5DC-6F7DE37DD188}" srcOrd="0" destOrd="0" parTransId="{2A17A1E9-CEC0-4861-92D9-DE146F8D85E4}" sibTransId="{6337DE25-8FC3-4F24-A379-5EAD835B7502}"/>
    <dgm:cxn modelId="{377B0DB9-F5E3-44E6-97C6-CABB05938F72}" type="presOf" srcId="{3B0BE514-2CF6-414E-AF2D-8638CFA666B8}" destId="{34CE010A-EF21-4371-BF87-78D774F9C056}" srcOrd="0" destOrd="0" presId="urn:microsoft.com/office/officeart/2005/8/layout/lProcess1"/>
    <dgm:cxn modelId="{621DADC8-C542-4B21-A490-DD293E08D218}" type="presOf" srcId="{2A17A1E9-CEC0-4861-92D9-DE146F8D85E4}" destId="{3CBA2FAB-F206-458C-AB36-023B423822AA}" srcOrd="0" destOrd="0" presId="urn:microsoft.com/office/officeart/2005/8/layout/lProcess1"/>
    <dgm:cxn modelId="{90D31DDE-7EBC-4717-84C3-9A2CDB96F9B0}" type="presOf" srcId="{8306E789-F67B-4A37-BAB1-F82D1FF1A3DA}" destId="{D0FE15EB-6826-4A9A-AB93-B09189FD1462}" srcOrd="0" destOrd="0" presId="urn:microsoft.com/office/officeart/2005/8/layout/lProcess1"/>
    <dgm:cxn modelId="{E3CE92DF-CEB7-45FD-BFE1-D2971ADDB11E}" type="presOf" srcId="{6AFD5D0C-7C31-4719-8EE4-735837BCE709}" destId="{6C076CF3-3549-4631-9323-0C187E3EB2F5}" srcOrd="0" destOrd="0" presId="urn:microsoft.com/office/officeart/2005/8/layout/lProcess1"/>
    <dgm:cxn modelId="{2C9505EA-901E-44F3-95B9-D0F5F24FD18D}" type="presOf" srcId="{E955BEC5-511A-4279-8F58-D40317F152BB}" destId="{2CC32C19-4710-4360-BC32-5AD4307825FC}" srcOrd="0" destOrd="0" presId="urn:microsoft.com/office/officeart/2005/8/layout/lProcess1"/>
    <dgm:cxn modelId="{7EC8EB93-FF31-4D2B-AC74-93E062674770}" type="presParOf" srcId="{D0FE15EB-6826-4A9A-AB93-B09189FD1462}" destId="{4FE90743-50C7-46B9-B976-06F45EB63E7B}" srcOrd="0" destOrd="0" presId="urn:microsoft.com/office/officeart/2005/8/layout/lProcess1"/>
    <dgm:cxn modelId="{2A369205-1B5C-49D1-95F2-39F469FA8932}" type="presParOf" srcId="{4FE90743-50C7-46B9-B976-06F45EB63E7B}" destId="{E480C992-81E5-48BE-B81B-F74B238C8BC5}" srcOrd="0" destOrd="0" presId="urn:microsoft.com/office/officeart/2005/8/layout/lProcess1"/>
    <dgm:cxn modelId="{B3F8C8DA-AE20-4816-8273-2867F2AA5EC9}" type="presParOf" srcId="{4FE90743-50C7-46B9-B976-06F45EB63E7B}" destId="{6C076CF3-3549-4631-9323-0C187E3EB2F5}" srcOrd="1" destOrd="0" presId="urn:microsoft.com/office/officeart/2005/8/layout/lProcess1"/>
    <dgm:cxn modelId="{AF924722-3A47-4C46-98AB-0EA9B6469334}" type="presParOf" srcId="{4FE90743-50C7-46B9-B976-06F45EB63E7B}" destId="{34CE010A-EF21-4371-BF87-78D774F9C056}" srcOrd="2" destOrd="0" presId="urn:microsoft.com/office/officeart/2005/8/layout/lProcess1"/>
    <dgm:cxn modelId="{7979C636-BD53-4989-87EC-C796D0359162}" type="presParOf" srcId="{D0FE15EB-6826-4A9A-AB93-B09189FD1462}" destId="{ED74CC23-34C6-4DC9-81A6-CF29748C3D37}" srcOrd="1" destOrd="0" presId="urn:microsoft.com/office/officeart/2005/8/layout/lProcess1"/>
    <dgm:cxn modelId="{BD50B060-69FC-41EC-9A2C-4BDFD3D4C537}" type="presParOf" srcId="{D0FE15EB-6826-4A9A-AB93-B09189FD1462}" destId="{3484284F-9090-46FA-98C1-96B76FBCCD97}" srcOrd="2" destOrd="0" presId="urn:microsoft.com/office/officeart/2005/8/layout/lProcess1"/>
    <dgm:cxn modelId="{C8B54265-1055-4FDD-8FF6-04346A1CF1EA}" type="presParOf" srcId="{3484284F-9090-46FA-98C1-96B76FBCCD97}" destId="{5B6BAF36-CB00-4F7B-A1D8-1A7F9552EF66}" srcOrd="0" destOrd="0" presId="urn:microsoft.com/office/officeart/2005/8/layout/lProcess1"/>
    <dgm:cxn modelId="{6E7E1ACE-3BDB-44C5-BD19-5174F35F54CF}" type="presParOf" srcId="{3484284F-9090-46FA-98C1-96B76FBCCD97}" destId="{3CBA2FAB-F206-458C-AB36-023B423822AA}" srcOrd="1" destOrd="0" presId="urn:microsoft.com/office/officeart/2005/8/layout/lProcess1"/>
    <dgm:cxn modelId="{EACCA7BA-6CCE-47EF-8239-C42541B35888}" type="presParOf" srcId="{3484284F-9090-46FA-98C1-96B76FBCCD97}" destId="{2D303B70-2522-4110-AFBB-F6B44AB613DF}" srcOrd="2" destOrd="0" presId="urn:microsoft.com/office/officeart/2005/8/layout/lProcess1"/>
    <dgm:cxn modelId="{1E6B7233-7F09-4F2A-B3C3-972C9199DA58}" type="presParOf" srcId="{D0FE15EB-6826-4A9A-AB93-B09189FD1462}" destId="{9A9016F4-99BC-4348-A422-FDBDEF31FA4E}" srcOrd="3" destOrd="0" presId="urn:microsoft.com/office/officeart/2005/8/layout/lProcess1"/>
    <dgm:cxn modelId="{D91A6E32-9E46-4022-BEA3-7FBC14D4F298}" type="presParOf" srcId="{D0FE15EB-6826-4A9A-AB93-B09189FD1462}" destId="{CA44E8EA-D8D5-4AC2-9CA3-96DBDB94CAEA}" srcOrd="4" destOrd="0" presId="urn:microsoft.com/office/officeart/2005/8/layout/lProcess1"/>
    <dgm:cxn modelId="{1E74ED03-E7D0-4DC0-BEFA-916C37966ECF}" type="presParOf" srcId="{CA44E8EA-D8D5-4AC2-9CA3-96DBDB94CAEA}" destId="{0B0793D0-76B2-470A-BCBB-ADA9697479C4}" srcOrd="0" destOrd="0" presId="urn:microsoft.com/office/officeart/2005/8/layout/lProcess1"/>
    <dgm:cxn modelId="{EC4E30F0-38BB-4AF6-8208-C12DEF67D78B}" type="presParOf" srcId="{CA44E8EA-D8D5-4AC2-9CA3-96DBDB94CAEA}" destId="{53D33606-19CB-4BD6-ADFE-201209AB8596}" srcOrd="1" destOrd="0" presId="urn:microsoft.com/office/officeart/2005/8/layout/lProcess1"/>
    <dgm:cxn modelId="{822EE338-C151-4340-8C51-9E0806E5E8C4}" type="presParOf" srcId="{CA44E8EA-D8D5-4AC2-9CA3-96DBDB94CAEA}" destId="{2CC32C19-4710-4360-BC32-5AD4307825FC}" srcOrd="2" destOrd="0" presId="urn:microsoft.com/office/officeart/2005/8/layout/l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2A7DF63-97A2-4EFC-A9B2-04AF30F1D164}" type="doc">
      <dgm:prSet loTypeId="urn:microsoft.com/office/officeart/2005/8/layout/vProcess5" loCatId="process" qsTypeId="urn:microsoft.com/office/officeart/2005/8/quickstyle/simple5" qsCatId="simple" csTypeId="urn:microsoft.com/office/officeart/2005/8/colors/colorful5" csCatId="colorful" phldr="1"/>
      <dgm:spPr/>
      <dgm:t>
        <a:bodyPr/>
        <a:lstStyle/>
        <a:p>
          <a:endParaRPr lang="ro-RO"/>
        </a:p>
      </dgm:t>
    </dgm:pt>
    <dgm:pt modelId="{80BD18B2-438D-45D4-B5FB-FE0C1CADB72D}">
      <dgm:prSet phldrT="[Text]" custT="1"/>
      <dgm:spPr>
        <a:solidFill>
          <a:schemeClr val="accent6">
            <a:lumMod val="50000"/>
          </a:schemeClr>
        </a:solidFill>
      </dgm:spPr>
      <dgm:t>
        <a:bodyPr/>
        <a:lstStyle/>
        <a:p>
          <a:pPr algn="ctr"/>
          <a:r>
            <a:rPr lang="en-US" sz="3200" b="1" dirty="0">
              <a:effectLst>
                <a:outerShdw blurRad="38100" dist="38100" dir="2700000" algn="tl">
                  <a:srgbClr val="000000">
                    <a:alpha val="43137"/>
                  </a:srgbClr>
                </a:outerShdw>
              </a:effectLst>
            </a:rPr>
            <a:t>Non </a:t>
          </a:r>
          <a:r>
            <a:rPr lang="en-US" sz="3200" b="1" dirty="0" err="1">
              <a:effectLst>
                <a:outerShdw blurRad="38100" dist="38100" dir="2700000" algn="tl">
                  <a:srgbClr val="000000">
                    <a:alpha val="43137"/>
                  </a:srgbClr>
                </a:outerShdw>
              </a:effectLst>
            </a:rPr>
            <a:t>aderenta</a:t>
          </a:r>
          <a:endParaRPr lang="ro-RO" sz="3200" b="1" dirty="0">
            <a:effectLst>
              <a:outerShdw blurRad="38100" dist="38100" dir="2700000" algn="tl">
                <a:srgbClr val="000000">
                  <a:alpha val="43137"/>
                </a:srgbClr>
              </a:outerShdw>
            </a:effectLst>
          </a:endParaRPr>
        </a:p>
      </dgm:t>
    </dgm:pt>
    <dgm:pt modelId="{58BDAFBD-75DF-4A95-876C-F39FD3D0985F}" type="parTrans" cxnId="{1FFCE07B-1A47-439F-BE9C-9B4B99939DA0}">
      <dgm:prSet/>
      <dgm:spPr/>
      <dgm:t>
        <a:bodyPr/>
        <a:lstStyle/>
        <a:p>
          <a:endParaRPr lang="ro-RO"/>
        </a:p>
      </dgm:t>
    </dgm:pt>
    <dgm:pt modelId="{85D04934-6D6B-443D-B014-96ACC481F128}" type="sibTrans" cxnId="{1FFCE07B-1A47-439F-BE9C-9B4B99939DA0}">
      <dgm:prSet/>
      <dgm:spPr/>
      <dgm:t>
        <a:bodyPr/>
        <a:lstStyle/>
        <a:p>
          <a:endParaRPr lang="ro-RO"/>
        </a:p>
      </dgm:t>
    </dgm:pt>
    <dgm:pt modelId="{DD7AF69A-395C-45FC-A4A8-142F5688EC76}">
      <dgm:prSet phldrT="[Text]" custT="1"/>
      <dgm:spPr>
        <a:solidFill>
          <a:schemeClr val="accent1">
            <a:lumMod val="75000"/>
          </a:schemeClr>
        </a:solidFill>
      </dgm:spPr>
      <dgm:t>
        <a:bodyPr/>
        <a:lstStyle/>
        <a:p>
          <a:r>
            <a:rPr lang="en-US" sz="2000" b="1" dirty="0" err="1">
              <a:effectLst>
                <a:outerShdw blurRad="38100" dist="38100" dir="2700000" algn="tl">
                  <a:srgbClr val="000000">
                    <a:alpha val="43137"/>
                  </a:srgbClr>
                </a:outerShdw>
              </a:effectLst>
            </a:rPr>
            <a:t>Pacientul</a:t>
          </a:r>
          <a:r>
            <a:rPr lang="en-US" sz="2000" b="1" dirty="0">
              <a:effectLst>
                <a:outerShdw blurRad="38100" dist="38100" dir="2700000" algn="tl">
                  <a:srgbClr val="000000">
                    <a:alpha val="43137"/>
                  </a:srgbClr>
                </a:outerShdw>
              </a:effectLst>
            </a:rPr>
            <a:t> nu </a:t>
          </a:r>
          <a:r>
            <a:rPr lang="en-US" sz="2000" b="1" dirty="0" err="1">
              <a:effectLst>
                <a:outerShdw blurRad="38100" dist="38100" dir="2700000" algn="tl">
                  <a:srgbClr val="000000">
                    <a:alpha val="43137"/>
                  </a:srgbClr>
                </a:outerShdw>
              </a:effectLst>
            </a:rPr>
            <a:t>beneficiaza</a:t>
          </a:r>
          <a:r>
            <a:rPr lang="en-US" sz="2000" b="1" dirty="0">
              <a:effectLst>
                <a:outerShdw blurRad="38100" dist="38100" dir="2700000" algn="tl">
                  <a:srgbClr val="000000">
                    <a:alpha val="43137"/>
                  </a:srgbClr>
                </a:outerShdw>
              </a:effectLst>
            </a:rPr>
            <a:t> de </a:t>
          </a:r>
          <a:r>
            <a:rPr lang="en-US" sz="2000" b="1" dirty="0" err="1">
              <a:effectLst>
                <a:outerShdw blurRad="38100" dist="38100" dir="2700000" algn="tl">
                  <a:srgbClr val="000000">
                    <a:alpha val="43137"/>
                  </a:srgbClr>
                </a:outerShdw>
              </a:effectLst>
            </a:rPr>
            <a:t>rezultatele</a:t>
          </a:r>
          <a:r>
            <a:rPr lang="en-US" sz="2000" b="1" dirty="0">
              <a:effectLst>
                <a:outerShdw blurRad="38100" dist="38100" dir="2700000" algn="tl">
                  <a:srgbClr val="000000">
                    <a:alpha val="43137"/>
                  </a:srgbClr>
                </a:outerShdw>
              </a:effectLst>
            </a:rPr>
            <a:t> </a:t>
          </a:r>
          <a:r>
            <a:rPr lang="en-US" sz="2000" b="1" dirty="0" err="1">
              <a:effectLst>
                <a:outerShdw blurRad="38100" dist="38100" dir="2700000" algn="tl">
                  <a:srgbClr val="000000">
                    <a:alpha val="43137"/>
                  </a:srgbClr>
                </a:outerShdw>
              </a:effectLst>
            </a:rPr>
            <a:t>tratamentului</a:t>
          </a:r>
          <a:endParaRPr lang="ro-RO" sz="2000" b="1" dirty="0">
            <a:effectLst>
              <a:outerShdw blurRad="38100" dist="38100" dir="2700000" algn="tl">
                <a:srgbClr val="000000">
                  <a:alpha val="43137"/>
                </a:srgbClr>
              </a:outerShdw>
            </a:effectLst>
          </a:endParaRPr>
        </a:p>
      </dgm:t>
    </dgm:pt>
    <dgm:pt modelId="{047DB93E-B5B2-4459-809D-C4E76546727C}" type="parTrans" cxnId="{C079408D-EE28-423D-830D-CF93EC6259B6}">
      <dgm:prSet/>
      <dgm:spPr/>
      <dgm:t>
        <a:bodyPr/>
        <a:lstStyle/>
        <a:p>
          <a:endParaRPr lang="ro-RO"/>
        </a:p>
      </dgm:t>
    </dgm:pt>
    <dgm:pt modelId="{6176990B-B165-4B47-B75A-A02947E54964}" type="sibTrans" cxnId="{C079408D-EE28-423D-830D-CF93EC6259B6}">
      <dgm:prSet/>
      <dgm:spPr/>
      <dgm:t>
        <a:bodyPr/>
        <a:lstStyle/>
        <a:p>
          <a:endParaRPr lang="ro-RO"/>
        </a:p>
      </dgm:t>
    </dgm:pt>
    <dgm:pt modelId="{FB0D0480-9A6D-4B81-92A6-9BFAF4C21864}">
      <dgm:prSet phldrT="[Text]" custT="1"/>
      <dgm:spPr>
        <a:solidFill>
          <a:schemeClr val="accent1">
            <a:lumMod val="75000"/>
          </a:schemeClr>
        </a:solidFill>
      </dgm:spPr>
      <dgm:t>
        <a:bodyPr/>
        <a:lstStyle/>
        <a:p>
          <a:r>
            <a:rPr lang="en-US" sz="1600" b="0" dirty="0" err="1">
              <a:effectLst>
                <a:outerShdw blurRad="38100" dist="38100" dir="2700000" algn="tl">
                  <a:srgbClr val="000000">
                    <a:alpha val="43137"/>
                  </a:srgbClr>
                </a:outerShdw>
              </a:effectLst>
            </a:rPr>
            <a:t>Calitatea</a:t>
          </a:r>
          <a:r>
            <a:rPr lang="en-US" sz="1600" b="0" dirty="0">
              <a:effectLst>
                <a:outerShdw blurRad="38100" dist="38100" dir="2700000" algn="tl">
                  <a:srgbClr val="000000">
                    <a:alpha val="43137"/>
                  </a:srgbClr>
                </a:outerShdw>
              </a:effectLst>
            </a:rPr>
            <a:t> </a:t>
          </a:r>
          <a:r>
            <a:rPr lang="en-US" sz="1600" b="0" dirty="0" err="1">
              <a:effectLst>
                <a:outerShdw blurRad="38100" dist="38100" dir="2700000" algn="tl">
                  <a:srgbClr val="000000">
                    <a:alpha val="43137"/>
                  </a:srgbClr>
                </a:outerShdw>
              </a:effectLst>
            </a:rPr>
            <a:t>vietii</a:t>
          </a:r>
          <a:r>
            <a:rPr lang="en-US" sz="1600" b="0" dirty="0">
              <a:effectLst>
                <a:outerShdw blurRad="38100" dist="38100" dir="2700000" algn="tl">
                  <a:srgbClr val="000000">
                    <a:alpha val="43137"/>
                  </a:srgbClr>
                </a:outerShdw>
              </a:effectLst>
            </a:rPr>
            <a:t> </a:t>
          </a:r>
          <a:r>
            <a:rPr lang="en-US" sz="1600" b="0" dirty="0" err="1">
              <a:effectLst>
                <a:outerShdw blurRad="38100" dist="38100" dir="2700000" algn="tl">
                  <a:srgbClr val="000000">
                    <a:alpha val="43137"/>
                  </a:srgbClr>
                </a:outerShdw>
              </a:effectLst>
            </a:rPr>
            <a:t>afectata</a:t>
          </a:r>
          <a:endParaRPr lang="ro-RO" sz="1600" b="0" dirty="0">
            <a:effectLst>
              <a:outerShdw blurRad="38100" dist="38100" dir="2700000" algn="tl">
                <a:srgbClr val="000000">
                  <a:alpha val="43137"/>
                </a:srgbClr>
              </a:outerShdw>
            </a:effectLst>
          </a:endParaRPr>
        </a:p>
      </dgm:t>
    </dgm:pt>
    <dgm:pt modelId="{AA732BEF-8293-440A-90D0-3C192287CA26}" type="sibTrans" cxnId="{45F5AB9E-CE6B-41B5-B85B-6F308A1CEDC3}">
      <dgm:prSet/>
      <dgm:spPr/>
      <dgm:t>
        <a:bodyPr/>
        <a:lstStyle/>
        <a:p>
          <a:endParaRPr lang="ro-RO"/>
        </a:p>
      </dgm:t>
    </dgm:pt>
    <dgm:pt modelId="{C5CD8B85-21BB-42B3-9412-C8F99F15A795}" type="parTrans" cxnId="{45F5AB9E-CE6B-41B5-B85B-6F308A1CEDC3}">
      <dgm:prSet/>
      <dgm:spPr/>
      <dgm:t>
        <a:bodyPr/>
        <a:lstStyle/>
        <a:p>
          <a:endParaRPr lang="ro-RO"/>
        </a:p>
      </dgm:t>
    </dgm:pt>
    <dgm:pt modelId="{DF6ECFF3-E497-448E-AE93-809E355587E7}">
      <dgm:prSet phldrT="[Text]" custT="1"/>
      <dgm:spPr>
        <a:solidFill>
          <a:schemeClr val="accent1">
            <a:lumMod val="75000"/>
          </a:schemeClr>
        </a:solidFill>
      </dgm:spPr>
      <dgm:t>
        <a:bodyPr/>
        <a:lstStyle/>
        <a:p>
          <a:r>
            <a:rPr lang="en-US" sz="1600" b="0" dirty="0" err="1">
              <a:effectLst>
                <a:outerShdw blurRad="38100" dist="38100" dir="2700000" algn="tl">
                  <a:srgbClr val="000000">
                    <a:alpha val="43137"/>
                  </a:srgbClr>
                </a:outerShdw>
              </a:effectLst>
            </a:rPr>
            <a:t>Evenimente</a:t>
          </a:r>
          <a:r>
            <a:rPr lang="en-US" sz="1600" b="0" dirty="0">
              <a:effectLst>
                <a:outerShdw blurRad="38100" dist="38100" dir="2700000" algn="tl">
                  <a:srgbClr val="000000">
                    <a:alpha val="43137"/>
                  </a:srgbClr>
                </a:outerShdw>
              </a:effectLst>
            </a:rPr>
            <a:t> de </a:t>
          </a:r>
          <a:r>
            <a:rPr lang="en-US" sz="1600" b="0" dirty="0" err="1">
              <a:effectLst>
                <a:outerShdw blurRad="38100" dist="38100" dir="2700000" algn="tl">
                  <a:srgbClr val="000000">
                    <a:alpha val="43137"/>
                  </a:srgbClr>
                </a:outerShdw>
              </a:effectLst>
            </a:rPr>
            <a:t>sanatate</a:t>
          </a:r>
          <a:r>
            <a:rPr lang="en-US" sz="1600" b="0" dirty="0">
              <a:effectLst>
                <a:outerShdw blurRad="38100" dist="38100" dir="2700000" algn="tl">
                  <a:srgbClr val="000000">
                    <a:alpha val="43137"/>
                  </a:srgbClr>
                </a:outerShdw>
              </a:effectLst>
            </a:rPr>
            <a:t> (</a:t>
          </a:r>
          <a:r>
            <a:rPr lang="en-US" sz="1600" b="0" dirty="0" err="1">
              <a:effectLst>
                <a:outerShdw blurRad="38100" dist="38100" dir="2700000" algn="tl">
                  <a:srgbClr val="000000">
                    <a:alpha val="43137"/>
                  </a:srgbClr>
                </a:outerShdw>
              </a:effectLst>
            </a:rPr>
            <a:t>inclusiv</a:t>
          </a:r>
          <a:r>
            <a:rPr lang="en-US" sz="1600" b="0" dirty="0">
              <a:effectLst>
                <a:outerShdw blurRad="38100" dist="38100" dir="2700000" algn="tl">
                  <a:srgbClr val="000000">
                    <a:alpha val="43137"/>
                  </a:srgbClr>
                </a:outerShdw>
              </a:effectLst>
            </a:rPr>
            <a:t> </a:t>
          </a:r>
          <a:r>
            <a:rPr lang="en-US" sz="1600" b="0" dirty="0" err="1">
              <a:effectLst>
                <a:outerShdw blurRad="38100" dist="38100" dir="2700000" algn="tl">
                  <a:srgbClr val="000000">
                    <a:alpha val="43137"/>
                  </a:srgbClr>
                </a:outerShdw>
              </a:effectLst>
            </a:rPr>
            <a:t>moarte</a:t>
          </a:r>
          <a:r>
            <a:rPr lang="en-US" sz="1600" b="0" dirty="0">
              <a:effectLst>
                <a:outerShdw blurRad="38100" dist="38100" dir="2700000" algn="tl">
                  <a:srgbClr val="000000">
                    <a:alpha val="43137"/>
                  </a:srgbClr>
                </a:outerShdw>
              </a:effectLst>
            </a:rPr>
            <a:t> </a:t>
          </a:r>
          <a:r>
            <a:rPr lang="en-US" sz="1600" b="0" dirty="0" err="1">
              <a:effectLst>
                <a:outerShdw blurRad="38100" dist="38100" dir="2700000" algn="tl">
                  <a:srgbClr val="000000">
                    <a:alpha val="43137"/>
                  </a:srgbClr>
                </a:outerShdw>
              </a:effectLst>
            </a:rPr>
            <a:t>prematura</a:t>
          </a:r>
          <a:r>
            <a:rPr lang="en-US" sz="1600" b="0" dirty="0">
              <a:effectLst>
                <a:outerShdw blurRad="38100" dist="38100" dir="2700000" algn="tl">
                  <a:srgbClr val="000000">
                    <a:alpha val="43137"/>
                  </a:srgbClr>
                </a:outerShdw>
              </a:effectLst>
            </a:rPr>
            <a:t>)</a:t>
          </a:r>
          <a:endParaRPr lang="ro-RO" sz="1600" b="0" dirty="0">
            <a:effectLst>
              <a:outerShdw blurRad="38100" dist="38100" dir="2700000" algn="tl">
                <a:srgbClr val="000000">
                  <a:alpha val="43137"/>
                </a:srgbClr>
              </a:outerShdw>
            </a:effectLst>
          </a:endParaRPr>
        </a:p>
      </dgm:t>
    </dgm:pt>
    <dgm:pt modelId="{3616C347-EF19-45B9-9507-6DA1A8412500}" type="parTrans" cxnId="{C3CA7703-894D-45D0-BF9C-850826529300}">
      <dgm:prSet/>
      <dgm:spPr/>
      <dgm:t>
        <a:bodyPr/>
        <a:lstStyle/>
        <a:p>
          <a:endParaRPr lang="ro-RO"/>
        </a:p>
      </dgm:t>
    </dgm:pt>
    <dgm:pt modelId="{DD861FE2-9B36-4C23-91BA-C6FDE5CAB91C}" type="sibTrans" cxnId="{C3CA7703-894D-45D0-BF9C-850826529300}">
      <dgm:prSet/>
      <dgm:spPr/>
      <dgm:t>
        <a:bodyPr/>
        <a:lstStyle/>
        <a:p>
          <a:endParaRPr lang="ro-RO"/>
        </a:p>
      </dgm:t>
    </dgm:pt>
    <dgm:pt modelId="{577C6C14-88D4-4277-B88D-53D8CDAE0C5B}">
      <dgm:prSet phldrT="[Text]" custT="1"/>
      <dgm:spPr>
        <a:solidFill>
          <a:schemeClr val="accent1">
            <a:lumMod val="75000"/>
          </a:schemeClr>
        </a:solidFill>
      </dgm:spPr>
      <dgm:t>
        <a:bodyPr/>
        <a:lstStyle/>
        <a:p>
          <a:r>
            <a:rPr lang="en-US" sz="1600" b="0" dirty="0" err="1">
              <a:effectLst>
                <a:outerShdw blurRad="38100" dist="38100" dir="2700000" algn="tl">
                  <a:srgbClr val="000000">
                    <a:alpha val="43137"/>
                  </a:srgbClr>
                </a:outerShdw>
              </a:effectLst>
            </a:rPr>
            <a:t>Cresterea</a:t>
          </a:r>
          <a:r>
            <a:rPr lang="en-US" sz="1600" b="0" dirty="0">
              <a:effectLst>
                <a:outerShdw blurRad="38100" dist="38100" dir="2700000" algn="tl">
                  <a:srgbClr val="000000">
                    <a:alpha val="43137"/>
                  </a:srgbClr>
                </a:outerShdw>
              </a:effectLst>
            </a:rPr>
            <a:t> </a:t>
          </a:r>
          <a:r>
            <a:rPr lang="en-US" sz="1600" b="0" dirty="0" err="1">
              <a:effectLst>
                <a:outerShdw blurRad="38100" dist="38100" dir="2700000" algn="tl">
                  <a:srgbClr val="000000">
                    <a:alpha val="43137"/>
                  </a:srgbClr>
                </a:outerShdw>
              </a:effectLst>
            </a:rPr>
            <a:t>costurilor</a:t>
          </a:r>
          <a:r>
            <a:rPr lang="en-US" sz="1600" b="0" dirty="0">
              <a:effectLst>
                <a:outerShdw blurRad="38100" dist="38100" dir="2700000" algn="tl">
                  <a:srgbClr val="000000">
                    <a:alpha val="43137"/>
                  </a:srgbClr>
                </a:outerShdw>
              </a:effectLst>
            </a:rPr>
            <a:t> </a:t>
          </a:r>
          <a:r>
            <a:rPr lang="en-US" sz="1600" b="0" dirty="0" err="1">
              <a:effectLst>
                <a:outerShdw blurRad="38100" dist="38100" dir="2700000" algn="tl">
                  <a:srgbClr val="000000">
                    <a:alpha val="43137"/>
                  </a:srgbClr>
                </a:outerShdw>
              </a:effectLst>
            </a:rPr>
            <a:t>pentru</a:t>
          </a:r>
          <a:r>
            <a:rPr lang="en-US" sz="1600" b="0" dirty="0">
              <a:effectLst>
                <a:outerShdw blurRad="38100" dist="38100" dir="2700000" algn="tl">
                  <a:srgbClr val="000000">
                    <a:alpha val="43137"/>
                  </a:srgbClr>
                </a:outerShdw>
              </a:effectLst>
            </a:rPr>
            <a:t> </a:t>
          </a:r>
          <a:r>
            <a:rPr lang="en-US" sz="1600" b="0" dirty="0" err="1">
              <a:effectLst>
                <a:outerShdw blurRad="38100" dist="38100" dir="2700000" algn="tl">
                  <a:srgbClr val="000000">
                    <a:alpha val="43137"/>
                  </a:srgbClr>
                </a:outerShdw>
              </a:effectLst>
            </a:rPr>
            <a:t>sanatate</a:t>
          </a:r>
          <a:endParaRPr lang="ro-RO" sz="1600" b="0" dirty="0">
            <a:effectLst>
              <a:outerShdw blurRad="38100" dist="38100" dir="2700000" algn="tl">
                <a:srgbClr val="000000">
                  <a:alpha val="43137"/>
                </a:srgbClr>
              </a:outerShdw>
            </a:effectLst>
          </a:endParaRPr>
        </a:p>
      </dgm:t>
    </dgm:pt>
    <dgm:pt modelId="{4644AE7D-281B-46C2-8C45-A17E62525820}" type="parTrans" cxnId="{AC4384C0-7930-48AE-B487-5A07A443A0F0}">
      <dgm:prSet/>
      <dgm:spPr/>
      <dgm:t>
        <a:bodyPr/>
        <a:lstStyle/>
        <a:p>
          <a:endParaRPr lang="ro-RO"/>
        </a:p>
      </dgm:t>
    </dgm:pt>
    <dgm:pt modelId="{DFEAADBE-4E72-4D35-B253-6E96F9BB4234}" type="sibTrans" cxnId="{AC4384C0-7930-48AE-B487-5A07A443A0F0}">
      <dgm:prSet/>
      <dgm:spPr/>
      <dgm:t>
        <a:bodyPr/>
        <a:lstStyle/>
        <a:p>
          <a:endParaRPr lang="ro-RO"/>
        </a:p>
      </dgm:t>
    </dgm:pt>
    <dgm:pt modelId="{6A63BAEF-1F79-4134-B29D-D85DF55AA21A}" type="pres">
      <dgm:prSet presAssocID="{32A7DF63-97A2-4EFC-A9B2-04AF30F1D164}" presName="outerComposite" presStyleCnt="0">
        <dgm:presLayoutVars>
          <dgm:chMax val="5"/>
          <dgm:dir/>
          <dgm:resizeHandles val="exact"/>
        </dgm:presLayoutVars>
      </dgm:prSet>
      <dgm:spPr/>
    </dgm:pt>
    <dgm:pt modelId="{2070E9EE-EF5A-42C3-88DF-63C0499F2B47}" type="pres">
      <dgm:prSet presAssocID="{32A7DF63-97A2-4EFC-A9B2-04AF30F1D164}" presName="dummyMaxCanvas" presStyleCnt="0">
        <dgm:presLayoutVars/>
      </dgm:prSet>
      <dgm:spPr/>
    </dgm:pt>
    <dgm:pt modelId="{15C1905B-6E1C-4C84-9124-CAFE45689CF8}" type="pres">
      <dgm:prSet presAssocID="{32A7DF63-97A2-4EFC-A9B2-04AF30F1D164}" presName="TwoNodes_1" presStyleLbl="node1" presStyleIdx="0" presStyleCnt="2" custLinFactNeighborX="1709" custLinFactNeighborY="1496">
        <dgm:presLayoutVars>
          <dgm:bulletEnabled val="1"/>
        </dgm:presLayoutVars>
      </dgm:prSet>
      <dgm:spPr/>
    </dgm:pt>
    <dgm:pt modelId="{3A239FC9-7AB7-489E-81C8-82C8BDB3113A}" type="pres">
      <dgm:prSet presAssocID="{32A7DF63-97A2-4EFC-A9B2-04AF30F1D164}" presName="TwoNodes_2" presStyleLbl="node1" presStyleIdx="1" presStyleCnt="2" custScaleX="114622" custScaleY="131053" custLinFactNeighborX="-1922" custLinFactNeighborY="1425">
        <dgm:presLayoutVars>
          <dgm:bulletEnabled val="1"/>
        </dgm:presLayoutVars>
      </dgm:prSet>
      <dgm:spPr/>
    </dgm:pt>
    <dgm:pt modelId="{160D404F-5D43-4872-A7BD-E0CF0DC15D7A}" type="pres">
      <dgm:prSet presAssocID="{32A7DF63-97A2-4EFC-A9B2-04AF30F1D164}" presName="TwoConn_1-2" presStyleLbl="fgAccFollowNode1" presStyleIdx="0" presStyleCnt="1">
        <dgm:presLayoutVars>
          <dgm:bulletEnabled val="1"/>
        </dgm:presLayoutVars>
      </dgm:prSet>
      <dgm:spPr/>
    </dgm:pt>
    <dgm:pt modelId="{BC9B9784-5757-4C5D-85E9-29A412C5C9F6}" type="pres">
      <dgm:prSet presAssocID="{32A7DF63-97A2-4EFC-A9B2-04AF30F1D164}" presName="TwoNodes_1_text" presStyleLbl="node1" presStyleIdx="1" presStyleCnt="2">
        <dgm:presLayoutVars>
          <dgm:bulletEnabled val="1"/>
        </dgm:presLayoutVars>
      </dgm:prSet>
      <dgm:spPr/>
    </dgm:pt>
    <dgm:pt modelId="{DD7A4CEF-D314-43A1-B807-FEF7E81C18DC}" type="pres">
      <dgm:prSet presAssocID="{32A7DF63-97A2-4EFC-A9B2-04AF30F1D164}" presName="TwoNodes_2_text" presStyleLbl="node1" presStyleIdx="1" presStyleCnt="2">
        <dgm:presLayoutVars>
          <dgm:bulletEnabled val="1"/>
        </dgm:presLayoutVars>
      </dgm:prSet>
      <dgm:spPr/>
    </dgm:pt>
  </dgm:ptLst>
  <dgm:cxnLst>
    <dgm:cxn modelId="{C3CA7703-894D-45D0-BF9C-850826529300}" srcId="{DD7AF69A-395C-45FC-A4A8-142F5688EC76}" destId="{DF6ECFF3-E497-448E-AE93-809E355587E7}" srcOrd="1" destOrd="0" parTransId="{3616C347-EF19-45B9-9507-6DA1A8412500}" sibTransId="{DD861FE2-9B36-4C23-91BA-C6FDE5CAB91C}"/>
    <dgm:cxn modelId="{FA288316-3CE5-41B5-AFA5-5066F8513955}" type="presOf" srcId="{DD7AF69A-395C-45FC-A4A8-142F5688EC76}" destId="{3A239FC9-7AB7-489E-81C8-82C8BDB3113A}" srcOrd="0" destOrd="0" presId="urn:microsoft.com/office/officeart/2005/8/layout/vProcess5"/>
    <dgm:cxn modelId="{880D323B-FDDF-4B85-BFE5-BB8C6D0201B5}" type="presOf" srcId="{FB0D0480-9A6D-4B81-92A6-9BFAF4C21864}" destId="{3A239FC9-7AB7-489E-81C8-82C8BDB3113A}" srcOrd="0" destOrd="1" presId="urn:microsoft.com/office/officeart/2005/8/layout/vProcess5"/>
    <dgm:cxn modelId="{4FD8B14C-4D96-46B9-92BB-7280493A6FAA}" type="presOf" srcId="{85D04934-6D6B-443D-B014-96ACC481F128}" destId="{160D404F-5D43-4872-A7BD-E0CF0DC15D7A}" srcOrd="0" destOrd="0" presId="urn:microsoft.com/office/officeart/2005/8/layout/vProcess5"/>
    <dgm:cxn modelId="{E0F08D4D-2282-4F55-9552-DD27F6A8C7FB}" type="presOf" srcId="{DD7AF69A-395C-45FC-A4A8-142F5688EC76}" destId="{DD7A4CEF-D314-43A1-B807-FEF7E81C18DC}" srcOrd="1" destOrd="0" presId="urn:microsoft.com/office/officeart/2005/8/layout/vProcess5"/>
    <dgm:cxn modelId="{1FFCE07B-1A47-439F-BE9C-9B4B99939DA0}" srcId="{32A7DF63-97A2-4EFC-A9B2-04AF30F1D164}" destId="{80BD18B2-438D-45D4-B5FB-FE0C1CADB72D}" srcOrd="0" destOrd="0" parTransId="{58BDAFBD-75DF-4A95-876C-F39FD3D0985F}" sibTransId="{85D04934-6D6B-443D-B014-96ACC481F128}"/>
    <dgm:cxn modelId="{C079408D-EE28-423D-830D-CF93EC6259B6}" srcId="{32A7DF63-97A2-4EFC-A9B2-04AF30F1D164}" destId="{DD7AF69A-395C-45FC-A4A8-142F5688EC76}" srcOrd="1" destOrd="0" parTransId="{047DB93E-B5B2-4459-809D-C4E76546727C}" sibTransId="{6176990B-B165-4B47-B75A-A02947E54964}"/>
    <dgm:cxn modelId="{E243DE8D-9F5F-4E1E-9631-BA01FA22719A}" type="presOf" srcId="{80BD18B2-438D-45D4-B5FB-FE0C1CADB72D}" destId="{15C1905B-6E1C-4C84-9124-CAFE45689CF8}" srcOrd="0" destOrd="0" presId="urn:microsoft.com/office/officeart/2005/8/layout/vProcess5"/>
    <dgm:cxn modelId="{45F5AB9E-CE6B-41B5-B85B-6F308A1CEDC3}" srcId="{DD7AF69A-395C-45FC-A4A8-142F5688EC76}" destId="{FB0D0480-9A6D-4B81-92A6-9BFAF4C21864}" srcOrd="0" destOrd="0" parTransId="{C5CD8B85-21BB-42B3-9412-C8F99F15A795}" sibTransId="{AA732BEF-8293-440A-90D0-3C192287CA26}"/>
    <dgm:cxn modelId="{15C3CFA8-8F78-4D23-AFB0-0E3375A6E923}" type="presOf" srcId="{DF6ECFF3-E497-448E-AE93-809E355587E7}" destId="{3A239FC9-7AB7-489E-81C8-82C8BDB3113A}" srcOrd="0" destOrd="2" presId="urn:microsoft.com/office/officeart/2005/8/layout/vProcess5"/>
    <dgm:cxn modelId="{AC4384C0-7930-48AE-B487-5A07A443A0F0}" srcId="{DD7AF69A-395C-45FC-A4A8-142F5688EC76}" destId="{577C6C14-88D4-4277-B88D-53D8CDAE0C5B}" srcOrd="2" destOrd="0" parTransId="{4644AE7D-281B-46C2-8C45-A17E62525820}" sibTransId="{DFEAADBE-4E72-4D35-B253-6E96F9BB4234}"/>
    <dgm:cxn modelId="{7591ADC4-09EE-49D0-95A3-4524CBE26280}" type="presOf" srcId="{DF6ECFF3-E497-448E-AE93-809E355587E7}" destId="{DD7A4CEF-D314-43A1-B807-FEF7E81C18DC}" srcOrd="1" destOrd="2" presId="urn:microsoft.com/office/officeart/2005/8/layout/vProcess5"/>
    <dgm:cxn modelId="{82142BC9-7ED9-41BB-AB9D-CC18DD0C2D4B}" type="presOf" srcId="{FB0D0480-9A6D-4B81-92A6-9BFAF4C21864}" destId="{DD7A4CEF-D314-43A1-B807-FEF7E81C18DC}" srcOrd="1" destOrd="1" presId="urn:microsoft.com/office/officeart/2005/8/layout/vProcess5"/>
    <dgm:cxn modelId="{DD3477CA-6E84-4848-8C75-5C4B656BFB20}" type="presOf" srcId="{577C6C14-88D4-4277-B88D-53D8CDAE0C5B}" destId="{DD7A4CEF-D314-43A1-B807-FEF7E81C18DC}" srcOrd="1" destOrd="3" presId="urn:microsoft.com/office/officeart/2005/8/layout/vProcess5"/>
    <dgm:cxn modelId="{8E301DCE-72BD-4BBA-80B8-96F0595792F3}" type="presOf" srcId="{32A7DF63-97A2-4EFC-A9B2-04AF30F1D164}" destId="{6A63BAEF-1F79-4134-B29D-D85DF55AA21A}" srcOrd="0" destOrd="0" presId="urn:microsoft.com/office/officeart/2005/8/layout/vProcess5"/>
    <dgm:cxn modelId="{8E6BB4DB-C901-47D9-83D2-5553822C208F}" type="presOf" srcId="{577C6C14-88D4-4277-B88D-53D8CDAE0C5B}" destId="{3A239FC9-7AB7-489E-81C8-82C8BDB3113A}" srcOrd="0" destOrd="3" presId="urn:microsoft.com/office/officeart/2005/8/layout/vProcess5"/>
    <dgm:cxn modelId="{F81692EA-083E-4157-B86E-646A708B8EC2}" type="presOf" srcId="{80BD18B2-438D-45D4-B5FB-FE0C1CADB72D}" destId="{BC9B9784-5757-4C5D-85E9-29A412C5C9F6}" srcOrd="1" destOrd="0" presId="urn:microsoft.com/office/officeart/2005/8/layout/vProcess5"/>
    <dgm:cxn modelId="{FC66DCB0-E410-452E-A557-56FE784E9672}" type="presParOf" srcId="{6A63BAEF-1F79-4134-B29D-D85DF55AA21A}" destId="{2070E9EE-EF5A-42C3-88DF-63C0499F2B47}" srcOrd="0" destOrd="0" presId="urn:microsoft.com/office/officeart/2005/8/layout/vProcess5"/>
    <dgm:cxn modelId="{E15D35CB-E7E7-4255-98FE-D1B17D76F9EF}" type="presParOf" srcId="{6A63BAEF-1F79-4134-B29D-D85DF55AA21A}" destId="{15C1905B-6E1C-4C84-9124-CAFE45689CF8}" srcOrd="1" destOrd="0" presId="urn:microsoft.com/office/officeart/2005/8/layout/vProcess5"/>
    <dgm:cxn modelId="{28B541D2-0952-42DC-9792-31E11C9006FB}" type="presParOf" srcId="{6A63BAEF-1F79-4134-B29D-D85DF55AA21A}" destId="{3A239FC9-7AB7-489E-81C8-82C8BDB3113A}" srcOrd="2" destOrd="0" presId="urn:microsoft.com/office/officeart/2005/8/layout/vProcess5"/>
    <dgm:cxn modelId="{B33AE4BC-04C3-4A53-91D1-894697FE07F0}" type="presParOf" srcId="{6A63BAEF-1F79-4134-B29D-D85DF55AA21A}" destId="{160D404F-5D43-4872-A7BD-E0CF0DC15D7A}" srcOrd="3" destOrd="0" presId="urn:microsoft.com/office/officeart/2005/8/layout/vProcess5"/>
    <dgm:cxn modelId="{ED7ED358-0AB8-43AB-A79C-0EB26D7D5F73}" type="presParOf" srcId="{6A63BAEF-1F79-4134-B29D-D85DF55AA21A}" destId="{BC9B9784-5757-4C5D-85E9-29A412C5C9F6}" srcOrd="4" destOrd="0" presId="urn:microsoft.com/office/officeart/2005/8/layout/vProcess5"/>
    <dgm:cxn modelId="{A78182C3-ADE6-49A5-8FDD-02EE6A4656A0}" type="presParOf" srcId="{6A63BAEF-1F79-4134-B29D-D85DF55AA21A}" destId="{DD7A4CEF-D314-43A1-B807-FEF7E81C18DC}" srcOrd="5"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3DAAE2-E5B3-41AB-A057-81C6684C8D21}">
      <dsp:nvSpPr>
        <dsp:cNvPr id="0" name=""/>
        <dsp:cNvSpPr/>
      </dsp:nvSpPr>
      <dsp:spPr>
        <a:xfrm>
          <a:off x="0" y="0"/>
          <a:ext cx="5513788" cy="3419061"/>
        </a:xfrm>
        <a:prstGeom prst="roundRect">
          <a:avLst>
            <a:gd name="adj" fmla="val 5000"/>
          </a:avLst>
        </a:prstGeom>
        <a:gradFill rotWithShape="0">
          <a:gsLst>
            <a:gs pos="0">
              <a:schemeClr val="accent1">
                <a:shade val="50000"/>
                <a:hueOff val="0"/>
                <a:satOff val="0"/>
                <a:lumOff val="0"/>
                <a:alphaOff val="0"/>
                <a:satMod val="103000"/>
                <a:lumMod val="102000"/>
                <a:tint val="94000"/>
              </a:schemeClr>
            </a:gs>
            <a:gs pos="50000">
              <a:schemeClr val="accent1">
                <a:shade val="50000"/>
                <a:hueOff val="0"/>
                <a:satOff val="0"/>
                <a:lumOff val="0"/>
                <a:alphaOff val="0"/>
                <a:satMod val="110000"/>
                <a:lumMod val="100000"/>
                <a:shade val="100000"/>
              </a:schemeClr>
            </a:gs>
            <a:gs pos="100000">
              <a:schemeClr val="accent1">
                <a:shade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161163" rIns="208915" bIns="0" numCol="1" spcCol="1270" anchor="t" anchorCtr="0">
          <a:noAutofit/>
        </a:bodyPr>
        <a:lstStyle/>
        <a:p>
          <a:pPr marL="0" lvl="0" indent="0" algn="r" defTabSz="2089150">
            <a:lnSpc>
              <a:spcPct val="90000"/>
            </a:lnSpc>
            <a:spcBef>
              <a:spcPct val="0"/>
            </a:spcBef>
            <a:spcAft>
              <a:spcPct val="35000"/>
            </a:spcAft>
            <a:buNone/>
          </a:pPr>
          <a:r>
            <a:rPr lang="ro-RO" sz="4700" kern="1200" dirty="0"/>
            <a:t>SEPHAR IV</a:t>
          </a:r>
        </a:p>
      </dsp:txBody>
      <dsp:txXfrm rot="16200000">
        <a:off x="-850436" y="850436"/>
        <a:ext cx="2803630" cy="1102757"/>
      </dsp:txXfrm>
    </dsp:sp>
    <dsp:sp modelId="{DAC3DF86-40ED-4A45-9DE2-4BDA5D7484EC}">
      <dsp:nvSpPr>
        <dsp:cNvPr id="0" name=""/>
        <dsp:cNvSpPr/>
      </dsp:nvSpPr>
      <dsp:spPr>
        <a:xfrm>
          <a:off x="1102757" y="0"/>
          <a:ext cx="4107772" cy="3419061"/>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102870" rIns="0" bIns="0" numCol="1" spcCol="1270" anchor="t" anchorCtr="0">
          <a:noAutofit/>
        </a:bodyPr>
        <a:lstStyle/>
        <a:p>
          <a:pPr marL="0" lvl="0" indent="0" algn="l" defTabSz="1333500">
            <a:lnSpc>
              <a:spcPct val="90000"/>
            </a:lnSpc>
            <a:spcBef>
              <a:spcPct val="0"/>
            </a:spcBef>
            <a:spcAft>
              <a:spcPct val="35000"/>
            </a:spcAft>
            <a:buNone/>
          </a:pPr>
          <a:r>
            <a:rPr lang="ro-RO" sz="3000" kern="1200" dirty="0"/>
            <a:t>Prevalenta HTA – </a:t>
          </a:r>
          <a:r>
            <a:rPr lang="ro-RO" sz="3000" b="1" kern="1200" dirty="0"/>
            <a:t>46%</a:t>
          </a:r>
        </a:p>
        <a:p>
          <a:pPr marL="0" lvl="0" indent="0" algn="l" defTabSz="1333500">
            <a:lnSpc>
              <a:spcPct val="90000"/>
            </a:lnSpc>
            <a:spcBef>
              <a:spcPct val="0"/>
            </a:spcBef>
            <a:spcAft>
              <a:spcPct val="35000"/>
            </a:spcAft>
            <a:buNone/>
          </a:pPr>
          <a:r>
            <a:rPr lang="ro-RO" sz="3000" kern="1200" dirty="0"/>
            <a:t>Constientizare in randul pacientilor – </a:t>
          </a:r>
          <a:r>
            <a:rPr lang="ro-RO" sz="3000" b="1" kern="1200" dirty="0"/>
            <a:t>96%</a:t>
          </a:r>
        </a:p>
        <a:p>
          <a:pPr marL="0" lvl="0" indent="0" algn="l" defTabSz="1333500">
            <a:lnSpc>
              <a:spcPct val="90000"/>
            </a:lnSpc>
            <a:spcBef>
              <a:spcPct val="0"/>
            </a:spcBef>
            <a:spcAft>
              <a:spcPct val="35000"/>
            </a:spcAft>
            <a:buNone/>
          </a:pPr>
          <a:r>
            <a:rPr lang="ro-RO" sz="3000" kern="1200" dirty="0"/>
            <a:t>Pacienti tratati din cei diagnosticati - </a:t>
          </a:r>
          <a:r>
            <a:rPr lang="ro-RO" sz="3000" b="1" kern="1200" dirty="0"/>
            <a:t>84%</a:t>
          </a:r>
        </a:p>
        <a:p>
          <a:pPr marL="0" lvl="0" indent="0" algn="l" defTabSz="1333500">
            <a:lnSpc>
              <a:spcPct val="90000"/>
            </a:lnSpc>
            <a:spcBef>
              <a:spcPct val="0"/>
            </a:spcBef>
            <a:spcAft>
              <a:spcPct val="35000"/>
            </a:spcAft>
            <a:buNone/>
          </a:pPr>
          <a:r>
            <a:rPr lang="ro-RO" sz="3000" kern="1200" dirty="0"/>
            <a:t>Pacienti controlati – </a:t>
          </a:r>
          <a:r>
            <a:rPr lang="ro-RO" sz="3000" b="1" kern="1200" dirty="0"/>
            <a:t>37%</a:t>
          </a:r>
        </a:p>
      </dsp:txBody>
      <dsp:txXfrm>
        <a:off x="1102757" y="0"/>
        <a:ext cx="4107772" cy="341906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12A849-7167-4D1E-98EC-F78EAAEECA29}">
      <dsp:nvSpPr>
        <dsp:cNvPr id="0" name=""/>
        <dsp:cNvSpPr/>
      </dsp:nvSpPr>
      <dsp:spPr>
        <a:xfrm>
          <a:off x="3732937" y="3340574"/>
          <a:ext cx="2287929" cy="1482059"/>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1807066"/>
              <a:satOff val="66667"/>
              <a:lumOff val="-9804"/>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1910" tIns="41910" rIns="41910" bIns="41910" numCol="1" spcCol="1270" anchor="t" anchorCtr="0">
          <a:noAutofit/>
        </a:bodyPr>
        <a:lstStyle/>
        <a:p>
          <a:pPr marL="57150" lvl="1" indent="-57150" algn="l" defTabSz="488950">
            <a:lnSpc>
              <a:spcPct val="90000"/>
            </a:lnSpc>
            <a:spcBef>
              <a:spcPct val="0"/>
            </a:spcBef>
            <a:spcAft>
              <a:spcPct val="15000"/>
            </a:spcAft>
            <a:buChar char="•"/>
          </a:pPr>
          <a:endParaRPr lang="ro-RO" sz="1100" b="1" kern="1200" dirty="0">
            <a:effectLst/>
          </a:endParaRPr>
        </a:p>
        <a:p>
          <a:pPr marL="57150" lvl="1" indent="-57150" algn="l" defTabSz="488950">
            <a:lnSpc>
              <a:spcPct val="90000"/>
            </a:lnSpc>
            <a:spcBef>
              <a:spcPct val="0"/>
            </a:spcBef>
            <a:spcAft>
              <a:spcPct val="15000"/>
            </a:spcAft>
            <a:buChar char="•"/>
          </a:pPr>
          <a:r>
            <a:rPr lang="en-US" sz="1100" b="1" kern="1200" dirty="0" err="1">
              <a:effectLst/>
            </a:rPr>
            <a:t>Microalbuminurie</a:t>
          </a:r>
          <a:endParaRPr lang="ro-RO" sz="1100" b="1" kern="1200" dirty="0">
            <a:effectLst/>
          </a:endParaRPr>
        </a:p>
        <a:p>
          <a:pPr marL="57150" lvl="1" indent="-57150" algn="l" defTabSz="488950">
            <a:lnSpc>
              <a:spcPct val="90000"/>
            </a:lnSpc>
            <a:spcBef>
              <a:spcPct val="0"/>
            </a:spcBef>
            <a:spcAft>
              <a:spcPct val="15000"/>
            </a:spcAft>
            <a:buChar char="•"/>
          </a:pPr>
          <a:r>
            <a:rPr lang="en-US" sz="1100" b="1" kern="1200" dirty="0" err="1">
              <a:effectLst/>
            </a:rPr>
            <a:t>Boala</a:t>
          </a:r>
          <a:r>
            <a:rPr lang="en-US" sz="1100" b="1" kern="1200" dirty="0">
              <a:effectLst/>
            </a:rPr>
            <a:t> </a:t>
          </a:r>
          <a:r>
            <a:rPr lang="en-US" sz="1100" b="1" kern="1200" dirty="0" err="1">
              <a:effectLst/>
            </a:rPr>
            <a:t>cronica</a:t>
          </a:r>
          <a:r>
            <a:rPr lang="en-US" sz="1100" b="1" kern="1200" dirty="0">
              <a:effectLst/>
            </a:rPr>
            <a:t> de </a:t>
          </a:r>
          <a:r>
            <a:rPr lang="en-US" sz="1100" b="1" kern="1200" dirty="0" err="1">
              <a:effectLst/>
            </a:rPr>
            <a:t>rinichi</a:t>
          </a:r>
          <a:endParaRPr lang="ro-RO" sz="1100" b="1" kern="1200" dirty="0">
            <a:effectLst/>
          </a:endParaRPr>
        </a:p>
        <a:p>
          <a:pPr marL="57150" lvl="1" indent="-57150" algn="l" defTabSz="488950">
            <a:lnSpc>
              <a:spcPct val="90000"/>
            </a:lnSpc>
            <a:spcBef>
              <a:spcPct val="0"/>
            </a:spcBef>
            <a:spcAft>
              <a:spcPct val="15000"/>
            </a:spcAft>
            <a:buChar char="•"/>
          </a:pPr>
          <a:r>
            <a:rPr lang="en-US" sz="1100" b="1" kern="1200">
              <a:effectLst/>
            </a:rPr>
            <a:t>Dializa</a:t>
          </a:r>
          <a:endParaRPr lang="ro-RO" sz="1100" b="1" kern="1200" dirty="0">
            <a:effectLst/>
          </a:endParaRPr>
        </a:p>
      </dsp:txBody>
      <dsp:txXfrm>
        <a:off x="4451872" y="3743645"/>
        <a:ext cx="1536438" cy="1046432"/>
      </dsp:txXfrm>
    </dsp:sp>
    <dsp:sp modelId="{D1875B81-2E12-4D8E-A52F-DE0BA15A9C58}">
      <dsp:nvSpPr>
        <dsp:cNvPr id="0" name=""/>
        <dsp:cNvSpPr/>
      </dsp:nvSpPr>
      <dsp:spPr>
        <a:xfrm>
          <a:off x="0" y="3340574"/>
          <a:ext cx="2287929" cy="1482059"/>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2710599"/>
              <a:satOff val="100000"/>
              <a:lumOff val="-14706"/>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1910" tIns="41910" rIns="41910" bIns="41910" numCol="1" spcCol="1270" anchor="t" anchorCtr="0">
          <a:noAutofit/>
        </a:bodyPr>
        <a:lstStyle/>
        <a:p>
          <a:pPr marL="57150" lvl="1" indent="-57150" algn="l" defTabSz="488950">
            <a:lnSpc>
              <a:spcPct val="90000"/>
            </a:lnSpc>
            <a:spcBef>
              <a:spcPct val="0"/>
            </a:spcBef>
            <a:spcAft>
              <a:spcPct val="15000"/>
            </a:spcAft>
            <a:buChar char="•"/>
          </a:pPr>
          <a:r>
            <a:rPr lang="en-US" sz="1100" b="1" kern="1200" dirty="0" err="1">
              <a:effectLst/>
            </a:rPr>
            <a:t>Cresterea</a:t>
          </a:r>
          <a:r>
            <a:rPr lang="en-US" sz="1100" b="1" kern="1200" dirty="0">
              <a:effectLst/>
            </a:rPr>
            <a:t> </a:t>
          </a:r>
          <a:r>
            <a:rPr lang="en-US" sz="1100" b="1" kern="1200" dirty="0" err="1">
              <a:effectLst/>
            </a:rPr>
            <a:t>costurilor</a:t>
          </a:r>
          <a:r>
            <a:rPr lang="en-US" sz="1100" b="1" kern="1200" dirty="0">
              <a:effectLst/>
            </a:rPr>
            <a:t> de </a:t>
          </a:r>
          <a:r>
            <a:rPr lang="en-US" sz="1100" b="1" kern="1200" dirty="0" err="1">
              <a:effectLst/>
            </a:rPr>
            <a:t>sanatate</a:t>
          </a:r>
          <a:endParaRPr lang="ro-RO" sz="1100" b="1" kern="1200" dirty="0">
            <a:effectLst/>
          </a:endParaRPr>
        </a:p>
        <a:p>
          <a:pPr marL="57150" lvl="1" indent="-57150" algn="l" defTabSz="488950">
            <a:lnSpc>
              <a:spcPct val="90000"/>
            </a:lnSpc>
            <a:spcBef>
              <a:spcPct val="0"/>
            </a:spcBef>
            <a:spcAft>
              <a:spcPct val="15000"/>
            </a:spcAft>
            <a:buChar char="•"/>
          </a:pPr>
          <a:r>
            <a:rPr lang="en-US" sz="1100" b="1" kern="1200" dirty="0" err="1">
              <a:effectLst/>
            </a:rPr>
            <a:t>Scaderea</a:t>
          </a:r>
          <a:r>
            <a:rPr lang="en-US" sz="1100" b="1" kern="1200" dirty="0">
              <a:effectLst/>
            </a:rPr>
            <a:t> </a:t>
          </a:r>
          <a:r>
            <a:rPr lang="en-US" sz="1100" b="1" kern="1200" dirty="0" err="1">
              <a:effectLst/>
            </a:rPr>
            <a:t>calitatii</a:t>
          </a:r>
          <a:r>
            <a:rPr lang="en-US" sz="1100" b="1" kern="1200" dirty="0">
              <a:effectLst/>
            </a:rPr>
            <a:t> </a:t>
          </a:r>
          <a:r>
            <a:rPr lang="en-US" sz="1100" b="1" kern="1200" dirty="0" err="1">
              <a:effectLst/>
            </a:rPr>
            <a:t>vietii</a:t>
          </a:r>
          <a:endParaRPr lang="ro-RO" sz="1100" b="1" kern="1200" dirty="0">
            <a:effectLst/>
          </a:endParaRPr>
        </a:p>
        <a:p>
          <a:pPr marL="57150" lvl="1" indent="-57150" algn="l" defTabSz="488950">
            <a:lnSpc>
              <a:spcPct val="90000"/>
            </a:lnSpc>
            <a:spcBef>
              <a:spcPct val="0"/>
            </a:spcBef>
            <a:spcAft>
              <a:spcPct val="15000"/>
            </a:spcAft>
            <a:buChar char="•"/>
          </a:pPr>
          <a:r>
            <a:rPr lang="en-US" sz="1100" b="1" kern="1200" dirty="0" err="1">
              <a:effectLst/>
            </a:rPr>
            <a:t>Disabilitate</a:t>
          </a:r>
          <a:endParaRPr lang="ro-RO" sz="1100" b="1" kern="1200" dirty="0">
            <a:effectLst/>
          </a:endParaRPr>
        </a:p>
      </dsp:txBody>
      <dsp:txXfrm>
        <a:off x="32556" y="3743645"/>
        <a:ext cx="1536438" cy="1046432"/>
      </dsp:txXfrm>
    </dsp:sp>
    <dsp:sp modelId="{A721CD62-EB14-4C8B-87F9-453968DCA8CD}">
      <dsp:nvSpPr>
        <dsp:cNvPr id="0" name=""/>
        <dsp:cNvSpPr/>
      </dsp:nvSpPr>
      <dsp:spPr>
        <a:xfrm>
          <a:off x="3732937" y="191197"/>
          <a:ext cx="2287929" cy="1482059"/>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903533"/>
              <a:satOff val="33333"/>
              <a:lumOff val="-4902"/>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1910" tIns="41910" rIns="41910" bIns="41910" numCol="1" spcCol="1270" anchor="t" anchorCtr="0">
          <a:noAutofit/>
        </a:bodyPr>
        <a:lstStyle/>
        <a:p>
          <a:pPr marL="57150" lvl="1" indent="-57150" algn="l" defTabSz="488950">
            <a:lnSpc>
              <a:spcPct val="90000"/>
            </a:lnSpc>
            <a:spcBef>
              <a:spcPct val="0"/>
            </a:spcBef>
            <a:spcAft>
              <a:spcPct val="15000"/>
            </a:spcAft>
            <a:buChar char="•"/>
          </a:pPr>
          <a:r>
            <a:rPr lang="en-US" sz="1100" b="1" kern="1200" dirty="0">
              <a:effectLst/>
            </a:rPr>
            <a:t>Accident vascular cerebral</a:t>
          </a:r>
          <a:endParaRPr lang="ro-RO" sz="1100" b="1" kern="1200" dirty="0">
            <a:effectLst/>
          </a:endParaRPr>
        </a:p>
        <a:p>
          <a:pPr marL="57150" lvl="1" indent="-57150" algn="l" defTabSz="488950">
            <a:lnSpc>
              <a:spcPct val="90000"/>
            </a:lnSpc>
            <a:spcBef>
              <a:spcPct val="0"/>
            </a:spcBef>
            <a:spcAft>
              <a:spcPct val="15000"/>
            </a:spcAft>
            <a:buChar char="•"/>
          </a:pPr>
          <a:r>
            <a:rPr lang="en-US" sz="1100" b="1" kern="1200" dirty="0" err="1">
              <a:effectLst/>
            </a:rPr>
            <a:t>Disfunctie</a:t>
          </a:r>
          <a:r>
            <a:rPr lang="en-US" sz="1100" b="1" kern="1200" dirty="0">
              <a:effectLst/>
            </a:rPr>
            <a:t> </a:t>
          </a:r>
          <a:r>
            <a:rPr lang="en-US" sz="1100" b="1" kern="1200" dirty="0" err="1">
              <a:effectLst/>
            </a:rPr>
            <a:t>cognitiva</a:t>
          </a:r>
          <a:endParaRPr lang="ro-RO" sz="1100" b="1" kern="1200" dirty="0">
            <a:effectLst/>
          </a:endParaRPr>
        </a:p>
        <a:p>
          <a:pPr marL="57150" lvl="1" indent="-57150" algn="l" defTabSz="488950">
            <a:lnSpc>
              <a:spcPct val="90000"/>
            </a:lnSpc>
            <a:spcBef>
              <a:spcPct val="0"/>
            </a:spcBef>
            <a:spcAft>
              <a:spcPct val="15000"/>
            </a:spcAft>
            <a:buChar char="•"/>
          </a:pPr>
          <a:r>
            <a:rPr lang="en-US" sz="1100" b="1" kern="1200" dirty="0" err="1">
              <a:effectLst/>
            </a:rPr>
            <a:t>Dementa</a:t>
          </a:r>
          <a:endParaRPr lang="ro-RO" sz="1100" b="1" kern="1200" dirty="0">
            <a:effectLst/>
          </a:endParaRPr>
        </a:p>
      </dsp:txBody>
      <dsp:txXfrm>
        <a:off x="4451872" y="223753"/>
        <a:ext cx="1536438" cy="1046432"/>
      </dsp:txXfrm>
    </dsp:sp>
    <dsp:sp modelId="{D94202F2-196C-42F2-B339-1F34268B12C5}">
      <dsp:nvSpPr>
        <dsp:cNvPr id="0" name=""/>
        <dsp:cNvSpPr/>
      </dsp:nvSpPr>
      <dsp:spPr>
        <a:xfrm>
          <a:off x="95635" y="191197"/>
          <a:ext cx="2287929" cy="1482059"/>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1910" tIns="41910" rIns="41910" bIns="41910" numCol="1" spcCol="1270" anchor="t" anchorCtr="0">
          <a:noAutofit/>
        </a:bodyPr>
        <a:lstStyle/>
        <a:p>
          <a:pPr marL="57150" lvl="1" indent="-57150" algn="l" defTabSz="488950">
            <a:lnSpc>
              <a:spcPct val="90000"/>
            </a:lnSpc>
            <a:spcBef>
              <a:spcPct val="0"/>
            </a:spcBef>
            <a:spcAft>
              <a:spcPct val="15000"/>
            </a:spcAft>
            <a:buChar char="•"/>
          </a:pPr>
          <a:r>
            <a:rPr lang="en-US" sz="1100" b="1" kern="1200" dirty="0" err="1">
              <a:effectLst/>
            </a:rPr>
            <a:t>Hipertrofie</a:t>
          </a:r>
          <a:r>
            <a:rPr lang="en-US" sz="1100" b="1" kern="1200" dirty="0">
              <a:effectLst/>
            </a:rPr>
            <a:t> </a:t>
          </a:r>
          <a:r>
            <a:rPr lang="en-US" sz="1100" b="1" kern="1200" dirty="0" err="1">
              <a:effectLst/>
            </a:rPr>
            <a:t>ventriculara</a:t>
          </a:r>
          <a:r>
            <a:rPr lang="en-US" sz="1100" b="1" kern="1200" dirty="0">
              <a:effectLst/>
            </a:rPr>
            <a:t> </a:t>
          </a:r>
          <a:r>
            <a:rPr lang="en-US" sz="1100" b="1" kern="1200" dirty="0" err="1">
              <a:effectLst/>
            </a:rPr>
            <a:t>stanga</a:t>
          </a:r>
          <a:endParaRPr lang="ro-RO" sz="1100" b="1" kern="1200" dirty="0">
            <a:effectLst/>
          </a:endParaRPr>
        </a:p>
        <a:p>
          <a:pPr marL="57150" lvl="1" indent="-57150" algn="l" defTabSz="488950">
            <a:lnSpc>
              <a:spcPct val="90000"/>
            </a:lnSpc>
            <a:spcBef>
              <a:spcPct val="0"/>
            </a:spcBef>
            <a:spcAft>
              <a:spcPct val="15000"/>
            </a:spcAft>
            <a:buChar char="•"/>
          </a:pPr>
          <a:r>
            <a:rPr lang="en-US" sz="1100" b="1" kern="1200" dirty="0" err="1">
              <a:effectLst/>
            </a:rPr>
            <a:t>Criza</a:t>
          </a:r>
          <a:r>
            <a:rPr lang="en-US" sz="1100" b="1" kern="1200" dirty="0">
              <a:effectLst/>
            </a:rPr>
            <a:t> </a:t>
          </a:r>
          <a:r>
            <a:rPr lang="en-US" sz="1100" b="1" kern="1200" dirty="0" err="1">
              <a:effectLst/>
            </a:rPr>
            <a:t>hipertensiva</a:t>
          </a:r>
          <a:endParaRPr lang="ro-RO" sz="1100" b="1" kern="1200" dirty="0">
            <a:effectLst/>
          </a:endParaRPr>
        </a:p>
        <a:p>
          <a:pPr marL="57150" lvl="1" indent="-57150" algn="l" defTabSz="488950">
            <a:lnSpc>
              <a:spcPct val="90000"/>
            </a:lnSpc>
            <a:spcBef>
              <a:spcPct val="0"/>
            </a:spcBef>
            <a:spcAft>
              <a:spcPct val="15000"/>
            </a:spcAft>
            <a:buChar char="•"/>
          </a:pPr>
          <a:r>
            <a:rPr lang="en-US" sz="1100" b="1" kern="1200" dirty="0" err="1">
              <a:effectLst/>
            </a:rPr>
            <a:t>Rigiditate</a:t>
          </a:r>
          <a:r>
            <a:rPr lang="en-US" sz="1100" b="1" kern="1200" dirty="0">
              <a:effectLst/>
            </a:rPr>
            <a:t> </a:t>
          </a:r>
          <a:r>
            <a:rPr lang="en-US" sz="1100" b="1" kern="1200" dirty="0" err="1">
              <a:effectLst/>
            </a:rPr>
            <a:t>vasculara</a:t>
          </a:r>
          <a:endParaRPr lang="ro-RO" sz="1100" b="1" kern="1200" dirty="0">
            <a:effectLst/>
          </a:endParaRPr>
        </a:p>
        <a:p>
          <a:pPr marL="57150" lvl="1" indent="-57150" algn="l" defTabSz="488950">
            <a:lnSpc>
              <a:spcPct val="90000"/>
            </a:lnSpc>
            <a:spcBef>
              <a:spcPct val="0"/>
            </a:spcBef>
            <a:spcAft>
              <a:spcPct val="15000"/>
            </a:spcAft>
            <a:buChar char="•"/>
          </a:pPr>
          <a:r>
            <a:rPr lang="en-US" sz="1100" b="1" kern="1200" dirty="0">
              <a:effectLst/>
            </a:rPr>
            <a:t>Infarct </a:t>
          </a:r>
          <a:r>
            <a:rPr lang="en-US" sz="1100" b="1" kern="1200" dirty="0" err="1">
              <a:effectLst/>
            </a:rPr>
            <a:t>miocardic</a:t>
          </a:r>
          <a:endParaRPr lang="ro-RO" sz="1100" b="1" kern="1200" dirty="0">
            <a:effectLst/>
          </a:endParaRPr>
        </a:p>
        <a:p>
          <a:pPr marL="57150" lvl="1" indent="-57150" algn="l" defTabSz="488950">
            <a:lnSpc>
              <a:spcPct val="90000"/>
            </a:lnSpc>
            <a:spcBef>
              <a:spcPct val="0"/>
            </a:spcBef>
            <a:spcAft>
              <a:spcPct val="15000"/>
            </a:spcAft>
            <a:buChar char="•"/>
          </a:pPr>
          <a:r>
            <a:rPr lang="en-US" sz="1100" b="1" kern="1200" dirty="0" err="1">
              <a:effectLst/>
            </a:rPr>
            <a:t>Insuficienta</a:t>
          </a:r>
          <a:r>
            <a:rPr lang="en-US" sz="1100" b="1" kern="1200" dirty="0">
              <a:effectLst/>
            </a:rPr>
            <a:t> </a:t>
          </a:r>
          <a:r>
            <a:rPr lang="en-US" sz="1100" b="1" kern="1200" dirty="0" err="1">
              <a:effectLst/>
            </a:rPr>
            <a:t>cardiaca</a:t>
          </a:r>
          <a:r>
            <a:rPr lang="en-US" sz="1100" b="1" kern="1200" dirty="0">
              <a:effectLst/>
            </a:rPr>
            <a:t> </a:t>
          </a:r>
          <a:r>
            <a:rPr lang="en-US" sz="1100" b="1" kern="1200" dirty="0" err="1">
              <a:effectLst/>
            </a:rPr>
            <a:t>cronica</a:t>
          </a:r>
          <a:endParaRPr lang="ro-RO" sz="1100" b="1" kern="1200" dirty="0">
            <a:effectLst/>
          </a:endParaRPr>
        </a:p>
        <a:p>
          <a:pPr marL="57150" lvl="1" indent="-57150" algn="l" defTabSz="488950">
            <a:lnSpc>
              <a:spcPct val="90000"/>
            </a:lnSpc>
            <a:spcBef>
              <a:spcPct val="0"/>
            </a:spcBef>
            <a:spcAft>
              <a:spcPct val="15000"/>
            </a:spcAft>
            <a:buChar char="•"/>
          </a:pPr>
          <a:r>
            <a:rPr lang="en-US" sz="1100" b="1" kern="1200" dirty="0" err="1">
              <a:effectLst/>
            </a:rPr>
            <a:t>Deces</a:t>
          </a:r>
          <a:endParaRPr lang="ro-RO" sz="1100" b="1" kern="1200" dirty="0">
            <a:effectLst/>
          </a:endParaRPr>
        </a:p>
      </dsp:txBody>
      <dsp:txXfrm>
        <a:off x="128191" y="223753"/>
        <a:ext cx="1536438" cy="1046432"/>
      </dsp:txXfrm>
    </dsp:sp>
    <dsp:sp modelId="{1A34ADEA-29F0-466D-B669-E6B8A171842C}">
      <dsp:nvSpPr>
        <dsp:cNvPr id="0" name=""/>
        <dsp:cNvSpPr/>
      </dsp:nvSpPr>
      <dsp:spPr>
        <a:xfrm>
          <a:off x="1026750" y="484147"/>
          <a:ext cx="2005411" cy="2005411"/>
        </a:xfrm>
        <a:prstGeom prst="pieWedg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rPr>
            <a:t>Cardio</a:t>
          </a:r>
        </a:p>
        <a:p>
          <a:pPr marL="0" lvl="0" indent="0" algn="ctr" defTabSz="889000">
            <a:lnSpc>
              <a:spcPct val="90000"/>
            </a:lnSpc>
            <a:spcBef>
              <a:spcPct val="0"/>
            </a:spcBef>
            <a:spcAft>
              <a:spcPct val="35000"/>
            </a:spcAft>
            <a:buNone/>
          </a:pPr>
          <a:r>
            <a:rPr lang="en-US" sz="2000" b="1" kern="1200" dirty="0" err="1">
              <a:effectLst/>
            </a:rPr>
            <a:t>vasculare</a:t>
          </a:r>
          <a:endParaRPr lang="ro-RO" sz="2000" b="1" kern="1200" dirty="0">
            <a:effectLst/>
          </a:endParaRPr>
        </a:p>
      </dsp:txBody>
      <dsp:txXfrm>
        <a:off x="1614121" y="1071518"/>
        <a:ext cx="1418040" cy="1418040"/>
      </dsp:txXfrm>
    </dsp:sp>
    <dsp:sp modelId="{23AF65EE-9229-4E75-BA2A-FB45568A70C9}">
      <dsp:nvSpPr>
        <dsp:cNvPr id="0" name=""/>
        <dsp:cNvSpPr/>
      </dsp:nvSpPr>
      <dsp:spPr>
        <a:xfrm rot="5400000">
          <a:off x="3104556" y="455189"/>
          <a:ext cx="2005411" cy="2005411"/>
        </a:xfrm>
        <a:prstGeom prst="pieWedge">
          <a:avLst/>
        </a:prstGeom>
        <a:gradFill rotWithShape="0">
          <a:gsLst>
            <a:gs pos="0">
              <a:schemeClr val="accent3">
                <a:hueOff val="903533"/>
                <a:satOff val="33333"/>
                <a:lumOff val="-4902"/>
                <a:alphaOff val="0"/>
                <a:satMod val="103000"/>
                <a:lumMod val="102000"/>
                <a:tint val="94000"/>
              </a:schemeClr>
            </a:gs>
            <a:gs pos="50000">
              <a:schemeClr val="accent3">
                <a:hueOff val="903533"/>
                <a:satOff val="33333"/>
                <a:lumOff val="-4902"/>
                <a:alphaOff val="0"/>
                <a:satMod val="110000"/>
                <a:lumMod val="100000"/>
                <a:shade val="100000"/>
              </a:schemeClr>
            </a:gs>
            <a:gs pos="100000">
              <a:schemeClr val="accent3">
                <a:hueOff val="903533"/>
                <a:satOff val="33333"/>
                <a:lumOff val="-490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err="1">
              <a:effectLst/>
            </a:rPr>
            <a:t>Cerebro</a:t>
          </a:r>
          <a:endParaRPr lang="en-US" sz="2000" b="1" kern="1200" dirty="0">
            <a:effectLst/>
          </a:endParaRPr>
        </a:p>
        <a:p>
          <a:pPr marL="0" lvl="0" indent="0" algn="ctr" defTabSz="889000">
            <a:lnSpc>
              <a:spcPct val="90000"/>
            </a:lnSpc>
            <a:spcBef>
              <a:spcPct val="0"/>
            </a:spcBef>
            <a:spcAft>
              <a:spcPct val="35000"/>
            </a:spcAft>
            <a:buNone/>
          </a:pPr>
          <a:r>
            <a:rPr lang="en-US" sz="2000" b="1" kern="1200" dirty="0" err="1">
              <a:effectLst/>
            </a:rPr>
            <a:t>vasculare</a:t>
          </a:r>
          <a:endParaRPr lang="ro-RO" sz="2000" b="1" kern="1200" dirty="0">
            <a:effectLst/>
          </a:endParaRPr>
        </a:p>
      </dsp:txBody>
      <dsp:txXfrm rot="-5400000">
        <a:off x="3104556" y="1042560"/>
        <a:ext cx="1418040" cy="1418040"/>
      </dsp:txXfrm>
    </dsp:sp>
    <dsp:sp modelId="{9CC20BF9-D6BC-4569-9303-7AFBE78A7A29}">
      <dsp:nvSpPr>
        <dsp:cNvPr id="0" name=""/>
        <dsp:cNvSpPr/>
      </dsp:nvSpPr>
      <dsp:spPr>
        <a:xfrm rot="10800000">
          <a:off x="3104556" y="2553230"/>
          <a:ext cx="2005411" cy="2005411"/>
        </a:xfrm>
        <a:prstGeom prst="pieWedge">
          <a:avLst/>
        </a:prstGeom>
        <a:gradFill rotWithShape="0">
          <a:gsLst>
            <a:gs pos="0">
              <a:schemeClr val="accent3">
                <a:hueOff val="1807066"/>
                <a:satOff val="66667"/>
                <a:lumOff val="-9804"/>
                <a:alphaOff val="0"/>
                <a:satMod val="103000"/>
                <a:lumMod val="102000"/>
                <a:tint val="94000"/>
              </a:schemeClr>
            </a:gs>
            <a:gs pos="50000">
              <a:schemeClr val="accent3">
                <a:hueOff val="1807066"/>
                <a:satOff val="66667"/>
                <a:lumOff val="-9804"/>
                <a:alphaOff val="0"/>
                <a:satMod val="110000"/>
                <a:lumMod val="100000"/>
                <a:shade val="100000"/>
              </a:schemeClr>
            </a:gs>
            <a:gs pos="100000">
              <a:schemeClr val="accent3">
                <a:hueOff val="1807066"/>
                <a:satOff val="66667"/>
                <a:lumOff val="-980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err="1">
              <a:effectLst/>
            </a:rPr>
            <a:t>Renale</a:t>
          </a:r>
          <a:endParaRPr lang="ro-RO" sz="2000" b="1" kern="1200" dirty="0">
            <a:effectLst/>
          </a:endParaRPr>
        </a:p>
      </dsp:txBody>
      <dsp:txXfrm rot="10800000">
        <a:off x="3104556" y="2553230"/>
        <a:ext cx="1418040" cy="1418040"/>
      </dsp:txXfrm>
    </dsp:sp>
    <dsp:sp modelId="{7122B951-529D-46B5-B08C-C00E9F9DC41B}">
      <dsp:nvSpPr>
        <dsp:cNvPr id="0" name=""/>
        <dsp:cNvSpPr/>
      </dsp:nvSpPr>
      <dsp:spPr>
        <a:xfrm rot="16200000">
          <a:off x="1006516" y="2553230"/>
          <a:ext cx="2005411" cy="2005411"/>
        </a:xfrm>
        <a:prstGeom prst="pieWedge">
          <a:avLst/>
        </a:prstGeom>
        <a:gradFill rotWithShape="0">
          <a:gsLst>
            <a:gs pos="0">
              <a:schemeClr val="accent3">
                <a:hueOff val="2710599"/>
                <a:satOff val="100000"/>
                <a:lumOff val="-14706"/>
                <a:alphaOff val="0"/>
                <a:satMod val="103000"/>
                <a:lumMod val="102000"/>
                <a:tint val="94000"/>
              </a:schemeClr>
            </a:gs>
            <a:gs pos="50000">
              <a:schemeClr val="accent3">
                <a:hueOff val="2710599"/>
                <a:satOff val="100000"/>
                <a:lumOff val="-14706"/>
                <a:alphaOff val="0"/>
                <a:satMod val="110000"/>
                <a:lumMod val="100000"/>
                <a:shade val="100000"/>
              </a:schemeClr>
            </a:gs>
            <a:gs pos="100000">
              <a:schemeClr val="accent3">
                <a:hueOff val="2710599"/>
                <a:satOff val="100000"/>
                <a:lumOff val="-1470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rPr>
            <a:t>Economic</a:t>
          </a:r>
          <a:endParaRPr lang="ro-RO" sz="2000" b="1" kern="1200" dirty="0">
            <a:effectLst/>
          </a:endParaRPr>
        </a:p>
      </dsp:txBody>
      <dsp:txXfrm rot="5400000">
        <a:off x="1593887" y="2553230"/>
        <a:ext cx="1418040" cy="1418040"/>
      </dsp:txXfrm>
    </dsp:sp>
    <dsp:sp modelId="{493DFF8E-F606-4106-85D4-B1017261C522}">
      <dsp:nvSpPr>
        <dsp:cNvPr id="0" name=""/>
        <dsp:cNvSpPr/>
      </dsp:nvSpPr>
      <dsp:spPr>
        <a:xfrm>
          <a:off x="2712050" y="2090086"/>
          <a:ext cx="692399" cy="602086"/>
        </a:xfrm>
        <a:prstGeom prst="circularArrow">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solidFill>
            <a:schemeClr val="accent4"/>
          </a:solidFill>
          <a:prstDash val="solid"/>
          <a:miter lim="800000"/>
        </a:ln>
        <a:effectLst/>
      </dsp:spPr>
      <dsp:style>
        <a:lnRef idx="1">
          <a:schemeClr val="accent4"/>
        </a:lnRef>
        <a:fillRef idx="2">
          <a:schemeClr val="accent4"/>
        </a:fillRef>
        <a:effectRef idx="1">
          <a:schemeClr val="accent4"/>
        </a:effectRef>
        <a:fontRef idx="minor">
          <a:schemeClr val="dk1"/>
        </a:fontRef>
      </dsp:style>
    </dsp:sp>
    <dsp:sp modelId="{3099B1B3-25D2-4BE0-B6D3-E167752E46E7}">
      <dsp:nvSpPr>
        <dsp:cNvPr id="0" name=""/>
        <dsp:cNvSpPr/>
      </dsp:nvSpPr>
      <dsp:spPr>
        <a:xfrm rot="10800000">
          <a:off x="2712050" y="2361558"/>
          <a:ext cx="692399" cy="602086"/>
        </a:xfrm>
        <a:prstGeom prst="circularArrow">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solidFill>
            <a:schemeClr val="accent4"/>
          </a:solidFill>
          <a:prstDash val="solid"/>
          <a:miter lim="800000"/>
        </a:ln>
        <a:effectLst/>
      </dsp:spPr>
      <dsp:style>
        <a:lnRef idx="1">
          <a:schemeClr val="accent4"/>
        </a:lnRef>
        <a:fillRef idx="2">
          <a:schemeClr val="accent4"/>
        </a:fillRef>
        <a:effectRef idx="1">
          <a:schemeClr val="accent4"/>
        </a:effectRef>
        <a:fontRef idx="minor">
          <a:schemeClr val="dk1"/>
        </a:fontRef>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4935EB-E5CC-48EC-B487-38EB97C2A051}">
      <dsp:nvSpPr>
        <dsp:cNvPr id="0" name=""/>
        <dsp:cNvSpPr/>
      </dsp:nvSpPr>
      <dsp:spPr>
        <a:xfrm>
          <a:off x="0" y="0"/>
          <a:ext cx="10308425" cy="0"/>
        </a:xfrm>
        <a:prstGeom prst="line">
          <a:avLst/>
        </a:prstGeom>
        <a:solidFill>
          <a:schemeClr val="accent1">
            <a:shade val="50000"/>
            <a:hueOff val="0"/>
            <a:satOff val="0"/>
            <a:lumOff val="0"/>
            <a:alphaOff val="0"/>
          </a:schemeClr>
        </a:solidFill>
        <a:ln w="12700" cap="flat" cmpd="sng" algn="ctr">
          <a:solidFill>
            <a:schemeClr val="accent1">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C91D23A-582E-40F0-A52F-8CE848DAF369}">
      <dsp:nvSpPr>
        <dsp:cNvPr id="0" name=""/>
        <dsp:cNvSpPr/>
      </dsp:nvSpPr>
      <dsp:spPr>
        <a:xfrm>
          <a:off x="0" y="0"/>
          <a:ext cx="2061685" cy="42459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vert270" wrap="square" lIns="156210" tIns="156210" rIns="156210" bIns="156210" numCol="1" spcCol="1270" anchor="t" anchorCtr="0">
          <a:noAutofit/>
        </a:bodyPr>
        <a:lstStyle/>
        <a:p>
          <a:pPr marL="0" lvl="0" indent="0" algn="ctr" defTabSz="1822450">
            <a:lnSpc>
              <a:spcPct val="90000"/>
            </a:lnSpc>
            <a:spcBef>
              <a:spcPct val="0"/>
            </a:spcBef>
            <a:spcAft>
              <a:spcPct val="35000"/>
            </a:spcAft>
            <a:buNone/>
          </a:pPr>
          <a:r>
            <a:rPr lang="en-US" sz="4100" b="1" kern="1200" dirty="0">
              <a:solidFill>
                <a:schemeClr val="accent6">
                  <a:lumMod val="75000"/>
                </a:schemeClr>
              </a:solidFill>
            </a:rPr>
            <a:t>Cum </a:t>
          </a:r>
          <a:r>
            <a:rPr lang="ro-RO" sz="4100" b="1" kern="1200" dirty="0">
              <a:solidFill>
                <a:schemeClr val="accent6">
                  <a:lumMod val="75000"/>
                </a:schemeClr>
              </a:solidFill>
            </a:rPr>
            <a:t>î</a:t>
          </a:r>
          <a:r>
            <a:rPr lang="en-US" sz="4100" b="1" kern="1200" dirty="0" err="1">
              <a:solidFill>
                <a:schemeClr val="accent6">
                  <a:lumMod val="75000"/>
                </a:schemeClr>
              </a:solidFill>
            </a:rPr>
            <a:t>mbun</a:t>
          </a:r>
          <a:r>
            <a:rPr lang="ro-RO" sz="4100" b="1" kern="1200" dirty="0">
              <a:solidFill>
                <a:schemeClr val="accent6">
                  <a:lumMod val="75000"/>
                </a:schemeClr>
              </a:solidFill>
            </a:rPr>
            <a:t>ă</a:t>
          </a:r>
          <a:r>
            <a:rPr lang="en-US" sz="4100" b="1" kern="1200" dirty="0">
              <a:solidFill>
                <a:schemeClr val="accent6">
                  <a:lumMod val="75000"/>
                </a:schemeClr>
              </a:solidFill>
            </a:rPr>
            <a:t>t</a:t>
          </a:r>
          <a:r>
            <a:rPr lang="ro-RO" sz="4100" b="1" kern="1200" dirty="0">
              <a:solidFill>
                <a:schemeClr val="accent6">
                  <a:lumMod val="75000"/>
                </a:schemeClr>
              </a:solidFill>
            </a:rPr>
            <a:t>ăț</a:t>
          </a:r>
          <a:r>
            <a:rPr lang="en-US" sz="4100" b="1" kern="1200" dirty="0" err="1">
              <a:solidFill>
                <a:schemeClr val="accent6">
                  <a:lumMod val="75000"/>
                </a:schemeClr>
              </a:solidFill>
            </a:rPr>
            <a:t>im</a:t>
          </a:r>
          <a:r>
            <a:rPr lang="en-US" sz="4100" b="1" kern="1200" dirty="0">
              <a:solidFill>
                <a:schemeClr val="accent6">
                  <a:lumMod val="75000"/>
                </a:schemeClr>
              </a:solidFill>
            </a:rPr>
            <a:t> </a:t>
          </a:r>
          <a:r>
            <a:rPr lang="en-US" sz="4100" b="1" kern="1200" dirty="0" err="1">
              <a:solidFill>
                <a:schemeClr val="accent6">
                  <a:lumMod val="75000"/>
                </a:schemeClr>
              </a:solidFill>
            </a:rPr>
            <a:t>aderen</a:t>
          </a:r>
          <a:r>
            <a:rPr lang="ro-RO" sz="4100" b="1" kern="1200" dirty="0">
              <a:solidFill>
                <a:schemeClr val="accent6">
                  <a:lumMod val="75000"/>
                </a:schemeClr>
              </a:solidFill>
            </a:rPr>
            <a:t>ț</a:t>
          </a:r>
          <a:r>
            <a:rPr lang="en-US" sz="4100" b="1" kern="1200" dirty="0">
              <a:solidFill>
                <a:schemeClr val="accent6">
                  <a:lumMod val="75000"/>
                </a:schemeClr>
              </a:solidFill>
            </a:rPr>
            <a:t>a?</a:t>
          </a:r>
          <a:endParaRPr lang="ro-RO" sz="4100" b="1" kern="1200" dirty="0">
            <a:solidFill>
              <a:schemeClr val="accent6">
                <a:lumMod val="75000"/>
              </a:schemeClr>
            </a:solidFill>
          </a:endParaRPr>
        </a:p>
      </dsp:txBody>
      <dsp:txXfrm>
        <a:off x="0" y="0"/>
        <a:ext cx="2061685" cy="4245923"/>
      </dsp:txXfrm>
    </dsp:sp>
    <dsp:sp modelId="{26025ADB-0A91-4AF6-B0F8-78389EA09B86}">
      <dsp:nvSpPr>
        <dsp:cNvPr id="0" name=""/>
        <dsp:cNvSpPr/>
      </dsp:nvSpPr>
      <dsp:spPr>
        <a:xfrm>
          <a:off x="2216311" y="18296"/>
          <a:ext cx="8092113" cy="36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ro-RO" sz="1500" kern="1200" dirty="0"/>
            <a:t>Evalu</a:t>
          </a:r>
          <a:r>
            <a:rPr lang="en-US" sz="1500" kern="1200" dirty="0"/>
            <a:t>area</a:t>
          </a:r>
          <a:r>
            <a:rPr lang="ro-RO" sz="1500" kern="1200" dirty="0"/>
            <a:t> nevoil</a:t>
          </a:r>
          <a:r>
            <a:rPr lang="en-US" sz="1500" kern="1200" dirty="0"/>
            <a:t>or</a:t>
          </a:r>
          <a:r>
            <a:rPr lang="ro-RO" sz="1500" kern="1200" dirty="0"/>
            <a:t> fiecărui pacient și ofer</a:t>
          </a:r>
          <a:r>
            <a:rPr lang="en-US" sz="1500" kern="1200" dirty="0" err="1"/>
            <a:t>irea</a:t>
          </a:r>
          <a:r>
            <a:rPr lang="ro-RO" sz="1500" kern="1200" dirty="0"/>
            <a:t> </a:t>
          </a:r>
          <a:r>
            <a:rPr lang="en-US" sz="1500" kern="1200" dirty="0"/>
            <a:t>de </a:t>
          </a:r>
          <a:r>
            <a:rPr lang="ro-RO" sz="1500" kern="1200" dirty="0"/>
            <a:t>soluți</a:t>
          </a:r>
          <a:r>
            <a:rPr lang="en-US" sz="1500" kern="1200" dirty="0" err="1"/>
            <a:t>i</a:t>
          </a:r>
          <a:r>
            <a:rPr lang="ro-RO" sz="1500" kern="1200" dirty="0"/>
            <a:t> individualizate</a:t>
          </a:r>
        </a:p>
      </dsp:txBody>
      <dsp:txXfrm>
        <a:off x="2216311" y="18296"/>
        <a:ext cx="8092113" cy="365920"/>
      </dsp:txXfrm>
    </dsp:sp>
    <dsp:sp modelId="{5956CEE3-EBBE-422E-801F-437D38A7CC95}">
      <dsp:nvSpPr>
        <dsp:cNvPr id="0" name=""/>
        <dsp:cNvSpPr/>
      </dsp:nvSpPr>
      <dsp:spPr>
        <a:xfrm>
          <a:off x="2061685" y="384216"/>
          <a:ext cx="824674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39C277-5DA4-458B-B147-0DB6B4EC988B}">
      <dsp:nvSpPr>
        <dsp:cNvPr id="0" name=""/>
        <dsp:cNvSpPr/>
      </dsp:nvSpPr>
      <dsp:spPr>
        <a:xfrm>
          <a:off x="2216311" y="402512"/>
          <a:ext cx="8092113" cy="36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ro-RO" sz="1500" kern="1200" dirty="0"/>
            <a:t>Ușur</a:t>
          </a:r>
          <a:r>
            <a:rPr lang="en-US" sz="1500" kern="1200" dirty="0"/>
            <a:t>area</a:t>
          </a:r>
          <a:r>
            <a:rPr lang="ro-RO" sz="1500" kern="1200" dirty="0"/>
            <a:t> administrar</a:t>
          </a:r>
          <a:r>
            <a:rPr lang="en-US" sz="1500" kern="1200" dirty="0"/>
            <a:t>ii</a:t>
          </a:r>
          <a:r>
            <a:rPr lang="ro-RO" sz="1500" kern="1200" dirty="0"/>
            <a:t> </a:t>
          </a:r>
          <a:r>
            <a:rPr lang="en-US" sz="1500" kern="1200" dirty="0" err="1"/>
            <a:t>tratamentului</a:t>
          </a:r>
          <a:r>
            <a:rPr lang="ro-RO" sz="1500" kern="1200" dirty="0"/>
            <a:t> pentru</a:t>
          </a:r>
          <a:r>
            <a:rPr lang="en-US" sz="1500" kern="1200" dirty="0"/>
            <a:t> </a:t>
          </a:r>
          <a:r>
            <a:rPr lang="en-US" sz="1500" kern="1200" dirty="0" err="1"/>
            <a:t>fiecare</a:t>
          </a:r>
          <a:r>
            <a:rPr lang="ro-RO" sz="1500" kern="1200" dirty="0"/>
            <a:t> pacient</a:t>
          </a:r>
        </a:p>
      </dsp:txBody>
      <dsp:txXfrm>
        <a:off x="2216311" y="402512"/>
        <a:ext cx="8092113" cy="365920"/>
      </dsp:txXfrm>
    </dsp:sp>
    <dsp:sp modelId="{494D3769-AD12-436F-8F32-AD144C329C3A}">
      <dsp:nvSpPr>
        <dsp:cNvPr id="0" name=""/>
        <dsp:cNvSpPr/>
      </dsp:nvSpPr>
      <dsp:spPr>
        <a:xfrm>
          <a:off x="2061685" y="768433"/>
          <a:ext cx="824674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55F6C8F-B7E9-4CD3-903C-D8FDC36A5BD1}">
      <dsp:nvSpPr>
        <dsp:cNvPr id="0" name=""/>
        <dsp:cNvSpPr/>
      </dsp:nvSpPr>
      <dsp:spPr>
        <a:xfrm>
          <a:off x="2216311" y="786729"/>
          <a:ext cx="8092113" cy="36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ro-RO" sz="1500" kern="1200" dirty="0"/>
            <a:t>Îmbunătăți</a:t>
          </a:r>
          <a:r>
            <a:rPr lang="en-US" sz="1500" kern="1200" dirty="0"/>
            <a:t>rea</a:t>
          </a:r>
          <a:r>
            <a:rPr lang="ro-RO" sz="1500" kern="1200" dirty="0"/>
            <a:t> comunicar</a:t>
          </a:r>
          <a:r>
            <a:rPr lang="en-US" sz="1500" kern="1200" dirty="0"/>
            <a:t>ii</a:t>
          </a:r>
          <a:r>
            <a:rPr lang="ro-RO" sz="1500" kern="1200" dirty="0"/>
            <a:t> </a:t>
          </a:r>
          <a:r>
            <a:rPr lang="en-US" sz="1500" kern="1200" dirty="0"/>
            <a:t>medic - </a:t>
          </a:r>
          <a:r>
            <a:rPr lang="ro-RO" sz="1500" kern="1200" dirty="0"/>
            <a:t>pacient într-un mediu </a:t>
          </a:r>
          <a:r>
            <a:rPr lang="en-US" sz="1500" kern="1200" dirty="0" err="1"/>
            <a:t>prietenos</a:t>
          </a:r>
          <a:endParaRPr lang="ro-RO" sz="1500" kern="1200" dirty="0"/>
        </a:p>
      </dsp:txBody>
      <dsp:txXfrm>
        <a:off x="2216311" y="786729"/>
        <a:ext cx="8092113" cy="365920"/>
      </dsp:txXfrm>
    </dsp:sp>
    <dsp:sp modelId="{148C03A2-54FF-4074-AFB4-913656996D72}">
      <dsp:nvSpPr>
        <dsp:cNvPr id="0" name=""/>
        <dsp:cNvSpPr/>
      </dsp:nvSpPr>
      <dsp:spPr>
        <a:xfrm>
          <a:off x="2061685" y="1152649"/>
          <a:ext cx="824674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FCE0539-D510-47DB-B90A-49CC31A2ADC6}">
      <dsp:nvSpPr>
        <dsp:cNvPr id="0" name=""/>
        <dsp:cNvSpPr/>
      </dsp:nvSpPr>
      <dsp:spPr>
        <a:xfrm>
          <a:off x="2216311" y="1170945"/>
          <a:ext cx="8092113" cy="36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err="1"/>
            <a:t>Educarea</a:t>
          </a:r>
          <a:r>
            <a:rPr lang="en-US" sz="1500" kern="1200" dirty="0"/>
            <a:t> </a:t>
          </a:r>
          <a:r>
            <a:rPr lang="en-US" sz="1500" kern="1200" dirty="0" err="1"/>
            <a:t>pacientului</a:t>
          </a:r>
          <a:endParaRPr lang="ro-RO" sz="1500" kern="1200" dirty="0"/>
        </a:p>
      </dsp:txBody>
      <dsp:txXfrm>
        <a:off x="2216311" y="1170945"/>
        <a:ext cx="8092113" cy="365920"/>
      </dsp:txXfrm>
    </dsp:sp>
    <dsp:sp modelId="{CD40F963-760E-4BC9-B8E0-A8CA2513A1B2}">
      <dsp:nvSpPr>
        <dsp:cNvPr id="0" name=""/>
        <dsp:cNvSpPr/>
      </dsp:nvSpPr>
      <dsp:spPr>
        <a:xfrm>
          <a:off x="2061685" y="1536866"/>
          <a:ext cx="824674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A11E7F6-3300-4169-8F32-57FEC683662C}">
      <dsp:nvSpPr>
        <dsp:cNvPr id="0" name=""/>
        <dsp:cNvSpPr/>
      </dsp:nvSpPr>
      <dsp:spPr>
        <a:xfrm>
          <a:off x="2216311" y="1555162"/>
          <a:ext cx="8092113" cy="36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ro-RO" sz="1500" kern="1200" dirty="0"/>
            <a:t>Oferi</a:t>
          </a:r>
          <a:r>
            <a:rPr lang="en-US" sz="1500" kern="1200" dirty="0"/>
            <a:t>rea</a:t>
          </a:r>
          <a:r>
            <a:rPr lang="ro-RO" sz="1500" kern="1200" dirty="0"/>
            <a:t> interviur</a:t>
          </a:r>
          <a:r>
            <a:rPr lang="en-US" sz="1500" kern="1200" dirty="0" err="1"/>
            <a:t>ilor</a:t>
          </a:r>
          <a:r>
            <a:rPr lang="ro-RO" sz="1500" kern="1200" dirty="0"/>
            <a:t> motivaționale</a:t>
          </a:r>
        </a:p>
      </dsp:txBody>
      <dsp:txXfrm>
        <a:off x="2216311" y="1555162"/>
        <a:ext cx="8092113" cy="365920"/>
      </dsp:txXfrm>
    </dsp:sp>
    <dsp:sp modelId="{58CB88C6-FE7A-44E6-92E2-1BE49B416993}">
      <dsp:nvSpPr>
        <dsp:cNvPr id="0" name=""/>
        <dsp:cNvSpPr/>
      </dsp:nvSpPr>
      <dsp:spPr>
        <a:xfrm>
          <a:off x="2061685" y="1921083"/>
          <a:ext cx="824674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EE3E159-E83E-41EF-8F0A-09D28C6F02B0}">
      <dsp:nvSpPr>
        <dsp:cNvPr id="0" name=""/>
        <dsp:cNvSpPr/>
      </dsp:nvSpPr>
      <dsp:spPr>
        <a:xfrm>
          <a:off x="2216311" y="1939379"/>
          <a:ext cx="8092113" cy="36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ro-RO" sz="1500" kern="1200" dirty="0"/>
            <a:t>Implica</a:t>
          </a:r>
          <a:r>
            <a:rPr lang="en-US" sz="1500" kern="1200" dirty="0"/>
            <a:t>rea</a:t>
          </a:r>
          <a:r>
            <a:rPr lang="ro-RO" sz="1500" kern="1200" dirty="0"/>
            <a:t> pacientul în luarea deciziilor/</a:t>
          </a:r>
          <a:r>
            <a:rPr lang="en-US" sz="1500" kern="1200" dirty="0" err="1"/>
            <a:t>responsabilizarea</a:t>
          </a:r>
          <a:r>
            <a:rPr lang="ro-RO" sz="1500" kern="1200" dirty="0"/>
            <a:t> pacientul</a:t>
          </a:r>
          <a:r>
            <a:rPr lang="en-US" sz="1500" kern="1200" dirty="0" err="1"/>
            <a:t>ui</a:t>
          </a:r>
          <a:endParaRPr lang="ro-RO" sz="1500" kern="1200" dirty="0"/>
        </a:p>
      </dsp:txBody>
      <dsp:txXfrm>
        <a:off x="2216311" y="1939379"/>
        <a:ext cx="8092113" cy="365920"/>
      </dsp:txXfrm>
    </dsp:sp>
    <dsp:sp modelId="{91A0FE8B-39D0-4A5A-8C90-673E6AB206CE}">
      <dsp:nvSpPr>
        <dsp:cNvPr id="0" name=""/>
        <dsp:cNvSpPr/>
      </dsp:nvSpPr>
      <dsp:spPr>
        <a:xfrm>
          <a:off x="2061685" y="2305299"/>
          <a:ext cx="824674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A452D65-61D5-4F0C-9E52-7126F18B4142}">
      <dsp:nvSpPr>
        <dsp:cNvPr id="0" name=""/>
        <dsp:cNvSpPr/>
      </dsp:nvSpPr>
      <dsp:spPr>
        <a:xfrm>
          <a:off x="2216311" y="2323595"/>
          <a:ext cx="8092113" cy="36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err="1"/>
            <a:t>Respectarea</a:t>
          </a:r>
          <a:r>
            <a:rPr lang="en-US" sz="1500" kern="1200" dirty="0"/>
            <a:t> </a:t>
          </a:r>
          <a:r>
            <a:rPr lang="en-US" sz="1500" kern="1200" dirty="0" err="1"/>
            <a:t>recomandarilor</a:t>
          </a:r>
          <a:r>
            <a:rPr lang="en-US" sz="1500" kern="1200" dirty="0"/>
            <a:t> </a:t>
          </a:r>
          <a:r>
            <a:rPr lang="en-US" sz="1500" kern="1200" dirty="0" err="1"/>
            <a:t>ghidurilor</a:t>
          </a:r>
          <a:endParaRPr lang="ro-RO" sz="1500" kern="1200" dirty="0"/>
        </a:p>
      </dsp:txBody>
      <dsp:txXfrm>
        <a:off x="2216311" y="2323595"/>
        <a:ext cx="8092113" cy="365920"/>
      </dsp:txXfrm>
    </dsp:sp>
    <dsp:sp modelId="{21CD8A7B-D049-49BD-B0BE-EE8AC8F287DE}">
      <dsp:nvSpPr>
        <dsp:cNvPr id="0" name=""/>
        <dsp:cNvSpPr/>
      </dsp:nvSpPr>
      <dsp:spPr>
        <a:xfrm>
          <a:off x="2061685" y="2689516"/>
          <a:ext cx="824674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A0BF2E3-1B23-4F89-AF42-EB5998A0B290}">
      <dsp:nvSpPr>
        <dsp:cNvPr id="0" name=""/>
        <dsp:cNvSpPr/>
      </dsp:nvSpPr>
      <dsp:spPr>
        <a:xfrm>
          <a:off x="2216311" y="2707812"/>
          <a:ext cx="8092113" cy="36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b="0" kern="1200" dirty="0" err="1"/>
            <a:t>Folosirea</a:t>
          </a:r>
          <a:r>
            <a:rPr lang="en-US" sz="1500" b="0" kern="1200" dirty="0"/>
            <a:t> </a:t>
          </a:r>
          <a:r>
            <a:rPr lang="en-US" sz="1500" b="0" kern="1200" dirty="0" err="1"/>
            <a:t>combinatiilor</a:t>
          </a:r>
          <a:r>
            <a:rPr lang="en-US" sz="1500" b="0" kern="1200" dirty="0"/>
            <a:t> fixe</a:t>
          </a:r>
          <a:endParaRPr lang="ro-RO" sz="1500" b="0" kern="1200" dirty="0"/>
        </a:p>
      </dsp:txBody>
      <dsp:txXfrm>
        <a:off x="2216311" y="2707812"/>
        <a:ext cx="8092113" cy="365920"/>
      </dsp:txXfrm>
    </dsp:sp>
    <dsp:sp modelId="{9BEF8D91-B032-4BC2-A1DD-D60A3EC014D2}">
      <dsp:nvSpPr>
        <dsp:cNvPr id="0" name=""/>
        <dsp:cNvSpPr/>
      </dsp:nvSpPr>
      <dsp:spPr>
        <a:xfrm>
          <a:off x="2061685" y="3073733"/>
          <a:ext cx="824674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4965E3-59DF-40A8-9CBB-0981A5365FAA}">
      <dsp:nvSpPr>
        <dsp:cNvPr id="0" name=""/>
        <dsp:cNvSpPr/>
      </dsp:nvSpPr>
      <dsp:spPr>
        <a:xfrm>
          <a:off x="2216311" y="3092029"/>
          <a:ext cx="8092113" cy="36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err="1"/>
            <a:t>Abordarea</a:t>
          </a:r>
          <a:r>
            <a:rPr lang="en-US" sz="1500" kern="1200" dirty="0"/>
            <a:t> </a:t>
          </a:r>
          <a:r>
            <a:rPr lang="en-US" sz="1500" kern="1200" dirty="0" err="1"/>
            <a:t>colaborativa</a:t>
          </a:r>
          <a:r>
            <a:rPr lang="en-US" sz="1500" kern="1200" dirty="0"/>
            <a:t> a </a:t>
          </a:r>
          <a:r>
            <a:rPr lang="en-US" sz="1500" kern="1200" dirty="0" err="1"/>
            <a:t>ingrijirii</a:t>
          </a:r>
          <a:r>
            <a:rPr lang="en-US" sz="1500" kern="1200" dirty="0"/>
            <a:t> </a:t>
          </a:r>
          <a:r>
            <a:rPr lang="en-US" sz="1500" kern="1200" dirty="0" err="1"/>
            <a:t>pacientului</a:t>
          </a:r>
          <a:r>
            <a:rPr lang="en-US" sz="1500" kern="1200" dirty="0"/>
            <a:t>, </a:t>
          </a:r>
          <a:r>
            <a:rPr lang="en-US" sz="1500" kern="1200" dirty="0" err="1"/>
            <a:t>bazata</a:t>
          </a:r>
          <a:r>
            <a:rPr lang="en-US" sz="1500" kern="1200" dirty="0"/>
            <a:t> pe </a:t>
          </a:r>
          <a:r>
            <a:rPr lang="en-US" sz="1500" kern="1200" dirty="0" err="1"/>
            <a:t>echipa</a:t>
          </a:r>
          <a:r>
            <a:rPr lang="en-US" sz="1500" kern="1200" dirty="0"/>
            <a:t> (inclusive </a:t>
          </a:r>
          <a:r>
            <a:rPr lang="en-US" sz="1500" kern="1200" dirty="0" err="1"/>
            <a:t>asistenta</a:t>
          </a:r>
          <a:r>
            <a:rPr lang="en-US" sz="1500" kern="1200" dirty="0"/>
            <a:t> </a:t>
          </a:r>
          <a:r>
            <a:rPr lang="en-US" sz="1500" kern="1200" dirty="0" err="1"/>
            <a:t>medicala</a:t>
          </a:r>
          <a:r>
            <a:rPr lang="en-US" sz="1500" kern="1200" dirty="0"/>
            <a:t> </a:t>
          </a:r>
          <a:r>
            <a:rPr lang="en-US" sz="1500" kern="1200" dirty="0" err="1"/>
            <a:t>si</a:t>
          </a:r>
          <a:r>
            <a:rPr lang="en-US" sz="1500" kern="1200" dirty="0"/>
            <a:t> </a:t>
          </a:r>
          <a:r>
            <a:rPr lang="en-US" sz="1500" kern="1200" dirty="0" err="1"/>
            <a:t>faracist</a:t>
          </a:r>
          <a:r>
            <a:rPr lang="en-US" sz="1500" kern="1200" dirty="0"/>
            <a:t>)</a:t>
          </a:r>
          <a:endParaRPr lang="ro-RO" sz="1500" kern="1200" dirty="0"/>
        </a:p>
      </dsp:txBody>
      <dsp:txXfrm>
        <a:off x="2216311" y="3092029"/>
        <a:ext cx="8092113" cy="365920"/>
      </dsp:txXfrm>
    </dsp:sp>
    <dsp:sp modelId="{04799063-420D-41A2-A010-DB19B44FC79B}">
      <dsp:nvSpPr>
        <dsp:cNvPr id="0" name=""/>
        <dsp:cNvSpPr/>
      </dsp:nvSpPr>
      <dsp:spPr>
        <a:xfrm>
          <a:off x="2061685" y="3457949"/>
          <a:ext cx="824674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B05CAD7-FD72-4E9A-A830-C18BDB30DAB3}">
      <dsp:nvSpPr>
        <dsp:cNvPr id="0" name=""/>
        <dsp:cNvSpPr/>
      </dsp:nvSpPr>
      <dsp:spPr>
        <a:xfrm>
          <a:off x="2216311" y="3476245"/>
          <a:ext cx="8092113" cy="36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err="1"/>
            <a:t>Folosirea</a:t>
          </a:r>
          <a:r>
            <a:rPr lang="en-US" sz="1500" kern="1200" dirty="0"/>
            <a:t> memento-</a:t>
          </a:r>
          <a:r>
            <a:rPr lang="en-US" sz="1500" kern="1200" dirty="0" err="1"/>
            <a:t>urilor</a:t>
          </a:r>
          <a:endParaRPr lang="ro-RO" sz="1500" kern="1200" dirty="0"/>
        </a:p>
      </dsp:txBody>
      <dsp:txXfrm>
        <a:off x="2216311" y="3476245"/>
        <a:ext cx="8092113" cy="365920"/>
      </dsp:txXfrm>
    </dsp:sp>
    <dsp:sp modelId="{AB482C3E-F792-4B83-BBC7-0B578CB768C6}">
      <dsp:nvSpPr>
        <dsp:cNvPr id="0" name=""/>
        <dsp:cNvSpPr/>
      </dsp:nvSpPr>
      <dsp:spPr>
        <a:xfrm>
          <a:off x="2061685" y="3842166"/>
          <a:ext cx="824674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F880810-83C3-4F4C-BED8-B0EC918267AE}">
      <dsp:nvSpPr>
        <dsp:cNvPr id="0" name=""/>
        <dsp:cNvSpPr/>
      </dsp:nvSpPr>
      <dsp:spPr>
        <a:xfrm>
          <a:off x="2216311" y="3860462"/>
          <a:ext cx="8092113" cy="36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ro-RO" sz="1500" kern="1200" dirty="0"/>
            <a:t>Utiliza</a:t>
          </a:r>
          <a:r>
            <a:rPr lang="en-US" sz="1500" kern="1200" dirty="0"/>
            <a:t>rea</a:t>
          </a:r>
          <a:r>
            <a:rPr lang="ro-RO" sz="1500" kern="1200" dirty="0"/>
            <a:t> tehnologi</a:t>
          </a:r>
          <a:r>
            <a:rPr lang="en-US" sz="1500" kern="1200" dirty="0" err="1"/>
            <a:t>ei</a:t>
          </a:r>
          <a:r>
            <a:rPr lang="ro-RO" sz="1500" kern="1200" dirty="0"/>
            <a:t> ca instrument de sprijin</a:t>
          </a:r>
        </a:p>
      </dsp:txBody>
      <dsp:txXfrm>
        <a:off x="2216311" y="3860462"/>
        <a:ext cx="8092113" cy="365920"/>
      </dsp:txXfrm>
    </dsp:sp>
    <dsp:sp modelId="{24DCBAD7-9738-4FFB-BCB0-0A7505A2DFFF}">
      <dsp:nvSpPr>
        <dsp:cNvPr id="0" name=""/>
        <dsp:cNvSpPr/>
      </dsp:nvSpPr>
      <dsp:spPr>
        <a:xfrm>
          <a:off x="2061685" y="4226383"/>
          <a:ext cx="824674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3B33C9-16E1-4AE9-AB7F-E04FD430F9E8}">
      <dsp:nvSpPr>
        <dsp:cNvPr id="0" name=""/>
        <dsp:cNvSpPr/>
      </dsp:nvSpPr>
      <dsp:spPr>
        <a:xfrm>
          <a:off x="386456" y="875800"/>
          <a:ext cx="3037379" cy="151868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1115" tIns="31115" rIns="31115" bIns="31115" numCol="1" spcCol="1270" anchor="ctr" anchorCtr="0">
          <a:noAutofit/>
        </a:bodyPr>
        <a:lstStyle/>
        <a:p>
          <a:pPr marL="0" lvl="0" indent="0" algn="ctr" defTabSz="2178050">
            <a:lnSpc>
              <a:spcPct val="90000"/>
            </a:lnSpc>
            <a:spcBef>
              <a:spcPct val="0"/>
            </a:spcBef>
            <a:spcAft>
              <a:spcPct val="35000"/>
            </a:spcAft>
            <a:buNone/>
          </a:pPr>
          <a:r>
            <a:rPr lang="ro-RO" sz="4900" b="1" kern="1200" dirty="0">
              <a:latin typeface="Calibri" panose="020F0502020204030204" pitchFamily="34" charset="0"/>
              <a:cs typeface="Calibri" panose="020F0502020204030204" pitchFamily="34" charset="0"/>
            </a:rPr>
            <a:t>↓</a:t>
          </a:r>
          <a:r>
            <a:rPr lang="en-US" sz="4900" kern="1200" dirty="0">
              <a:latin typeface="Calibri" panose="020F0502020204030204" pitchFamily="34" charset="0"/>
              <a:cs typeface="Calibri" panose="020F0502020204030204" pitchFamily="34" charset="0"/>
            </a:rPr>
            <a:t> TAS cu </a:t>
          </a:r>
          <a:r>
            <a:rPr lang="en-US" sz="4900" b="1" kern="1200" dirty="0">
              <a:latin typeface="Calibri" panose="020F0502020204030204" pitchFamily="34" charset="0"/>
              <a:cs typeface="Calibri" panose="020F0502020204030204" pitchFamily="34" charset="0"/>
            </a:rPr>
            <a:t>2 mmHg</a:t>
          </a:r>
          <a:endParaRPr lang="ro-RO" sz="4900" b="1" kern="1200" dirty="0"/>
        </a:p>
      </dsp:txBody>
      <dsp:txXfrm>
        <a:off x="430937" y="920281"/>
        <a:ext cx="2948417" cy="1429727"/>
      </dsp:txXfrm>
    </dsp:sp>
    <dsp:sp modelId="{96BCE6E1-3709-4E3D-B6E4-3173AC40FBB6}">
      <dsp:nvSpPr>
        <dsp:cNvPr id="0" name=""/>
        <dsp:cNvSpPr/>
      </dsp:nvSpPr>
      <dsp:spPr>
        <a:xfrm rot="19457599">
          <a:off x="3283202" y="1156727"/>
          <a:ext cx="1496217" cy="83590"/>
        </a:xfrm>
        <a:custGeom>
          <a:avLst/>
          <a:gdLst/>
          <a:ahLst/>
          <a:cxnLst/>
          <a:rect l="0" t="0" r="0" b="0"/>
          <a:pathLst>
            <a:path>
              <a:moveTo>
                <a:pt x="0" y="41795"/>
              </a:moveTo>
              <a:lnTo>
                <a:pt x="1496217" y="41795"/>
              </a:lnTo>
            </a:path>
          </a:pathLst>
        </a:custGeom>
        <a:noFill/>
        <a:ln w="38100" cap="flat" cmpd="sng" algn="ctr">
          <a:solidFill>
            <a:schemeClr val="accent2">
              <a:lumMod val="60000"/>
              <a:lumOff val="40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ro-RO" sz="500" kern="1200"/>
        </a:p>
      </dsp:txBody>
      <dsp:txXfrm>
        <a:off x="3993906" y="1161116"/>
        <a:ext cx="74810" cy="74810"/>
      </dsp:txXfrm>
    </dsp:sp>
    <dsp:sp modelId="{242AC8B3-19E0-4380-A434-13D63966D92C}">
      <dsp:nvSpPr>
        <dsp:cNvPr id="0" name=""/>
        <dsp:cNvSpPr/>
      </dsp:nvSpPr>
      <dsp:spPr>
        <a:xfrm>
          <a:off x="4638787" y="2553"/>
          <a:ext cx="3037379" cy="1518689"/>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miter lim="800000"/>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ro-RO" sz="2600" b="1" kern="1200" dirty="0">
              <a:latin typeface="Calibri" panose="020F0502020204030204" pitchFamily="34" charset="0"/>
              <a:cs typeface="Calibri" panose="020F0502020204030204" pitchFamily="34" charset="0"/>
            </a:rPr>
            <a:t>↓</a:t>
          </a:r>
          <a:r>
            <a:rPr lang="en-US" sz="2600" b="1" kern="1200" dirty="0">
              <a:latin typeface="Calibri" panose="020F0502020204030204" pitchFamily="34" charset="0"/>
              <a:cs typeface="Calibri" panose="020F0502020204030204" pitchFamily="34" charset="0"/>
            </a:rPr>
            <a:t> </a:t>
          </a:r>
          <a:r>
            <a:rPr lang="en-US" sz="2600" kern="1200" dirty="0">
              <a:latin typeface="Calibri" panose="020F0502020204030204" pitchFamily="34" charset="0"/>
              <a:cs typeface="Calibri" panose="020F0502020204030204" pitchFamily="34" charset="0"/>
            </a:rPr>
            <a:t>cu </a:t>
          </a:r>
          <a:r>
            <a:rPr lang="en-US" sz="3600" b="1" kern="1200" dirty="0">
              <a:latin typeface="Calibri" panose="020F0502020204030204" pitchFamily="34" charset="0"/>
              <a:cs typeface="Calibri" panose="020F0502020204030204" pitchFamily="34" charset="0"/>
            </a:rPr>
            <a:t>7%</a:t>
          </a:r>
          <a:r>
            <a:rPr lang="en-US" sz="2600" b="1" kern="1200" dirty="0">
              <a:latin typeface="Calibri" panose="020F0502020204030204" pitchFamily="34" charset="0"/>
              <a:cs typeface="Calibri" panose="020F0502020204030204" pitchFamily="34" charset="0"/>
            </a:rPr>
            <a:t> </a:t>
          </a:r>
          <a:r>
            <a:rPr lang="en-US" sz="2600" kern="1200" dirty="0">
              <a:latin typeface="Calibri" panose="020F0502020204030204" pitchFamily="34" charset="0"/>
              <a:cs typeface="Calibri" panose="020F0502020204030204" pitchFamily="34" charset="0"/>
            </a:rPr>
            <a:t>a </a:t>
          </a:r>
          <a:r>
            <a:rPr lang="en-US" sz="2600" kern="1200" dirty="0" err="1">
              <a:latin typeface="Calibri" panose="020F0502020204030204" pitchFamily="34" charset="0"/>
              <a:cs typeface="Calibri" panose="020F0502020204030204" pitchFamily="34" charset="0"/>
            </a:rPr>
            <a:t>riscului</a:t>
          </a:r>
          <a:r>
            <a:rPr lang="en-US" sz="2600" kern="1200" dirty="0">
              <a:latin typeface="Calibri" panose="020F0502020204030204" pitchFamily="34" charset="0"/>
              <a:cs typeface="Calibri" panose="020F0502020204030204" pitchFamily="34" charset="0"/>
            </a:rPr>
            <a:t> de </a:t>
          </a:r>
          <a:r>
            <a:rPr lang="en-US" sz="2600" kern="1200" dirty="0" err="1">
              <a:latin typeface="Calibri" panose="020F0502020204030204" pitchFamily="34" charset="0"/>
              <a:cs typeface="Calibri" panose="020F0502020204030204" pitchFamily="34" charset="0"/>
            </a:rPr>
            <a:t>mortalitate</a:t>
          </a:r>
          <a:r>
            <a:rPr lang="en-US" sz="2600" kern="1200" dirty="0">
              <a:latin typeface="Calibri" panose="020F0502020204030204" pitchFamily="34" charset="0"/>
              <a:cs typeface="Calibri" panose="020F0502020204030204" pitchFamily="34" charset="0"/>
            </a:rPr>
            <a:t> </a:t>
          </a:r>
          <a:r>
            <a:rPr lang="en-US" sz="2600" kern="1200" dirty="0" err="1">
              <a:latin typeface="Calibri" panose="020F0502020204030204" pitchFamily="34" charset="0"/>
              <a:cs typeface="Calibri" panose="020F0502020204030204" pitchFamily="34" charset="0"/>
            </a:rPr>
            <a:t>prin</a:t>
          </a:r>
          <a:r>
            <a:rPr lang="en-US" sz="2600" kern="1200" dirty="0">
              <a:latin typeface="Calibri" panose="020F0502020204030204" pitchFamily="34" charset="0"/>
              <a:cs typeface="Calibri" panose="020F0502020204030204" pitchFamily="34" charset="0"/>
            </a:rPr>
            <a:t> </a:t>
          </a:r>
          <a:r>
            <a:rPr lang="en-US" sz="2600" b="1" kern="1200" dirty="0" err="1">
              <a:latin typeface="Calibri" panose="020F0502020204030204" pitchFamily="34" charset="0"/>
              <a:cs typeface="Calibri" panose="020F0502020204030204" pitchFamily="34" charset="0"/>
            </a:rPr>
            <a:t>boala</a:t>
          </a:r>
          <a:r>
            <a:rPr lang="en-US" sz="2600" b="1" kern="1200" dirty="0">
              <a:latin typeface="Calibri" panose="020F0502020204030204" pitchFamily="34" charset="0"/>
              <a:cs typeface="Calibri" panose="020F0502020204030204" pitchFamily="34" charset="0"/>
            </a:rPr>
            <a:t> </a:t>
          </a:r>
          <a:r>
            <a:rPr lang="en-US" sz="2600" b="1" kern="1200" dirty="0" err="1">
              <a:latin typeface="Calibri" panose="020F0502020204030204" pitchFamily="34" charset="0"/>
              <a:cs typeface="Calibri" panose="020F0502020204030204" pitchFamily="34" charset="0"/>
            </a:rPr>
            <a:t>cardiaca</a:t>
          </a:r>
          <a:r>
            <a:rPr lang="en-US" sz="2600" b="1" kern="1200" dirty="0">
              <a:latin typeface="Calibri" panose="020F0502020204030204" pitchFamily="34" charset="0"/>
              <a:cs typeface="Calibri" panose="020F0502020204030204" pitchFamily="34" charset="0"/>
            </a:rPr>
            <a:t> </a:t>
          </a:r>
          <a:r>
            <a:rPr lang="en-US" sz="2600" b="1" kern="1200" dirty="0" err="1">
              <a:latin typeface="Calibri" panose="020F0502020204030204" pitchFamily="34" charset="0"/>
              <a:cs typeface="Calibri" panose="020F0502020204030204" pitchFamily="34" charset="0"/>
            </a:rPr>
            <a:t>ischemica</a:t>
          </a:r>
          <a:endParaRPr lang="ro-RO" sz="2600" b="1" kern="1200" dirty="0"/>
        </a:p>
      </dsp:txBody>
      <dsp:txXfrm>
        <a:off x="4683268" y="47034"/>
        <a:ext cx="2948417" cy="1429727"/>
      </dsp:txXfrm>
    </dsp:sp>
    <dsp:sp modelId="{FB3E0F3E-6A7B-46B1-BB9D-9DB1A2A5A99D}">
      <dsp:nvSpPr>
        <dsp:cNvPr id="0" name=""/>
        <dsp:cNvSpPr/>
      </dsp:nvSpPr>
      <dsp:spPr>
        <a:xfrm rot="2142401">
          <a:off x="3283202" y="2029973"/>
          <a:ext cx="1496217" cy="83590"/>
        </a:xfrm>
        <a:custGeom>
          <a:avLst/>
          <a:gdLst/>
          <a:ahLst/>
          <a:cxnLst/>
          <a:rect l="0" t="0" r="0" b="0"/>
          <a:pathLst>
            <a:path>
              <a:moveTo>
                <a:pt x="0" y="41795"/>
              </a:moveTo>
              <a:lnTo>
                <a:pt x="1496217" y="41795"/>
              </a:lnTo>
            </a:path>
          </a:pathLst>
        </a:custGeom>
        <a:noFill/>
        <a:ln w="38100" cap="flat" cmpd="sng" algn="ctr">
          <a:solidFill>
            <a:schemeClr val="accent2">
              <a:lumMod val="60000"/>
              <a:lumOff val="40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ro-RO" sz="500" kern="1200"/>
        </a:p>
      </dsp:txBody>
      <dsp:txXfrm>
        <a:off x="3993906" y="2034363"/>
        <a:ext cx="74810" cy="74810"/>
      </dsp:txXfrm>
    </dsp:sp>
    <dsp:sp modelId="{0A51C577-9215-401E-92A7-F2061D3BC7FE}">
      <dsp:nvSpPr>
        <dsp:cNvPr id="0" name=""/>
        <dsp:cNvSpPr/>
      </dsp:nvSpPr>
      <dsp:spPr>
        <a:xfrm>
          <a:off x="4638787" y="1749047"/>
          <a:ext cx="3037379" cy="1518689"/>
        </a:xfrm>
        <a:prstGeom prst="roundRect">
          <a:avLst>
            <a:gd name="adj" fmla="val 10000"/>
          </a:avLst>
        </a:prstGeom>
        <a:solidFill>
          <a:srgbClr val="0070C0"/>
        </a:solidFill>
        <a:ln w="12700" cap="flat" cmpd="sng" algn="ctr">
          <a:solidFill>
            <a:schemeClr val="lt1">
              <a:hueOff val="0"/>
              <a:satOff val="0"/>
              <a:lumOff val="0"/>
              <a:alphaOff val="0"/>
            </a:schemeClr>
          </a:solidFill>
          <a:prstDash val="solid"/>
          <a:miter lim="800000"/>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ro-RO" sz="2600" b="1" kern="1200" dirty="0">
              <a:latin typeface="Calibri" panose="020F0502020204030204" pitchFamily="34" charset="0"/>
              <a:cs typeface="Calibri" panose="020F0502020204030204" pitchFamily="34" charset="0"/>
            </a:rPr>
            <a:t>↓</a:t>
          </a:r>
          <a:r>
            <a:rPr lang="en-US" sz="2600" b="1" kern="1200" dirty="0">
              <a:latin typeface="Calibri" panose="020F0502020204030204" pitchFamily="34" charset="0"/>
              <a:cs typeface="Calibri" panose="020F0502020204030204" pitchFamily="34" charset="0"/>
            </a:rPr>
            <a:t> </a:t>
          </a:r>
          <a:r>
            <a:rPr lang="en-US" sz="2600" kern="1200" dirty="0">
              <a:latin typeface="Calibri" panose="020F0502020204030204" pitchFamily="34" charset="0"/>
              <a:cs typeface="Calibri" panose="020F0502020204030204" pitchFamily="34" charset="0"/>
            </a:rPr>
            <a:t>cu </a:t>
          </a:r>
          <a:r>
            <a:rPr lang="en-US" sz="3600" b="1" kern="1200" dirty="0">
              <a:latin typeface="Calibri" panose="020F0502020204030204" pitchFamily="34" charset="0"/>
              <a:cs typeface="Calibri" panose="020F0502020204030204" pitchFamily="34" charset="0"/>
            </a:rPr>
            <a:t>10%</a:t>
          </a:r>
          <a:r>
            <a:rPr lang="en-US" sz="2600" kern="1200" dirty="0">
              <a:latin typeface="Calibri" panose="020F0502020204030204" pitchFamily="34" charset="0"/>
              <a:cs typeface="Calibri" panose="020F0502020204030204" pitchFamily="34" charset="0"/>
            </a:rPr>
            <a:t> a </a:t>
          </a:r>
          <a:r>
            <a:rPr lang="en-US" sz="2600" kern="1200" dirty="0" err="1">
              <a:latin typeface="Calibri" panose="020F0502020204030204" pitchFamily="34" charset="0"/>
              <a:cs typeface="Calibri" panose="020F0502020204030204" pitchFamily="34" charset="0"/>
            </a:rPr>
            <a:t>riscului</a:t>
          </a:r>
          <a:r>
            <a:rPr lang="en-US" sz="2600" kern="1200" dirty="0">
              <a:latin typeface="Calibri" panose="020F0502020204030204" pitchFamily="34" charset="0"/>
              <a:cs typeface="Calibri" panose="020F0502020204030204" pitchFamily="34" charset="0"/>
            </a:rPr>
            <a:t> de </a:t>
          </a:r>
          <a:r>
            <a:rPr lang="en-US" sz="2600" kern="1200" dirty="0" err="1">
              <a:latin typeface="Calibri" panose="020F0502020204030204" pitchFamily="34" charset="0"/>
              <a:cs typeface="Calibri" panose="020F0502020204030204" pitchFamily="34" charset="0"/>
            </a:rPr>
            <a:t>mortalitate</a:t>
          </a:r>
          <a:r>
            <a:rPr lang="en-US" sz="2600" kern="1200" dirty="0">
              <a:latin typeface="Calibri" panose="020F0502020204030204" pitchFamily="34" charset="0"/>
              <a:cs typeface="Calibri" panose="020F0502020204030204" pitchFamily="34" charset="0"/>
            </a:rPr>
            <a:t> </a:t>
          </a:r>
          <a:r>
            <a:rPr lang="en-US" sz="2600" kern="1200" dirty="0" err="1">
              <a:latin typeface="Calibri" panose="020F0502020204030204" pitchFamily="34" charset="0"/>
              <a:cs typeface="Calibri" panose="020F0502020204030204" pitchFamily="34" charset="0"/>
            </a:rPr>
            <a:t>prin</a:t>
          </a:r>
          <a:r>
            <a:rPr lang="en-US" sz="2600" kern="1200" dirty="0">
              <a:latin typeface="Calibri" panose="020F0502020204030204" pitchFamily="34" charset="0"/>
              <a:cs typeface="Calibri" panose="020F0502020204030204" pitchFamily="34" charset="0"/>
            </a:rPr>
            <a:t> </a:t>
          </a:r>
          <a:r>
            <a:rPr lang="en-US" sz="2600" b="1" kern="1200" dirty="0">
              <a:latin typeface="Calibri" panose="020F0502020204030204" pitchFamily="34" charset="0"/>
              <a:cs typeface="Calibri" panose="020F0502020204030204" pitchFamily="34" charset="0"/>
            </a:rPr>
            <a:t>AVC</a:t>
          </a:r>
          <a:endParaRPr lang="ro-RO" sz="2600" b="1" kern="1200" dirty="0"/>
        </a:p>
      </dsp:txBody>
      <dsp:txXfrm>
        <a:off x="4683268" y="1793528"/>
        <a:ext cx="2948417" cy="142972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FBB7B8-08E2-4736-8AE1-913F8B760D0C}">
      <dsp:nvSpPr>
        <dsp:cNvPr id="0" name=""/>
        <dsp:cNvSpPr/>
      </dsp:nvSpPr>
      <dsp:spPr>
        <a:xfrm>
          <a:off x="0" y="0"/>
          <a:ext cx="1039783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5BCE53-BA03-4FB3-9AD2-5D46C27105B2}">
      <dsp:nvSpPr>
        <dsp:cNvPr id="0" name=""/>
        <dsp:cNvSpPr/>
      </dsp:nvSpPr>
      <dsp:spPr>
        <a:xfrm>
          <a:off x="0" y="0"/>
          <a:ext cx="2079567" cy="4267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210" tIns="156210" rIns="156210" bIns="156210" numCol="1" spcCol="1270" anchor="t" anchorCtr="0">
          <a:noAutofit/>
        </a:bodyPr>
        <a:lstStyle/>
        <a:p>
          <a:pPr marL="0" lvl="0" indent="0" algn="l" defTabSz="1822450">
            <a:lnSpc>
              <a:spcPct val="90000"/>
            </a:lnSpc>
            <a:spcBef>
              <a:spcPct val="0"/>
            </a:spcBef>
            <a:spcAft>
              <a:spcPct val="35000"/>
            </a:spcAft>
            <a:buNone/>
          </a:pPr>
          <a:r>
            <a:rPr lang="en-US" sz="4100" kern="1200" dirty="0"/>
            <a:t>CONEXT</a:t>
          </a:r>
          <a:endParaRPr lang="ro-RO" sz="4100" kern="1200" dirty="0"/>
        </a:p>
      </dsp:txBody>
      <dsp:txXfrm>
        <a:off x="0" y="0"/>
        <a:ext cx="2079567" cy="4267969"/>
      </dsp:txXfrm>
    </dsp:sp>
    <dsp:sp modelId="{6479BF1B-3B56-4ABC-B6E9-F229277FF075}">
      <dsp:nvSpPr>
        <dsp:cNvPr id="0" name=""/>
        <dsp:cNvSpPr/>
      </dsp:nvSpPr>
      <dsp:spPr>
        <a:xfrm>
          <a:off x="2235535" y="66687"/>
          <a:ext cx="8162303" cy="13337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err="1"/>
            <a:t>Constituie</a:t>
          </a:r>
          <a:r>
            <a:rPr lang="en-US" sz="2400" kern="1200" dirty="0"/>
            <a:t> b</a:t>
          </a:r>
          <a:r>
            <a:rPr lang="ro-RO" sz="2400" kern="1200" dirty="0"/>
            <a:t>aza pentru diagnosticarea și gestionarea </a:t>
          </a:r>
          <a:r>
            <a:rPr lang="en-US" sz="2400" kern="1200" dirty="0" err="1"/>
            <a:t>hipertensiunii</a:t>
          </a:r>
          <a:r>
            <a:rPr lang="en-US" sz="2400" kern="1200" dirty="0"/>
            <a:t> </a:t>
          </a:r>
          <a:r>
            <a:rPr lang="en-US" sz="2400" kern="1200" dirty="0" err="1"/>
            <a:t>arteriale</a:t>
          </a:r>
          <a:endParaRPr lang="ro-RO" sz="2400" kern="1200" dirty="0"/>
        </a:p>
      </dsp:txBody>
      <dsp:txXfrm>
        <a:off x="2235535" y="66687"/>
        <a:ext cx="8162303" cy="1333740"/>
      </dsp:txXfrm>
    </dsp:sp>
    <dsp:sp modelId="{DFA74EE5-1FF2-4B85-B5F9-CC3310C66023}">
      <dsp:nvSpPr>
        <dsp:cNvPr id="0" name=""/>
        <dsp:cNvSpPr/>
      </dsp:nvSpPr>
      <dsp:spPr>
        <a:xfrm>
          <a:off x="2079567" y="1400427"/>
          <a:ext cx="8318271"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62C575A-6FF1-49C6-99B8-72F987C08240}">
      <dsp:nvSpPr>
        <dsp:cNvPr id="0" name=""/>
        <dsp:cNvSpPr/>
      </dsp:nvSpPr>
      <dsp:spPr>
        <a:xfrm>
          <a:off x="2235535" y="1467114"/>
          <a:ext cx="8162303" cy="13337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ro-RO" sz="2400" kern="1200" dirty="0"/>
            <a:t>Folosit</a:t>
          </a:r>
          <a:r>
            <a:rPr lang="en-US" sz="2400" kern="1200" dirty="0"/>
            <a:t>a</a:t>
          </a:r>
          <a:r>
            <a:rPr lang="ro-RO" sz="2400" kern="1200" dirty="0"/>
            <a:t> în mod </a:t>
          </a:r>
          <a:r>
            <a:rPr lang="en-US" sz="2400" kern="1200" dirty="0" err="1"/>
            <a:t>uzual</a:t>
          </a:r>
          <a:r>
            <a:rPr lang="en-US" sz="2400" kern="1200" dirty="0"/>
            <a:t>,</a:t>
          </a:r>
          <a:r>
            <a:rPr lang="ro-RO" sz="2400" kern="1200" dirty="0"/>
            <a:t> p</a:t>
          </a:r>
          <a:r>
            <a:rPr lang="en-US" sz="2400" kern="1200" dirty="0" err="1"/>
            <a:t>oate</a:t>
          </a:r>
          <a:r>
            <a:rPr lang="ro-RO" sz="2400" kern="1200" dirty="0"/>
            <a:t> iniția sau exclude investigații</a:t>
          </a:r>
          <a:r>
            <a:rPr lang="en-US" sz="2400" kern="1200" dirty="0"/>
            <a:t> </a:t>
          </a:r>
          <a:r>
            <a:rPr lang="en-US" sz="2400" kern="1200" dirty="0" err="1"/>
            <a:t>sau</a:t>
          </a:r>
          <a:r>
            <a:rPr lang="en-US" sz="2400" kern="1200" dirty="0"/>
            <a:t> </a:t>
          </a:r>
          <a:r>
            <a:rPr lang="en-US" sz="2400" kern="1200" dirty="0" err="1"/>
            <a:t>interventii</a:t>
          </a:r>
          <a:r>
            <a:rPr lang="en-US" sz="2400" kern="1200" dirty="0"/>
            <a:t> </a:t>
          </a:r>
          <a:r>
            <a:rPr lang="en-US" sz="2400" kern="1200" dirty="0" err="1"/>
            <a:t>terapeutice</a:t>
          </a:r>
          <a:r>
            <a:rPr lang="ro-RO" sz="2400" kern="1200" dirty="0"/>
            <a:t> costisitoare</a:t>
          </a:r>
        </a:p>
      </dsp:txBody>
      <dsp:txXfrm>
        <a:off x="2235535" y="1467114"/>
        <a:ext cx="8162303" cy="1333740"/>
      </dsp:txXfrm>
    </dsp:sp>
    <dsp:sp modelId="{0B7FB77F-1393-44C1-9E2C-023C749D5A8C}">
      <dsp:nvSpPr>
        <dsp:cNvPr id="0" name=""/>
        <dsp:cNvSpPr/>
      </dsp:nvSpPr>
      <dsp:spPr>
        <a:xfrm>
          <a:off x="2079567" y="2800854"/>
          <a:ext cx="8318271"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B3A02E7-DD8A-43DC-BA06-EC31B92FFF33}">
      <dsp:nvSpPr>
        <dsp:cNvPr id="0" name=""/>
        <dsp:cNvSpPr/>
      </dsp:nvSpPr>
      <dsp:spPr>
        <a:xfrm>
          <a:off x="2235535" y="2867541"/>
          <a:ext cx="8162303" cy="13337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ro-RO" sz="2400" kern="1200" dirty="0"/>
            <a:t>Metodologia inadecvată</a:t>
          </a:r>
          <a:r>
            <a:rPr lang="en-US" sz="2400" kern="1200" dirty="0"/>
            <a:t> de </a:t>
          </a:r>
          <a:r>
            <a:rPr lang="en-US" sz="2400" kern="1200" dirty="0" err="1"/>
            <a:t>masurare</a:t>
          </a:r>
          <a:r>
            <a:rPr lang="ro-RO" sz="2400" kern="1200" dirty="0"/>
            <a:t> sau dispozitivele </a:t>
          </a:r>
          <a:r>
            <a:rPr lang="en-US" sz="2400" kern="1200" dirty="0" err="1"/>
            <a:t>neomoloate</a:t>
          </a:r>
          <a:r>
            <a:rPr lang="ro-RO" sz="2400" kern="1200" dirty="0"/>
            <a:t> pot duce la supradiagnostic</a:t>
          </a:r>
          <a:r>
            <a:rPr lang="en-US" sz="2400" kern="1200" dirty="0"/>
            <a:t>are</a:t>
          </a:r>
          <a:r>
            <a:rPr lang="ro-RO" sz="2400" kern="1200" dirty="0"/>
            <a:t> și tratament inutil, sau subdiagnost</a:t>
          </a:r>
          <a:r>
            <a:rPr lang="en-US" sz="2400" kern="1200" dirty="0" err="1"/>
            <a:t>icare</a:t>
          </a:r>
          <a:r>
            <a:rPr lang="ro-RO" sz="2400" kern="1200" dirty="0"/>
            <a:t> și </a:t>
          </a:r>
          <a:r>
            <a:rPr lang="en-US" sz="2400" kern="1200" dirty="0" err="1"/>
            <a:t>expunere</a:t>
          </a:r>
          <a:r>
            <a:rPr lang="en-US" sz="2400" kern="1200" dirty="0"/>
            <a:t> la </a:t>
          </a:r>
          <a:r>
            <a:rPr lang="en-US" sz="2400" kern="1200" dirty="0" err="1"/>
            <a:t>evenimente</a:t>
          </a:r>
          <a:r>
            <a:rPr lang="en-US" sz="2400" kern="1200" dirty="0"/>
            <a:t> </a:t>
          </a:r>
          <a:r>
            <a:rPr lang="en-US" sz="2400" kern="1200" dirty="0" err="1"/>
            <a:t>cardiovasculare</a:t>
          </a:r>
          <a:endParaRPr lang="ro-RO" sz="2400" kern="1200" dirty="0"/>
        </a:p>
      </dsp:txBody>
      <dsp:txXfrm>
        <a:off x="2235535" y="2867541"/>
        <a:ext cx="8162303" cy="1333740"/>
      </dsp:txXfrm>
    </dsp:sp>
    <dsp:sp modelId="{8690C877-290B-4528-B523-077E096C4A00}">
      <dsp:nvSpPr>
        <dsp:cNvPr id="0" name=""/>
        <dsp:cNvSpPr/>
      </dsp:nvSpPr>
      <dsp:spPr>
        <a:xfrm>
          <a:off x="2079567" y="4201281"/>
          <a:ext cx="8318271"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0A1466-43EE-4090-AFEF-D34B7DC68F9A}">
      <dsp:nvSpPr>
        <dsp:cNvPr id="0" name=""/>
        <dsp:cNvSpPr/>
      </dsp:nvSpPr>
      <dsp:spPr>
        <a:xfrm rot="16200000">
          <a:off x="-496590" y="496590"/>
          <a:ext cx="4723073" cy="3729891"/>
        </a:xfrm>
        <a:prstGeom prst="flowChartManualOperation">
          <a:avLst/>
        </a:prstGeom>
        <a:solidFill>
          <a:schemeClr val="accent6">
            <a:lumMod val="75000"/>
          </a:schemeClr>
        </a:solidFill>
        <a:ln w="12700" cap="flat" cmpd="sng" algn="ctr">
          <a:noFill/>
          <a:prstDash val="solid"/>
          <a:miter lim="800000"/>
        </a:ln>
        <a:effectLst>
          <a:outerShdw blurRad="57785" dist="33020" dir="3180000" algn="ctr" rotWithShape="0">
            <a:srgbClr val="000000">
              <a:alpha val="30000"/>
            </a:srgbClr>
          </a:outerShdw>
        </a:effectLst>
        <a:scene3d>
          <a:camera prst="orthographicFront">
            <a:rot lat="0" lon="0" rev="0"/>
          </a:camera>
          <a:lightRig rig="brightRoom" dir="t">
            <a:rot lat="0" lon="0" rev="600000"/>
          </a:lightRig>
        </a:scene3d>
        <a:sp3d prstMaterial="metal">
          <a:bevelT w="38100" h="57150" prst="angle"/>
        </a:sp3d>
      </dsp:spPr>
      <dsp:style>
        <a:lnRef idx="2">
          <a:scrgbClr r="0" g="0" b="0"/>
        </a:lnRef>
        <a:fillRef idx="1">
          <a:scrgbClr r="0" g="0" b="0"/>
        </a:fillRef>
        <a:effectRef idx="0">
          <a:scrgbClr r="0" g="0" b="0"/>
        </a:effectRef>
        <a:fontRef idx="minor">
          <a:schemeClr val="lt1"/>
        </a:fontRef>
      </dsp:style>
      <dsp:txBody>
        <a:bodyPr spcFirstLastPara="0" vert="horz" wrap="square" lIns="139700" tIns="0" rIns="139700" bIns="0" numCol="1" spcCol="1270" anchor="t" anchorCtr="0">
          <a:noAutofit/>
        </a:bodyPr>
        <a:lstStyle/>
        <a:p>
          <a:pPr marL="0" lvl="0" indent="0" algn="l" defTabSz="977900">
            <a:lnSpc>
              <a:spcPct val="90000"/>
            </a:lnSpc>
            <a:spcBef>
              <a:spcPct val="0"/>
            </a:spcBef>
            <a:spcAft>
              <a:spcPct val="35000"/>
            </a:spcAft>
            <a:buNone/>
          </a:pPr>
          <a:r>
            <a:rPr lang="en-US" sz="2200" b="1" kern="1200" dirty="0">
              <a:effectLst>
                <a:outerShdw blurRad="38100" dist="38100" dir="2700000" algn="tl">
                  <a:srgbClr val="000000">
                    <a:alpha val="43137"/>
                  </a:srgbClr>
                </a:outerShdw>
              </a:effectLst>
            </a:rPr>
            <a:t>PACIENT</a:t>
          </a:r>
          <a:endParaRPr lang="ro-RO" sz="2200" b="1" kern="1200" dirty="0">
            <a:effectLst>
              <a:outerShdw blurRad="38100" dist="38100" dir="2700000" algn="tl">
                <a:srgbClr val="000000">
                  <a:alpha val="43137"/>
                </a:srgbClr>
              </a:outerShdw>
            </a:effectLst>
          </a:endParaRPr>
        </a:p>
        <a:p>
          <a:pPr marL="114300" lvl="1" indent="-114300" algn="l" defTabSz="533400">
            <a:lnSpc>
              <a:spcPct val="90000"/>
            </a:lnSpc>
            <a:spcBef>
              <a:spcPct val="0"/>
            </a:spcBef>
            <a:spcAft>
              <a:spcPct val="15000"/>
            </a:spcAft>
            <a:buFont typeface="Wingdings" panose="05000000000000000000" pitchFamily="2" charset="2"/>
            <a:buChar char="v"/>
          </a:pPr>
          <a:r>
            <a:rPr lang="en-US" sz="1200" kern="1200" dirty="0" err="1"/>
            <a:t>Lipsa</a:t>
          </a:r>
          <a:r>
            <a:rPr lang="en-US" sz="1200" kern="1200" dirty="0"/>
            <a:t> </a:t>
          </a:r>
          <a:r>
            <a:rPr lang="en-US" sz="1200" kern="1200" dirty="0" err="1"/>
            <a:t>simptomelor</a:t>
          </a:r>
          <a:endParaRPr lang="ro-RO" sz="1200" kern="1200" dirty="0"/>
        </a:p>
        <a:p>
          <a:pPr marL="114300" lvl="1" indent="-114300" algn="l" defTabSz="533400">
            <a:lnSpc>
              <a:spcPct val="90000"/>
            </a:lnSpc>
            <a:spcBef>
              <a:spcPct val="0"/>
            </a:spcBef>
            <a:spcAft>
              <a:spcPct val="15000"/>
            </a:spcAft>
            <a:buFont typeface="Wingdings" panose="05000000000000000000" pitchFamily="2" charset="2"/>
            <a:buChar char="v"/>
          </a:pPr>
          <a:r>
            <a:rPr lang="en-US" sz="1200" kern="1200" dirty="0" err="1"/>
            <a:t>Lipsa</a:t>
          </a:r>
          <a:r>
            <a:rPr lang="en-US" sz="1200" kern="1200" dirty="0"/>
            <a:t> </a:t>
          </a:r>
          <a:r>
            <a:rPr lang="en-US" sz="1200" kern="1200" dirty="0" err="1"/>
            <a:t>intelegerii</a:t>
          </a:r>
          <a:r>
            <a:rPr lang="en-US" sz="1200" kern="1200" dirty="0"/>
            <a:t> </a:t>
          </a:r>
          <a:r>
            <a:rPr lang="en-US" sz="1200" kern="1200" dirty="0" err="1"/>
            <a:t>bolii</a:t>
          </a:r>
          <a:r>
            <a:rPr lang="en-US" sz="1200" kern="1200" dirty="0"/>
            <a:t> </a:t>
          </a:r>
          <a:r>
            <a:rPr lang="en-US" sz="1200" kern="1200" dirty="0" err="1"/>
            <a:t>si</a:t>
          </a:r>
          <a:r>
            <a:rPr lang="en-US" sz="1200" kern="1200" dirty="0"/>
            <a:t> a </a:t>
          </a:r>
          <a:r>
            <a:rPr lang="en-US" sz="1200" kern="1200" dirty="0" err="1"/>
            <a:t>necesitatii</a:t>
          </a:r>
          <a:r>
            <a:rPr lang="en-US" sz="1200" kern="1200" dirty="0"/>
            <a:t> </a:t>
          </a:r>
          <a:r>
            <a:rPr lang="en-US" sz="1200" kern="1200" dirty="0" err="1"/>
            <a:t>tratamentului</a:t>
          </a:r>
          <a:endParaRPr lang="ro-RO" sz="1200" kern="1200" dirty="0"/>
        </a:p>
        <a:p>
          <a:pPr marL="114300" lvl="1" indent="-114300" algn="l" defTabSz="533400">
            <a:lnSpc>
              <a:spcPct val="90000"/>
            </a:lnSpc>
            <a:spcBef>
              <a:spcPct val="0"/>
            </a:spcBef>
            <a:spcAft>
              <a:spcPct val="15000"/>
            </a:spcAft>
            <a:buFont typeface="Wingdings" panose="05000000000000000000" pitchFamily="2" charset="2"/>
            <a:buChar char="v"/>
          </a:pPr>
          <a:r>
            <a:rPr lang="en-US" sz="1200" kern="1200" dirty="0" err="1"/>
            <a:t>Teama</a:t>
          </a:r>
          <a:r>
            <a:rPr lang="en-US" sz="1200" kern="1200" dirty="0"/>
            <a:t> de </a:t>
          </a:r>
          <a:r>
            <a:rPr lang="en-US" sz="1200" kern="1200" dirty="0" err="1"/>
            <a:t>posibile</a:t>
          </a:r>
          <a:r>
            <a:rPr lang="en-US" sz="1200" kern="1200" dirty="0"/>
            <a:t> </a:t>
          </a:r>
          <a:r>
            <a:rPr lang="en-US" sz="1200" kern="1200" dirty="0" err="1"/>
            <a:t>reactii</a:t>
          </a:r>
          <a:r>
            <a:rPr lang="en-US" sz="1200" kern="1200" dirty="0"/>
            <a:t> adverse</a:t>
          </a:r>
          <a:endParaRPr lang="ro-RO" sz="1200" kern="1200" dirty="0"/>
        </a:p>
        <a:p>
          <a:pPr marL="114300" lvl="1" indent="-114300" algn="l" defTabSz="533400">
            <a:lnSpc>
              <a:spcPct val="90000"/>
            </a:lnSpc>
            <a:spcBef>
              <a:spcPct val="0"/>
            </a:spcBef>
            <a:spcAft>
              <a:spcPct val="15000"/>
            </a:spcAft>
            <a:buFont typeface="Wingdings" panose="05000000000000000000" pitchFamily="2" charset="2"/>
            <a:buChar char="v"/>
          </a:pPr>
          <a:r>
            <a:rPr lang="en-US" sz="1200" kern="1200" dirty="0" err="1"/>
            <a:t>Neintelegerea</a:t>
          </a:r>
          <a:r>
            <a:rPr lang="en-US" sz="1200" kern="1200" dirty="0"/>
            <a:t> </a:t>
          </a:r>
          <a:r>
            <a:rPr lang="en-US" sz="1200" kern="1200" dirty="0" err="1"/>
            <a:t>beneficiului</a:t>
          </a:r>
          <a:r>
            <a:rPr lang="en-US" sz="1200" kern="1200" dirty="0"/>
            <a:t> </a:t>
          </a:r>
          <a:r>
            <a:rPr lang="en-US" sz="1200" kern="1200" dirty="0" err="1"/>
            <a:t>tratamentului</a:t>
          </a:r>
          <a:endParaRPr lang="ro-RO" sz="1200" kern="1200" dirty="0"/>
        </a:p>
        <a:p>
          <a:pPr marL="114300" lvl="1" indent="-114300" algn="l" defTabSz="533400">
            <a:lnSpc>
              <a:spcPct val="90000"/>
            </a:lnSpc>
            <a:spcBef>
              <a:spcPct val="0"/>
            </a:spcBef>
            <a:spcAft>
              <a:spcPct val="15000"/>
            </a:spcAft>
            <a:buFont typeface="Wingdings" panose="05000000000000000000" pitchFamily="2" charset="2"/>
            <a:buChar char="v"/>
          </a:pPr>
          <a:r>
            <a:rPr lang="en-US" sz="1200" kern="1200" dirty="0" err="1"/>
            <a:t>Teama</a:t>
          </a:r>
          <a:r>
            <a:rPr lang="en-US" sz="1200" kern="1200" dirty="0"/>
            <a:t> de </a:t>
          </a:r>
          <a:r>
            <a:rPr lang="en-US" sz="1200" kern="1200" dirty="0" err="1"/>
            <a:t>stigmatizare</a:t>
          </a:r>
          <a:r>
            <a:rPr lang="en-US" sz="1200" kern="1200" dirty="0"/>
            <a:t> </a:t>
          </a:r>
          <a:r>
            <a:rPr lang="en-US" sz="1200" kern="1200" dirty="0" err="1"/>
            <a:t>pentru</a:t>
          </a:r>
          <a:r>
            <a:rPr lang="en-US" sz="1200" kern="1200" dirty="0"/>
            <a:t> ca e </a:t>
          </a:r>
          <a:r>
            <a:rPr lang="en-US" sz="1200" kern="1200" dirty="0" err="1"/>
            <a:t>bolnav</a:t>
          </a:r>
          <a:endParaRPr lang="ro-RO" sz="1200" kern="1200" dirty="0"/>
        </a:p>
        <a:p>
          <a:pPr marL="114300" lvl="1" indent="-114300" algn="l" defTabSz="533400">
            <a:lnSpc>
              <a:spcPct val="90000"/>
            </a:lnSpc>
            <a:spcBef>
              <a:spcPct val="0"/>
            </a:spcBef>
            <a:spcAft>
              <a:spcPct val="15000"/>
            </a:spcAft>
            <a:buFont typeface="Wingdings" panose="05000000000000000000" pitchFamily="2" charset="2"/>
            <a:buChar char="v"/>
          </a:pPr>
          <a:r>
            <a:rPr lang="en-US" sz="1200" kern="1200" dirty="0" err="1"/>
            <a:t>Interferenta</a:t>
          </a:r>
          <a:r>
            <a:rPr lang="en-US" sz="1200" kern="1200" dirty="0"/>
            <a:t> </a:t>
          </a:r>
          <a:r>
            <a:rPr lang="en-US" sz="1200" kern="1200" dirty="0" err="1"/>
            <a:t>tratamentului</a:t>
          </a:r>
          <a:r>
            <a:rPr lang="en-US" sz="1200" kern="1200" dirty="0"/>
            <a:t> cu </a:t>
          </a:r>
          <a:r>
            <a:rPr lang="en-US" sz="1200" kern="1200" dirty="0" err="1"/>
            <a:t>programul</a:t>
          </a:r>
          <a:r>
            <a:rPr lang="en-US" sz="1200" kern="1200" dirty="0"/>
            <a:t> </a:t>
          </a:r>
          <a:r>
            <a:rPr lang="en-US" sz="1200" kern="1200" dirty="0" err="1"/>
            <a:t>zilnic</a:t>
          </a:r>
          <a:endParaRPr lang="ro-RO" sz="1200" kern="1200" dirty="0"/>
        </a:p>
        <a:p>
          <a:pPr marL="114300" lvl="1" indent="-114300" algn="l" defTabSz="533400">
            <a:lnSpc>
              <a:spcPct val="90000"/>
            </a:lnSpc>
            <a:spcBef>
              <a:spcPct val="0"/>
            </a:spcBef>
            <a:spcAft>
              <a:spcPct val="15000"/>
            </a:spcAft>
            <a:buFont typeface="Wingdings" panose="05000000000000000000" pitchFamily="2" charset="2"/>
            <a:buChar char="v"/>
          </a:pPr>
          <a:r>
            <a:rPr lang="en-US" sz="1200" kern="1200" dirty="0" err="1"/>
            <a:t>Refuzul</a:t>
          </a:r>
          <a:r>
            <a:rPr lang="en-US" sz="1200" kern="1200" dirty="0"/>
            <a:t> categoric</a:t>
          </a:r>
          <a:endParaRPr lang="ro-RO" sz="1200" kern="1200" dirty="0"/>
        </a:p>
        <a:p>
          <a:pPr marL="114300" lvl="1" indent="-114300" algn="l" defTabSz="533400">
            <a:lnSpc>
              <a:spcPct val="90000"/>
            </a:lnSpc>
            <a:spcBef>
              <a:spcPct val="0"/>
            </a:spcBef>
            <a:spcAft>
              <a:spcPct val="15000"/>
            </a:spcAft>
            <a:buFont typeface="Wingdings" panose="05000000000000000000" pitchFamily="2" charset="2"/>
            <a:buChar char="v"/>
          </a:pPr>
          <a:r>
            <a:rPr lang="en-US" sz="1200" kern="1200" dirty="0" err="1"/>
            <a:t>Complexitatea</a:t>
          </a:r>
          <a:r>
            <a:rPr lang="en-US" sz="1200" kern="1200" dirty="0"/>
            <a:t> </a:t>
          </a:r>
          <a:r>
            <a:rPr lang="en-US" sz="1200" kern="1200" dirty="0" err="1"/>
            <a:t>tratamentului</a:t>
          </a:r>
          <a:r>
            <a:rPr lang="en-US" sz="1200" kern="1200" dirty="0"/>
            <a:t>, </a:t>
          </a:r>
          <a:r>
            <a:rPr lang="en-US" sz="1200" kern="1200" dirty="0" err="1"/>
            <a:t>prea</a:t>
          </a:r>
          <a:r>
            <a:rPr lang="en-US" sz="1200" kern="1200" dirty="0"/>
            <a:t> </a:t>
          </a:r>
          <a:r>
            <a:rPr lang="en-US" sz="1200" kern="1200" dirty="0" err="1"/>
            <a:t>multe</a:t>
          </a:r>
          <a:r>
            <a:rPr lang="en-US" sz="1200" kern="1200" dirty="0"/>
            <a:t> </a:t>
          </a:r>
          <a:r>
            <a:rPr lang="en-US" sz="1200" kern="1200" dirty="0" err="1"/>
            <a:t>tablete</a:t>
          </a:r>
          <a:endParaRPr lang="ro-RO" sz="1200" kern="1200" dirty="0"/>
        </a:p>
        <a:p>
          <a:pPr marL="114300" lvl="1" indent="-114300" algn="l" defTabSz="533400">
            <a:lnSpc>
              <a:spcPct val="90000"/>
            </a:lnSpc>
            <a:spcBef>
              <a:spcPct val="0"/>
            </a:spcBef>
            <a:spcAft>
              <a:spcPct val="15000"/>
            </a:spcAft>
            <a:buFont typeface="Wingdings" panose="05000000000000000000" pitchFamily="2" charset="2"/>
            <a:buChar char="v"/>
          </a:pPr>
          <a:r>
            <a:rPr lang="en-US" sz="1200" kern="1200" dirty="0" err="1"/>
            <a:t>Uitare</a:t>
          </a:r>
          <a:endParaRPr lang="ro-RO" sz="1200" kern="1200" dirty="0"/>
        </a:p>
        <a:p>
          <a:pPr marL="114300" lvl="1" indent="-114300" algn="l" defTabSz="533400">
            <a:lnSpc>
              <a:spcPct val="90000"/>
            </a:lnSpc>
            <a:spcBef>
              <a:spcPct val="0"/>
            </a:spcBef>
            <a:spcAft>
              <a:spcPct val="15000"/>
            </a:spcAft>
            <a:buFont typeface="Wingdings" panose="05000000000000000000" pitchFamily="2" charset="2"/>
            <a:buChar char="v"/>
          </a:pPr>
          <a:r>
            <a:rPr lang="en-US" sz="1200" kern="1200" dirty="0" err="1"/>
            <a:t>Comorbiditati</a:t>
          </a:r>
          <a:r>
            <a:rPr lang="en-US" sz="1200" kern="1200" dirty="0"/>
            <a:t>, </a:t>
          </a:r>
          <a:r>
            <a:rPr lang="en-US" sz="1200" kern="1200" dirty="0" err="1"/>
            <a:t>inclusiv</a:t>
          </a:r>
          <a:r>
            <a:rPr lang="en-US" sz="1200" kern="1200" dirty="0"/>
            <a:t> </a:t>
          </a:r>
          <a:r>
            <a:rPr lang="en-US" sz="1200" kern="1200" dirty="0" err="1"/>
            <a:t>depresie</a:t>
          </a:r>
          <a:endParaRPr lang="ro-RO" sz="1200" kern="1200" dirty="0"/>
        </a:p>
        <a:p>
          <a:pPr marL="114300" lvl="1" indent="-114300" algn="l" defTabSz="533400">
            <a:lnSpc>
              <a:spcPct val="90000"/>
            </a:lnSpc>
            <a:spcBef>
              <a:spcPct val="0"/>
            </a:spcBef>
            <a:spcAft>
              <a:spcPct val="15000"/>
            </a:spcAft>
            <a:buFont typeface="Wingdings" panose="05000000000000000000" pitchFamily="2" charset="2"/>
            <a:buChar char="v"/>
          </a:pPr>
          <a:r>
            <a:rPr lang="en-US" sz="1200" kern="1200" dirty="0" err="1"/>
            <a:t>Defiiente</a:t>
          </a:r>
          <a:r>
            <a:rPr lang="en-US" sz="1200" kern="1200" dirty="0"/>
            <a:t> </a:t>
          </a:r>
          <a:r>
            <a:rPr lang="en-US" sz="1200" kern="1200" dirty="0" err="1"/>
            <a:t>fizice</a:t>
          </a:r>
          <a:r>
            <a:rPr lang="en-US" sz="1200" kern="1200" dirty="0"/>
            <a:t> </a:t>
          </a:r>
          <a:r>
            <a:rPr lang="en-US" sz="1200" kern="1200" dirty="0" err="1"/>
            <a:t>sau</a:t>
          </a:r>
          <a:r>
            <a:rPr lang="en-US" sz="1200" kern="1200" dirty="0"/>
            <a:t> cognitive care </a:t>
          </a:r>
          <a:r>
            <a:rPr lang="en-US" sz="1200" kern="1200" dirty="0" err="1"/>
            <a:t>influenteaza</a:t>
          </a:r>
          <a:r>
            <a:rPr lang="en-US" sz="1200" kern="1200" dirty="0"/>
            <a:t> </a:t>
          </a:r>
          <a:r>
            <a:rPr lang="en-US" sz="1200" kern="1200" dirty="0" err="1"/>
            <a:t>luarea</a:t>
          </a:r>
          <a:r>
            <a:rPr lang="en-US" sz="1200" kern="1200" dirty="0"/>
            <a:t> </a:t>
          </a:r>
          <a:r>
            <a:rPr lang="en-US" sz="1200" kern="1200" dirty="0" err="1"/>
            <a:t>tratamentului</a:t>
          </a:r>
          <a:endParaRPr lang="ro-RO" sz="1200" kern="1200" dirty="0"/>
        </a:p>
        <a:p>
          <a:pPr marL="114300" lvl="1" indent="-114300" algn="l" defTabSz="533400">
            <a:lnSpc>
              <a:spcPct val="90000"/>
            </a:lnSpc>
            <a:spcBef>
              <a:spcPct val="0"/>
            </a:spcBef>
            <a:spcAft>
              <a:spcPct val="15000"/>
            </a:spcAft>
            <a:buFont typeface="Wingdings" panose="05000000000000000000" pitchFamily="2" charset="2"/>
            <a:buChar char="v"/>
          </a:pPr>
          <a:r>
            <a:rPr lang="en-US" sz="1200" kern="1200" dirty="0" err="1"/>
            <a:t>Factori</a:t>
          </a:r>
          <a:r>
            <a:rPr lang="en-US" sz="1200" kern="1200" dirty="0"/>
            <a:t> socio-</a:t>
          </a:r>
          <a:r>
            <a:rPr lang="en-US" sz="1200" kern="1200" dirty="0" err="1"/>
            <a:t>demografici</a:t>
          </a:r>
          <a:r>
            <a:rPr lang="en-US" sz="1200" kern="1200" dirty="0"/>
            <a:t> (</a:t>
          </a:r>
          <a:r>
            <a:rPr lang="en-US" sz="1200" kern="1200" dirty="0" err="1"/>
            <a:t>varsta,educatie</a:t>
          </a:r>
          <a:r>
            <a:rPr lang="en-US" sz="1200" kern="1200" dirty="0"/>
            <a:t>, job, </a:t>
          </a:r>
          <a:r>
            <a:rPr lang="en-US" sz="1200" kern="1200" dirty="0" err="1"/>
            <a:t>venit</a:t>
          </a:r>
          <a:r>
            <a:rPr lang="en-US" sz="1200" kern="1200" dirty="0"/>
            <a:t>, </a:t>
          </a:r>
          <a:r>
            <a:rPr lang="en-US" sz="1200" kern="1200" dirty="0" err="1"/>
            <a:t>suport</a:t>
          </a:r>
          <a:r>
            <a:rPr lang="en-US" sz="1200" kern="1200" dirty="0"/>
            <a:t> familial)</a:t>
          </a:r>
          <a:endParaRPr lang="ro-RO" sz="1200" kern="1200" dirty="0"/>
        </a:p>
      </dsp:txBody>
      <dsp:txXfrm rot="5400000">
        <a:off x="1" y="944614"/>
        <a:ext cx="3729891" cy="2833843"/>
      </dsp:txXfrm>
    </dsp:sp>
    <dsp:sp modelId="{90A0DE8C-5C3C-4502-B307-4976F087853D}">
      <dsp:nvSpPr>
        <dsp:cNvPr id="0" name=""/>
        <dsp:cNvSpPr/>
      </dsp:nvSpPr>
      <dsp:spPr>
        <a:xfrm rot="16200000">
          <a:off x="3625794" y="496590"/>
          <a:ext cx="4723073" cy="3729891"/>
        </a:xfrm>
        <a:prstGeom prst="flowChartManualOperation">
          <a:avLst/>
        </a:prstGeom>
        <a:solidFill>
          <a:srgbClr val="C00000"/>
        </a:solidFill>
        <a:ln w="12700" cap="flat" cmpd="sng" algn="ctr">
          <a:noFill/>
          <a:prstDash val="solid"/>
          <a:miter lim="800000"/>
        </a:ln>
        <a:effectLst>
          <a:outerShdw blurRad="57785" dist="33020" dir="3180000" algn="ctr" rotWithShape="0">
            <a:srgbClr val="000000">
              <a:alpha val="30000"/>
            </a:srgbClr>
          </a:outerShdw>
        </a:effectLst>
        <a:scene3d>
          <a:camera prst="orthographicFront">
            <a:rot lat="0" lon="0" rev="0"/>
          </a:camera>
          <a:lightRig rig="brightRoom" dir="t">
            <a:rot lat="0" lon="0" rev="600000"/>
          </a:lightRig>
        </a:scene3d>
        <a:sp3d prstMaterial="metal">
          <a:bevelT w="38100" h="57150" prst="angle"/>
        </a:sp3d>
      </dsp:spPr>
      <dsp:style>
        <a:lnRef idx="2">
          <a:scrgbClr r="0" g="0" b="0"/>
        </a:lnRef>
        <a:fillRef idx="1">
          <a:scrgbClr r="0" g="0" b="0"/>
        </a:fillRef>
        <a:effectRef idx="0">
          <a:scrgbClr r="0" g="0" b="0"/>
        </a:effectRef>
        <a:fontRef idx="minor">
          <a:schemeClr val="lt1"/>
        </a:fontRef>
      </dsp:style>
      <dsp:txBody>
        <a:bodyPr spcFirstLastPara="0" vert="horz" wrap="square" lIns="146050" tIns="0" rIns="147278" bIns="0" numCol="1" spcCol="1270" anchor="t" anchorCtr="0">
          <a:noAutofit/>
        </a:bodyPr>
        <a:lstStyle/>
        <a:p>
          <a:pPr marL="0" lvl="0" indent="0" algn="l" defTabSz="1022350">
            <a:lnSpc>
              <a:spcPct val="90000"/>
            </a:lnSpc>
            <a:spcBef>
              <a:spcPct val="0"/>
            </a:spcBef>
            <a:spcAft>
              <a:spcPct val="35000"/>
            </a:spcAft>
            <a:buNone/>
          </a:pPr>
          <a:r>
            <a:rPr lang="en-US" sz="2300" b="1" kern="1200" dirty="0">
              <a:effectLst>
                <a:outerShdw blurRad="38100" dist="38100" dir="2700000" algn="tl">
                  <a:srgbClr val="000000">
                    <a:alpha val="43137"/>
                  </a:srgbClr>
                </a:outerShdw>
              </a:effectLst>
            </a:rPr>
            <a:t>MEDIC</a:t>
          </a:r>
          <a:endParaRPr lang="ro-RO" sz="2300" b="1" kern="1200" dirty="0">
            <a:effectLst>
              <a:outerShdw blurRad="38100" dist="38100" dir="2700000" algn="tl">
                <a:srgbClr val="000000">
                  <a:alpha val="43137"/>
                </a:srgbClr>
              </a:outerShdw>
            </a:effectLst>
          </a:endParaRPr>
        </a:p>
        <a:p>
          <a:pPr marL="171450" lvl="1" indent="-171450" algn="l" defTabSz="800100">
            <a:lnSpc>
              <a:spcPct val="90000"/>
            </a:lnSpc>
            <a:spcBef>
              <a:spcPct val="0"/>
            </a:spcBef>
            <a:spcAft>
              <a:spcPct val="15000"/>
            </a:spcAft>
            <a:buChar char="•"/>
          </a:pPr>
          <a:r>
            <a:rPr lang="en-US" sz="1800" kern="1200"/>
            <a:t>Inertia terapeutica</a:t>
          </a:r>
          <a:endParaRPr lang="ro-RO" sz="1800" kern="1200"/>
        </a:p>
        <a:p>
          <a:pPr marL="171450" lvl="1" indent="-171450" algn="l" defTabSz="800100">
            <a:lnSpc>
              <a:spcPct val="90000"/>
            </a:lnSpc>
            <a:spcBef>
              <a:spcPct val="0"/>
            </a:spcBef>
            <a:spcAft>
              <a:spcPct val="15000"/>
            </a:spcAft>
            <a:buChar char="•"/>
          </a:pPr>
          <a:r>
            <a:rPr lang="en-US" sz="1800" kern="1200"/>
            <a:t>Complexitatea tratamentului</a:t>
          </a:r>
          <a:endParaRPr lang="ro-RO" sz="1800" kern="1200" dirty="0"/>
        </a:p>
        <a:p>
          <a:pPr marL="171450" lvl="1" indent="-171450" algn="l" defTabSz="800100">
            <a:lnSpc>
              <a:spcPct val="90000"/>
            </a:lnSpc>
            <a:spcBef>
              <a:spcPct val="0"/>
            </a:spcBef>
            <a:spcAft>
              <a:spcPct val="15000"/>
            </a:spcAft>
            <a:buChar char="•"/>
          </a:pPr>
          <a:r>
            <a:rPr lang="en-US" sz="1800" kern="1200"/>
            <a:t>Lipsa accesului la informatiile actualizate privind managementul hipertnsiunii arteriale</a:t>
          </a:r>
          <a:endParaRPr lang="ro-RO" sz="1800" kern="1200" dirty="0"/>
        </a:p>
        <a:p>
          <a:pPr marL="171450" lvl="1" indent="-171450" algn="l" defTabSz="800100">
            <a:lnSpc>
              <a:spcPct val="90000"/>
            </a:lnSpc>
            <a:spcBef>
              <a:spcPct val="0"/>
            </a:spcBef>
            <a:spcAft>
              <a:spcPct val="15000"/>
            </a:spcAft>
            <a:buChar char="•"/>
          </a:pPr>
          <a:r>
            <a:rPr lang="en-US" sz="1800" kern="1200"/>
            <a:t>Abilitati de comunicare</a:t>
          </a:r>
          <a:endParaRPr lang="ro-RO" sz="1800" kern="1200" dirty="0"/>
        </a:p>
        <a:p>
          <a:pPr marL="171450" lvl="1" indent="-171450" algn="l" defTabSz="800100">
            <a:lnSpc>
              <a:spcPct val="90000"/>
            </a:lnSpc>
            <a:spcBef>
              <a:spcPct val="0"/>
            </a:spcBef>
            <a:spcAft>
              <a:spcPct val="15000"/>
            </a:spcAft>
            <a:buChar char="•"/>
          </a:pPr>
          <a:r>
            <a:rPr lang="en-US" sz="1800" kern="1200"/>
            <a:t>Relatia medic – pacient</a:t>
          </a:r>
          <a:endParaRPr lang="ro-RO" sz="1800" kern="1200" dirty="0"/>
        </a:p>
        <a:p>
          <a:pPr marL="171450" lvl="1" indent="-171450" algn="l" defTabSz="800100">
            <a:lnSpc>
              <a:spcPct val="90000"/>
            </a:lnSpc>
            <a:spcBef>
              <a:spcPct val="0"/>
            </a:spcBef>
            <a:spcAft>
              <a:spcPct val="15000"/>
            </a:spcAft>
            <a:buChar char="•"/>
          </a:pPr>
          <a:r>
            <a:rPr lang="en-US" sz="1800" kern="1200"/>
            <a:t>Timp insuficient</a:t>
          </a:r>
          <a:endParaRPr lang="ro-RO" sz="1800" kern="1200" dirty="0"/>
        </a:p>
      </dsp:txBody>
      <dsp:txXfrm rot="5400000">
        <a:off x="4122385" y="944614"/>
        <a:ext cx="3729891" cy="2833843"/>
      </dsp:txXfrm>
    </dsp:sp>
    <dsp:sp modelId="{4C9EF571-F515-40F7-8BFC-496824FA07A8}">
      <dsp:nvSpPr>
        <dsp:cNvPr id="0" name=""/>
        <dsp:cNvSpPr/>
      </dsp:nvSpPr>
      <dsp:spPr>
        <a:xfrm rot="16200000">
          <a:off x="7524110" y="496590"/>
          <a:ext cx="4723073" cy="3729891"/>
        </a:xfrm>
        <a:prstGeom prst="flowChartManualOperation">
          <a:avLst/>
        </a:prstGeom>
        <a:solidFill>
          <a:schemeClr val="accent1">
            <a:lumMod val="75000"/>
          </a:schemeClr>
        </a:solidFill>
        <a:ln w="12700" cap="flat" cmpd="sng" algn="ctr">
          <a:noFill/>
          <a:prstDash val="solid"/>
          <a:miter lim="800000"/>
        </a:ln>
        <a:effectLst>
          <a:outerShdw blurRad="57785" dist="33020" dir="3180000" algn="ctr" rotWithShape="0">
            <a:srgbClr val="000000">
              <a:alpha val="30000"/>
            </a:srgbClr>
          </a:outerShdw>
        </a:effectLst>
        <a:scene3d>
          <a:camera prst="orthographicFront">
            <a:rot lat="0" lon="0" rev="0"/>
          </a:camera>
          <a:lightRig rig="brightRoom" dir="t">
            <a:rot lat="0" lon="0" rev="600000"/>
          </a:lightRig>
        </a:scene3d>
        <a:sp3d prstMaterial="metal">
          <a:bevelT w="38100" h="57150" prst="angle"/>
        </a:sp3d>
      </dsp:spPr>
      <dsp:style>
        <a:lnRef idx="2">
          <a:scrgbClr r="0" g="0" b="0"/>
        </a:lnRef>
        <a:fillRef idx="1">
          <a:scrgbClr r="0" g="0" b="0"/>
        </a:fillRef>
        <a:effectRef idx="0">
          <a:scrgbClr r="0" g="0" b="0"/>
        </a:effectRef>
        <a:fontRef idx="minor">
          <a:schemeClr val="lt1"/>
        </a:fontRef>
      </dsp:style>
      <dsp:txBody>
        <a:bodyPr spcFirstLastPara="0" vert="horz" wrap="square" lIns="146050" tIns="0" rIns="147278" bIns="0" numCol="1" spcCol="1270" anchor="t" anchorCtr="0">
          <a:noAutofit/>
        </a:bodyPr>
        <a:lstStyle/>
        <a:p>
          <a:pPr marL="0" lvl="0" indent="0" algn="l" defTabSz="1022350">
            <a:lnSpc>
              <a:spcPct val="90000"/>
            </a:lnSpc>
            <a:spcBef>
              <a:spcPct val="0"/>
            </a:spcBef>
            <a:spcAft>
              <a:spcPct val="35000"/>
            </a:spcAft>
            <a:buNone/>
          </a:pPr>
          <a:r>
            <a:rPr lang="en-US" sz="2300" b="1" kern="1200" dirty="0">
              <a:effectLst>
                <a:outerShdw blurRad="38100" dist="38100" dir="2700000" algn="tl">
                  <a:srgbClr val="000000">
                    <a:alpha val="43137"/>
                  </a:srgbClr>
                </a:outerShdw>
              </a:effectLst>
            </a:rPr>
            <a:t>SISTEMDE SANATATE</a:t>
          </a:r>
          <a:endParaRPr lang="ro-RO" sz="2300" b="1" kern="1200" dirty="0">
            <a:effectLst>
              <a:outerShdw blurRad="38100" dist="38100" dir="2700000" algn="tl">
                <a:srgbClr val="000000">
                  <a:alpha val="43137"/>
                </a:srgbClr>
              </a:outerShdw>
            </a:effectLst>
          </a:endParaRPr>
        </a:p>
        <a:p>
          <a:pPr marL="171450" lvl="1" indent="-171450" algn="l" defTabSz="800100">
            <a:lnSpc>
              <a:spcPct val="90000"/>
            </a:lnSpc>
            <a:spcBef>
              <a:spcPct val="0"/>
            </a:spcBef>
            <a:spcAft>
              <a:spcPct val="15000"/>
            </a:spcAft>
            <a:buChar char="•"/>
          </a:pPr>
          <a:r>
            <a:rPr lang="en-US" sz="1800" kern="1200" dirty="0" err="1"/>
            <a:t>Accesul</a:t>
          </a:r>
          <a:r>
            <a:rPr lang="en-US" sz="1800" kern="1200" dirty="0"/>
            <a:t> la </a:t>
          </a:r>
          <a:r>
            <a:rPr lang="en-US" sz="1800" kern="1200" dirty="0" err="1"/>
            <a:t>consultatie</a:t>
          </a:r>
          <a:endParaRPr lang="ro-RO" sz="1800" kern="1200" dirty="0"/>
        </a:p>
        <a:p>
          <a:pPr marL="171450" lvl="1" indent="-171450" algn="l" defTabSz="800100">
            <a:lnSpc>
              <a:spcPct val="90000"/>
            </a:lnSpc>
            <a:spcBef>
              <a:spcPct val="0"/>
            </a:spcBef>
            <a:spcAft>
              <a:spcPct val="15000"/>
            </a:spcAft>
            <a:buChar char="•"/>
          </a:pPr>
          <a:r>
            <a:rPr lang="en-US" sz="1800" kern="1200"/>
            <a:t>Accesibilitatea tratamentului (cost)</a:t>
          </a:r>
          <a:endParaRPr lang="ro-RO" sz="1800" kern="1200" dirty="0"/>
        </a:p>
        <a:p>
          <a:pPr marL="171450" lvl="1" indent="-171450" algn="l" defTabSz="800100">
            <a:lnSpc>
              <a:spcPct val="90000"/>
            </a:lnSpc>
            <a:spcBef>
              <a:spcPct val="0"/>
            </a:spcBef>
            <a:spcAft>
              <a:spcPct val="15000"/>
            </a:spcAft>
            <a:buChar char="•"/>
          </a:pPr>
          <a:r>
            <a:rPr lang="en-US" sz="1800" kern="1200"/>
            <a:t>Inertia / complexitatea ghidurilor </a:t>
          </a:r>
          <a:endParaRPr lang="ro-RO" sz="1800" kern="1200" dirty="0"/>
        </a:p>
        <a:p>
          <a:pPr marL="171450" lvl="1" indent="-171450" algn="l" defTabSz="800100">
            <a:lnSpc>
              <a:spcPct val="90000"/>
            </a:lnSpc>
            <a:spcBef>
              <a:spcPct val="0"/>
            </a:spcBef>
            <a:spcAft>
              <a:spcPct val="15000"/>
            </a:spcAft>
            <a:buChar char="•"/>
          </a:pPr>
          <a:r>
            <a:rPr lang="en-US" sz="1800" kern="1200"/>
            <a:t>Rambursarea tratamentului</a:t>
          </a:r>
          <a:endParaRPr lang="ro-RO" sz="1800" kern="1200" dirty="0"/>
        </a:p>
      </dsp:txBody>
      <dsp:txXfrm rot="5400000">
        <a:off x="8020701" y="944614"/>
        <a:ext cx="3729891" cy="283384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20CC00-478D-4E35-ADD4-56AB72DC03A7}">
      <dsp:nvSpPr>
        <dsp:cNvPr id="0" name=""/>
        <dsp:cNvSpPr/>
      </dsp:nvSpPr>
      <dsp:spPr>
        <a:xfrm rot="5400000">
          <a:off x="7121637" y="-2825368"/>
          <a:ext cx="1288100" cy="7308882"/>
        </a:xfrm>
        <a:prstGeom prst="round2SameRect">
          <a:avLst/>
        </a:prstGeom>
        <a:solidFill>
          <a:schemeClr val="accent1">
            <a:alpha val="90000"/>
            <a:tint val="55000"/>
            <a:hueOff val="0"/>
            <a:satOff val="0"/>
            <a:lumOff val="0"/>
            <a:alphaOff val="0"/>
          </a:schemeClr>
        </a:solidFill>
        <a:ln w="12700" cap="flat" cmpd="sng" algn="ctr">
          <a:solidFill>
            <a:schemeClr val="accent1">
              <a:alpha val="90000"/>
              <a:tint val="55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47625" rIns="95250" bIns="47625" numCol="1" spcCol="1270" anchor="ctr" anchorCtr="0">
          <a:noAutofit/>
        </a:bodyPr>
        <a:lstStyle/>
        <a:p>
          <a:pPr marL="228600" lvl="1" indent="-228600" algn="l" defTabSz="1111250">
            <a:lnSpc>
              <a:spcPct val="90000"/>
            </a:lnSpc>
            <a:spcBef>
              <a:spcPct val="0"/>
            </a:spcBef>
            <a:spcAft>
              <a:spcPct val="15000"/>
            </a:spcAft>
            <a:buChar char="•"/>
          </a:pPr>
          <a:r>
            <a:rPr lang="ro-RO" sz="2500" kern="1200" dirty="0"/>
            <a:t>măsura în care comportamentul</a:t>
          </a:r>
          <a:r>
            <a:rPr lang="en-US" sz="2500" kern="1200" dirty="0"/>
            <a:t> </a:t>
          </a:r>
          <a:r>
            <a:rPr lang="en-US" sz="2500" kern="1200" dirty="0" err="1"/>
            <a:t>unei</a:t>
          </a:r>
          <a:r>
            <a:rPr lang="en-US" sz="2500" kern="1200" dirty="0"/>
            <a:t> personae </a:t>
          </a:r>
          <a:r>
            <a:rPr lang="en-US" sz="2500" b="1" kern="1200" dirty="0"/>
            <a:t> </a:t>
          </a:r>
          <a:r>
            <a:rPr lang="ro-RO" sz="2500" kern="1200" dirty="0"/>
            <a:t>corespunde </a:t>
          </a:r>
          <a:r>
            <a:rPr lang="ro-RO" sz="2500" b="1" kern="1200" dirty="0"/>
            <a:t>recomandărilor oferite de personalul medical</a:t>
          </a:r>
          <a:r>
            <a:rPr lang="en-US" sz="2500" b="1" kern="1200" dirty="0"/>
            <a:t> </a:t>
          </a:r>
          <a:r>
            <a:rPr lang="en-US" sz="2500" kern="1200" dirty="0"/>
            <a:t>(medic, </a:t>
          </a:r>
          <a:r>
            <a:rPr lang="en-US" sz="2500" kern="1200" dirty="0" err="1"/>
            <a:t>farmacist</a:t>
          </a:r>
          <a:r>
            <a:rPr lang="en-US" sz="2500" kern="1200" dirty="0"/>
            <a:t>, </a:t>
          </a:r>
          <a:r>
            <a:rPr lang="en-US" sz="2500" kern="1200" dirty="0" err="1"/>
            <a:t>asistenta</a:t>
          </a:r>
          <a:r>
            <a:rPr lang="en-US" sz="2500" kern="1200" dirty="0"/>
            <a:t>).</a:t>
          </a:r>
          <a:endParaRPr lang="ro-RO" sz="2500" kern="1200" dirty="0"/>
        </a:p>
      </dsp:txBody>
      <dsp:txXfrm rot="-5400000">
        <a:off x="4111246" y="247903"/>
        <a:ext cx="7246002" cy="1162340"/>
      </dsp:txXfrm>
    </dsp:sp>
    <dsp:sp modelId="{96585DE1-9D59-4E48-9225-43E7364BC7BC}">
      <dsp:nvSpPr>
        <dsp:cNvPr id="0" name=""/>
        <dsp:cNvSpPr/>
      </dsp:nvSpPr>
      <dsp:spPr>
        <a:xfrm>
          <a:off x="0" y="0"/>
          <a:ext cx="4111246" cy="1610125"/>
        </a:xfrm>
        <a:prstGeom prst="roundRect">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83820" rIns="167640" bIns="83820" numCol="1" spcCol="1270" anchor="ctr" anchorCtr="0">
          <a:noAutofit/>
        </a:bodyPr>
        <a:lstStyle/>
        <a:p>
          <a:pPr marL="0" lvl="0" indent="0" algn="ctr" defTabSz="1955800">
            <a:lnSpc>
              <a:spcPct val="90000"/>
            </a:lnSpc>
            <a:spcBef>
              <a:spcPct val="0"/>
            </a:spcBef>
            <a:spcAft>
              <a:spcPct val="35000"/>
            </a:spcAft>
            <a:buNone/>
          </a:pPr>
          <a:r>
            <a:rPr lang="en-US" sz="4400" b="1" kern="1200" dirty="0" err="1">
              <a:effectLst>
                <a:outerShdw blurRad="38100" dist="38100" dir="2700000" algn="tl">
                  <a:srgbClr val="000000">
                    <a:alpha val="43137"/>
                  </a:srgbClr>
                </a:outerShdw>
              </a:effectLst>
            </a:rPr>
            <a:t>Aderenta</a:t>
          </a:r>
          <a:endParaRPr lang="en-US" sz="4400" b="1" kern="1200" dirty="0">
            <a:effectLst>
              <a:outerShdw blurRad="38100" dist="38100" dir="2700000" algn="tl">
                <a:srgbClr val="000000">
                  <a:alpha val="43137"/>
                </a:srgbClr>
              </a:outerShdw>
            </a:effectLst>
          </a:endParaRPr>
        </a:p>
        <a:p>
          <a:pPr marL="0" lvl="0" indent="0" algn="ctr" defTabSz="1955800">
            <a:lnSpc>
              <a:spcPct val="90000"/>
            </a:lnSpc>
            <a:spcBef>
              <a:spcPct val="0"/>
            </a:spcBef>
            <a:spcAft>
              <a:spcPct val="35000"/>
            </a:spcAft>
            <a:buNone/>
          </a:pPr>
          <a:r>
            <a:rPr lang="en-US" sz="2800" kern="1200" dirty="0"/>
            <a:t>(</a:t>
          </a:r>
          <a:r>
            <a:rPr lang="en-US" sz="2800" kern="1200" dirty="0" err="1"/>
            <a:t>definitia</a:t>
          </a:r>
          <a:r>
            <a:rPr lang="en-US" sz="2800" kern="1200" dirty="0"/>
            <a:t> OMS)</a:t>
          </a:r>
          <a:endParaRPr lang="ro-RO" sz="2800" kern="1200" dirty="0"/>
        </a:p>
      </dsp:txBody>
      <dsp:txXfrm>
        <a:off x="78600" y="78600"/>
        <a:ext cx="3954046" cy="145292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EA8CE4-D492-4D4B-8315-0EF0F7EB9141}">
      <dsp:nvSpPr>
        <dsp:cNvPr id="0" name=""/>
        <dsp:cNvSpPr/>
      </dsp:nvSpPr>
      <dsp:spPr>
        <a:xfrm>
          <a:off x="2534918" y="1896765"/>
          <a:ext cx="1771756" cy="1703263"/>
        </a:xfrm>
        <a:prstGeom prst="ellipse">
          <a:avLst/>
        </a:prstGeom>
        <a:solidFill>
          <a:schemeClr val="accent6">
            <a:lumMod val="20000"/>
            <a:lumOff val="80000"/>
          </a:schemeClr>
        </a:solidFill>
        <a:ln w="19050" cap="flat" cmpd="sng" algn="ctr">
          <a:no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rPr>
            <a:t>ADERENTA </a:t>
          </a:r>
          <a:r>
            <a:rPr lang="en-US" sz="1600" b="1" kern="1200" dirty="0" err="1">
              <a:solidFill>
                <a:schemeClr val="tx1"/>
              </a:solidFill>
            </a:rPr>
            <a:t>inseamna</a:t>
          </a:r>
          <a:r>
            <a:rPr lang="en-US" sz="1600" b="1" kern="1200" dirty="0">
              <a:solidFill>
                <a:schemeClr val="tx1"/>
              </a:solidFill>
            </a:rPr>
            <a:t> </a:t>
          </a:r>
        </a:p>
        <a:p>
          <a:pPr marL="0" lvl="0" indent="0" algn="ctr" defTabSz="711200">
            <a:lnSpc>
              <a:spcPct val="90000"/>
            </a:lnSpc>
            <a:spcBef>
              <a:spcPct val="0"/>
            </a:spcBef>
            <a:spcAft>
              <a:spcPct val="35000"/>
            </a:spcAft>
            <a:buNone/>
          </a:pPr>
          <a:r>
            <a:rPr lang="en-US" sz="1600" b="1" kern="1200" dirty="0">
              <a:solidFill>
                <a:schemeClr val="tx1"/>
              </a:solidFill>
            </a:rPr>
            <a:t>a </a:t>
          </a:r>
          <a:r>
            <a:rPr lang="en-US" sz="1600" b="1" kern="1200" dirty="0" err="1">
              <a:solidFill>
                <a:schemeClr val="tx1"/>
              </a:solidFill>
            </a:rPr>
            <a:t>lua</a:t>
          </a:r>
          <a:r>
            <a:rPr lang="en-US" sz="1600" b="1" kern="1200" dirty="0">
              <a:solidFill>
                <a:schemeClr val="tx1"/>
              </a:solidFill>
            </a:rPr>
            <a:t> </a:t>
          </a:r>
          <a:r>
            <a:rPr lang="en-US" sz="1600" b="1" kern="1200" dirty="0" err="1">
              <a:solidFill>
                <a:schemeClr val="tx1"/>
              </a:solidFill>
            </a:rPr>
            <a:t>medicamentul</a:t>
          </a:r>
          <a:r>
            <a:rPr lang="en-US" sz="1600" b="1" kern="1200" dirty="0">
              <a:solidFill>
                <a:schemeClr val="tx1"/>
              </a:solidFill>
            </a:rPr>
            <a:t> </a:t>
          </a:r>
          <a:r>
            <a:rPr lang="en-US" sz="1600" b="1" kern="1200" dirty="0" err="1">
              <a:solidFill>
                <a:schemeClr val="tx1"/>
              </a:solidFill>
            </a:rPr>
            <a:t>prescris</a:t>
          </a:r>
          <a:r>
            <a:rPr lang="en-US" sz="1600" b="1" kern="1200" dirty="0">
              <a:solidFill>
                <a:schemeClr val="tx1"/>
              </a:solidFill>
            </a:rPr>
            <a:t> </a:t>
          </a:r>
          <a:endParaRPr lang="ro-RO" sz="1600" b="1" kern="1200" dirty="0">
            <a:solidFill>
              <a:schemeClr val="tx1"/>
            </a:solidFill>
          </a:endParaRPr>
        </a:p>
      </dsp:txBody>
      <dsp:txXfrm>
        <a:off x="2794386" y="2146202"/>
        <a:ext cx="1252820" cy="1204389"/>
      </dsp:txXfrm>
    </dsp:sp>
    <dsp:sp modelId="{EBD38695-2068-429C-A861-953099281308}">
      <dsp:nvSpPr>
        <dsp:cNvPr id="0" name=""/>
        <dsp:cNvSpPr/>
      </dsp:nvSpPr>
      <dsp:spPr>
        <a:xfrm rot="10714267">
          <a:off x="915366" y="2557794"/>
          <a:ext cx="1531009" cy="468006"/>
        </a:xfrm>
        <a:prstGeom prst="leftArrow">
          <a:avLst>
            <a:gd name="adj1" fmla="val 60000"/>
            <a:gd name="adj2" fmla="val 50000"/>
          </a:avLst>
        </a:prstGeom>
        <a:solidFill>
          <a:schemeClr val="accent4">
            <a:hueOff val="0"/>
            <a:satOff val="0"/>
            <a:lumOff val="0"/>
            <a:alphaOff val="0"/>
          </a:schemeClr>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1">
          <a:scrgbClr r="0" g="0" b="0"/>
        </a:fillRef>
        <a:effectRef idx="1">
          <a:scrgbClr r="0" g="0" b="0"/>
        </a:effectRef>
        <a:fontRef idx="minor">
          <a:schemeClr val="lt1"/>
        </a:fontRef>
      </dsp:style>
    </dsp:sp>
    <dsp:sp modelId="{DE361599-5A75-45E1-8ECC-5C6D8239F805}">
      <dsp:nvSpPr>
        <dsp:cNvPr id="0" name=""/>
        <dsp:cNvSpPr/>
      </dsp:nvSpPr>
      <dsp:spPr>
        <a:xfrm>
          <a:off x="340859" y="2351090"/>
          <a:ext cx="1149488" cy="919591"/>
        </a:xfrm>
        <a:prstGeom prst="roundRect">
          <a:avLst>
            <a:gd name="adj" fmla="val 10000"/>
          </a:avLst>
        </a:prstGeom>
        <a:solidFill>
          <a:schemeClr val="accent4">
            <a:hueOff val="0"/>
            <a:satOff val="0"/>
            <a:lumOff val="0"/>
            <a:alphaOff val="0"/>
          </a:schemeClr>
        </a:solidFill>
        <a:ln w="19050" cap="flat" cmpd="sng" algn="ctr">
          <a:no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3">
          <a:scrgbClr r="0" g="0" b="0"/>
        </a:lnRef>
        <a:fillRef idx="1">
          <a:scrgbClr r="0" g="0" b="0"/>
        </a:fillRef>
        <a:effectRef idx="1">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In </a:t>
          </a:r>
          <a:r>
            <a:rPr lang="en-US" sz="1400" b="1" kern="1200" dirty="0" err="1">
              <a:solidFill>
                <a:schemeClr val="tx1"/>
              </a:solidFill>
            </a:rPr>
            <a:t>doza</a:t>
          </a:r>
          <a:r>
            <a:rPr lang="en-US" sz="1400" b="1" kern="1200" dirty="0">
              <a:solidFill>
                <a:schemeClr val="tx1"/>
              </a:solidFill>
            </a:rPr>
            <a:t> </a:t>
          </a:r>
          <a:r>
            <a:rPr lang="en-US" sz="1400" b="1" kern="1200" dirty="0" err="1">
              <a:solidFill>
                <a:schemeClr val="tx1"/>
              </a:solidFill>
            </a:rPr>
            <a:t>prescrisa</a:t>
          </a:r>
          <a:endParaRPr lang="ro-RO" sz="1400" b="1" kern="1200" dirty="0">
            <a:solidFill>
              <a:schemeClr val="tx1"/>
            </a:solidFill>
          </a:endParaRPr>
        </a:p>
      </dsp:txBody>
      <dsp:txXfrm>
        <a:off x="367793" y="2378024"/>
        <a:ext cx="1095620" cy="865723"/>
      </dsp:txXfrm>
    </dsp:sp>
    <dsp:sp modelId="{2D511909-7B3C-4DCD-9C33-37FC0EF9FDA5}">
      <dsp:nvSpPr>
        <dsp:cNvPr id="0" name=""/>
        <dsp:cNvSpPr/>
      </dsp:nvSpPr>
      <dsp:spPr>
        <a:xfrm rot="12875119">
          <a:off x="1257813" y="1541531"/>
          <a:ext cx="1503933" cy="468006"/>
        </a:xfrm>
        <a:prstGeom prst="leftArrow">
          <a:avLst>
            <a:gd name="adj1" fmla="val 60000"/>
            <a:gd name="adj2" fmla="val 50000"/>
          </a:avLst>
        </a:prstGeom>
        <a:solidFill>
          <a:schemeClr val="accent4">
            <a:hueOff val="1960178"/>
            <a:satOff val="-8155"/>
            <a:lumOff val="1922"/>
            <a:alphaOff val="0"/>
          </a:schemeClr>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1">
          <a:scrgbClr r="0" g="0" b="0"/>
        </a:fillRef>
        <a:effectRef idx="1">
          <a:scrgbClr r="0" g="0" b="0"/>
        </a:effectRef>
        <a:fontRef idx="minor">
          <a:schemeClr val="lt1"/>
        </a:fontRef>
      </dsp:style>
    </dsp:sp>
    <dsp:sp modelId="{F45EC4DC-07A0-457C-A113-BD572394D110}">
      <dsp:nvSpPr>
        <dsp:cNvPr id="0" name=""/>
        <dsp:cNvSpPr/>
      </dsp:nvSpPr>
      <dsp:spPr>
        <a:xfrm>
          <a:off x="815954" y="888898"/>
          <a:ext cx="1149488" cy="919591"/>
        </a:xfrm>
        <a:prstGeom prst="roundRect">
          <a:avLst>
            <a:gd name="adj" fmla="val 10000"/>
          </a:avLst>
        </a:prstGeom>
        <a:solidFill>
          <a:schemeClr val="accent4">
            <a:hueOff val="1960178"/>
            <a:satOff val="-8155"/>
            <a:lumOff val="1922"/>
            <a:alphaOff val="0"/>
          </a:schemeClr>
        </a:solidFill>
        <a:ln w="19050" cap="flat" cmpd="sng" algn="ctr">
          <a:no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3">
          <a:scrgbClr r="0" g="0" b="0"/>
        </a:lnRef>
        <a:fillRef idx="1">
          <a:scrgbClr r="0" g="0" b="0"/>
        </a:fillRef>
        <a:effectRef idx="1">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La </a:t>
          </a:r>
          <a:r>
            <a:rPr lang="en-US" sz="1400" b="1" kern="1200" dirty="0" err="1">
              <a:solidFill>
                <a:schemeClr val="tx1"/>
              </a:solidFill>
            </a:rPr>
            <a:t>momentul</a:t>
          </a:r>
          <a:r>
            <a:rPr lang="en-US" sz="1400" b="1" kern="1200" dirty="0">
              <a:solidFill>
                <a:schemeClr val="tx1"/>
              </a:solidFill>
            </a:rPr>
            <a:t> </a:t>
          </a:r>
          <a:r>
            <a:rPr lang="en-US" sz="1400" b="1" kern="1200" dirty="0" err="1">
              <a:solidFill>
                <a:schemeClr val="tx1"/>
              </a:solidFill>
            </a:rPr>
            <a:t>potrivit</a:t>
          </a:r>
          <a:endParaRPr lang="ro-RO" sz="1400" b="1" kern="1200" dirty="0">
            <a:solidFill>
              <a:schemeClr val="tx1"/>
            </a:solidFill>
          </a:endParaRPr>
        </a:p>
      </dsp:txBody>
      <dsp:txXfrm>
        <a:off x="842888" y="915832"/>
        <a:ext cx="1095620" cy="865723"/>
      </dsp:txXfrm>
    </dsp:sp>
    <dsp:sp modelId="{4DD0D938-972D-4610-9057-655E87AFD41A}">
      <dsp:nvSpPr>
        <dsp:cNvPr id="0" name=""/>
        <dsp:cNvSpPr/>
      </dsp:nvSpPr>
      <dsp:spPr>
        <a:xfrm rot="15069131">
          <a:off x="2129502" y="917021"/>
          <a:ext cx="1492033" cy="468006"/>
        </a:xfrm>
        <a:prstGeom prst="leftArrow">
          <a:avLst>
            <a:gd name="adj1" fmla="val 60000"/>
            <a:gd name="adj2" fmla="val 50000"/>
          </a:avLst>
        </a:prstGeom>
        <a:solidFill>
          <a:schemeClr val="accent4">
            <a:hueOff val="3920356"/>
            <a:satOff val="-16311"/>
            <a:lumOff val="3843"/>
            <a:alphaOff val="0"/>
          </a:schemeClr>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1">
          <a:scrgbClr r="0" g="0" b="0"/>
        </a:fillRef>
        <a:effectRef idx="1">
          <a:scrgbClr r="0" g="0" b="0"/>
        </a:effectRef>
        <a:fontRef idx="minor">
          <a:schemeClr val="lt1"/>
        </a:fontRef>
      </dsp:style>
    </dsp:sp>
    <dsp:sp modelId="{5D6E89D5-66E4-4FD5-96D7-BA544693B8C0}">
      <dsp:nvSpPr>
        <dsp:cNvPr id="0" name=""/>
        <dsp:cNvSpPr/>
      </dsp:nvSpPr>
      <dsp:spPr>
        <a:xfrm>
          <a:off x="2059770" y="-14786"/>
          <a:ext cx="1149488" cy="919591"/>
        </a:xfrm>
        <a:prstGeom prst="roundRect">
          <a:avLst>
            <a:gd name="adj" fmla="val 10000"/>
          </a:avLst>
        </a:prstGeom>
        <a:solidFill>
          <a:schemeClr val="accent4">
            <a:hueOff val="3920356"/>
            <a:satOff val="-16311"/>
            <a:lumOff val="3843"/>
            <a:alphaOff val="0"/>
          </a:schemeClr>
        </a:solidFill>
        <a:ln w="19050" cap="flat" cmpd="sng" algn="ctr">
          <a:no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3">
          <a:scrgbClr r="0" g="0" b="0"/>
        </a:lnRef>
        <a:fillRef idx="1">
          <a:scrgbClr r="0" g="0" b="0"/>
        </a:fillRef>
        <a:effectRef idx="1">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Pe </a:t>
          </a:r>
          <a:r>
            <a:rPr lang="en-US" sz="1400" b="1" kern="1200" dirty="0" err="1">
              <a:solidFill>
                <a:schemeClr val="tx1"/>
              </a:solidFill>
            </a:rPr>
            <a:t>calea</a:t>
          </a:r>
          <a:r>
            <a:rPr lang="en-US" sz="1400" b="1" kern="1200" dirty="0">
              <a:solidFill>
                <a:schemeClr val="tx1"/>
              </a:solidFill>
            </a:rPr>
            <a:t> de </a:t>
          </a:r>
          <a:r>
            <a:rPr lang="en-US" sz="1400" b="1" kern="1200" dirty="0" err="1">
              <a:solidFill>
                <a:schemeClr val="tx1"/>
              </a:solidFill>
            </a:rPr>
            <a:t>administrare</a:t>
          </a:r>
          <a:r>
            <a:rPr lang="en-US" sz="1400" b="1" kern="1200" dirty="0">
              <a:solidFill>
                <a:schemeClr val="tx1"/>
              </a:solidFill>
            </a:rPr>
            <a:t> </a:t>
          </a:r>
          <a:r>
            <a:rPr lang="en-US" sz="1400" b="1" kern="1200" dirty="0" err="1">
              <a:solidFill>
                <a:schemeClr val="tx1"/>
              </a:solidFill>
            </a:rPr>
            <a:t>potrivita</a:t>
          </a:r>
          <a:endParaRPr lang="ro-RO" sz="1400" b="1" kern="1200" dirty="0">
            <a:solidFill>
              <a:schemeClr val="tx1"/>
            </a:solidFill>
          </a:endParaRPr>
        </a:p>
      </dsp:txBody>
      <dsp:txXfrm>
        <a:off x="2086704" y="12148"/>
        <a:ext cx="1095620" cy="865723"/>
      </dsp:txXfrm>
    </dsp:sp>
    <dsp:sp modelId="{ADAF0A6D-E632-449B-8F5D-B9B26BB619A9}">
      <dsp:nvSpPr>
        <dsp:cNvPr id="0" name=""/>
        <dsp:cNvSpPr/>
      </dsp:nvSpPr>
      <dsp:spPr>
        <a:xfrm rot="17283699">
          <a:off x="3201358" y="915387"/>
          <a:ext cx="1481780" cy="468006"/>
        </a:xfrm>
        <a:prstGeom prst="leftArrow">
          <a:avLst>
            <a:gd name="adj1" fmla="val 60000"/>
            <a:gd name="adj2" fmla="val 50000"/>
          </a:avLst>
        </a:prstGeom>
        <a:solidFill>
          <a:schemeClr val="accent4">
            <a:hueOff val="5880535"/>
            <a:satOff val="-24466"/>
            <a:lumOff val="5765"/>
            <a:alphaOff val="0"/>
          </a:schemeClr>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1">
          <a:scrgbClr r="0" g="0" b="0"/>
        </a:fillRef>
        <a:effectRef idx="1">
          <a:scrgbClr r="0" g="0" b="0"/>
        </a:effectRef>
        <a:fontRef idx="minor">
          <a:schemeClr val="lt1"/>
        </a:fontRef>
      </dsp:style>
    </dsp:sp>
    <dsp:sp modelId="{BCEA13FC-4EAF-4F0D-9EDE-C7D2FEA8B6DD}">
      <dsp:nvSpPr>
        <dsp:cNvPr id="0" name=""/>
        <dsp:cNvSpPr/>
      </dsp:nvSpPr>
      <dsp:spPr>
        <a:xfrm>
          <a:off x="3597210" y="-14786"/>
          <a:ext cx="1149488" cy="919591"/>
        </a:xfrm>
        <a:prstGeom prst="roundRect">
          <a:avLst>
            <a:gd name="adj" fmla="val 10000"/>
          </a:avLst>
        </a:prstGeom>
        <a:solidFill>
          <a:schemeClr val="accent4">
            <a:hueOff val="5880535"/>
            <a:satOff val="-24466"/>
            <a:lumOff val="5765"/>
            <a:alphaOff val="0"/>
          </a:schemeClr>
        </a:solidFill>
        <a:ln w="19050" cap="flat" cmpd="sng" algn="ctr">
          <a:no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3">
          <a:scrgbClr r="0" g="0" b="0"/>
        </a:lnRef>
        <a:fillRef idx="1">
          <a:scrgbClr r="0" g="0" b="0"/>
        </a:fillRef>
        <a:effectRef idx="1">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In </a:t>
          </a:r>
          <a:r>
            <a:rPr lang="en-US" sz="1400" b="1" kern="1200" dirty="0" err="1">
              <a:solidFill>
                <a:schemeClr val="tx1"/>
              </a:solidFill>
            </a:rPr>
            <a:t>modul</a:t>
          </a:r>
          <a:r>
            <a:rPr lang="en-US" sz="1400" b="1" kern="1200" dirty="0">
              <a:solidFill>
                <a:schemeClr val="tx1"/>
              </a:solidFill>
            </a:rPr>
            <a:t> </a:t>
          </a:r>
          <a:r>
            <a:rPr lang="en-US" sz="1400" b="1" kern="1200" dirty="0" err="1">
              <a:solidFill>
                <a:schemeClr val="tx1"/>
              </a:solidFill>
            </a:rPr>
            <a:t>potrivit</a:t>
          </a:r>
          <a:r>
            <a:rPr lang="en-US" sz="1400" b="1" kern="1200" dirty="0">
              <a:solidFill>
                <a:schemeClr val="tx1"/>
              </a:solidFill>
            </a:rPr>
            <a:t> (de ex. cu </a:t>
          </a:r>
          <a:r>
            <a:rPr lang="en-US" sz="1400" b="1" kern="1200" dirty="0" err="1">
              <a:solidFill>
                <a:schemeClr val="tx1"/>
              </a:solidFill>
            </a:rPr>
            <a:t>apa</a:t>
          </a:r>
          <a:r>
            <a:rPr lang="en-US" sz="1400" b="1" kern="1200" dirty="0">
              <a:solidFill>
                <a:schemeClr val="tx1"/>
              </a:solidFill>
            </a:rPr>
            <a:t>)</a:t>
          </a:r>
          <a:endParaRPr lang="ro-RO" sz="1400" b="1" kern="1200" dirty="0">
            <a:solidFill>
              <a:schemeClr val="tx1"/>
            </a:solidFill>
          </a:endParaRPr>
        </a:p>
      </dsp:txBody>
      <dsp:txXfrm>
        <a:off x="3624144" y="12148"/>
        <a:ext cx="1095620" cy="865723"/>
      </dsp:txXfrm>
    </dsp:sp>
    <dsp:sp modelId="{8F450C32-7D1A-404E-89BB-D636B24B4170}">
      <dsp:nvSpPr>
        <dsp:cNvPr id="0" name=""/>
        <dsp:cNvSpPr/>
      </dsp:nvSpPr>
      <dsp:spPr>
        <a:xfrm rot="19496755">
          <a:off x="4072784" y="1538829"/>
          <a:ext cx="1476935" cy="468006"/>
        </a:xfrm>
        <a:prstGeom prst="leftArrow">
          <a:avLst>
            <a:gd name="adj1" fmla="val 60000"/>
            <a:gd name="adj2" fmla="val 50000"/>
          </a:avLst>
        </a:prstGeom>
        <a:solidFill>
          <a:schemeClr val="accent4">
            <a:hueOff val="7840713"/>
            <a:satOff val="-32622"/>
            <a:lumOff val="7686"/>
            <a:alphaOff val="0"/>
          </a:schemeClr>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1">
          <a:scrgbClr r="0" g="0" b="0"/>
        </a:fillRef>
        <a:effectRef idx="1">
          <a:scrgbClr r="0" g="0" b="0"/>
        </a:effectRef>
        <a:fontRef idx="minor">
          <a:schemeClr val="lt1"/>
        </a:fontRef>
      </dsp:style>
    </dsp:sp>
    <dsp:sp modelId="{C301E127-8142-4385-ADE2-F6E39EAE49E6}">
      <dsp:nvSpPr>
        <dsp:cNvPr id="0" name=""/>
        <dsp:cNvSpPr/>
      </dsp:nvSpPr>
      <dsp:spPr>
        <a:xfrm>
          <a:off x="4841025" y="888898"/>
          <a:ext cx="1149488" cy="919591"/>
        </a:xfrm>
        <a:prstGeom prst="roundRect">
          <a:avLst>
            <a:gd name="adj" fmla="val 10000"/>
          </a:avLst>
        </a:prstGeom>
        <a:solidFill>
          <a:schemeClr val="accent4">
            <a:hueOff val="7840713"/>
            <a:satOff val="-32622"/>
            <a:lumOff val="7686"/>
            <a:alphaOff val="0"/>
          </a:schemeClr>
        </a:solidFill>
        <a:ln w="19050" cap="flat" cmpd="sng" algn="ctr">
          <a:no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3">
          <a:scrgbClr r="0" g="0" b="0"/>
        </a:lnRef>
        <a:fillRef idx="1">
          <a:scrgbClr r="0" g="0" b="0"/>
        </a:fillRef>
        <a:effectRef idx="1">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Pe </a:t>
          </a:r>
          <a:r>
            <a:rPr lang="en-US" sz="1400" b="1" kern="1200" dirty="0" err="1">
              <a:solidFill>
                <a:schemeClr val="tx1"/>
              </a:solidFill>
            </a:rPr>
            <a:t>durata</a:t>
          </a:r>
          <a:r>
            <a:rPr lang="en-US" sz="1400" b="1" kern="1200" dirty="0">
              <a:solidFill>
                <a:schemeClr val="tx1"/>
              </a:solidFill>
            </a:rPr>
            <a:t> </a:t>
          </a:r>
          <a:r>
            <a:rPr lang="en-US" sz="1400" b="1" kern="1200" dirty="0" err="1">
              <a:solidFill>
                <a:schemeClr val="tx1"/>
              </a:solidFill>
            </a:rPr>
            <a:t>potrivita</a:t>
          </a:r>
          <a:endParaRPr lang="ro-RO" sz="1400" b="1" kern="1200" dirty="0">
            <a:solidFill>
              <a:schemeClr val="tx1"/>
            </a:solidFill>
          </a:endParaRPr>
        </a:p>
      </dsp:txBody>
      <dsp:txXfrm>
        <a:off x="4867959" y="915832"/>
        <a:ext cx="1095620" cy="865723"/>
      </dsp:txXfrm>
    </dsp:sp>
    <dsp:sp modelId="{769EA54B-EAF6-4FAA-B3E2-0ACDD3BED032}">
      <dsp:nvSpPr>
        <dsp:cNvPr id="0" name=""/>
        <dsp:cNvSpPr/>
      </dsp:nvSpPr>
      <dsp:spPr>
        <a:xfrm rot="86952">
          <a:off x="4393276" y="2557942"/>
          <a:ext cx="1497827" cy="468006"/>
        </a:xfrm>
        <a:prstGeom prst="leftArrow">
          <a:avLst>
            <a:gd name="adj1" fmla="val 60000"/>
            <a:gd name="adj2" fmla="val 50000"/>
          </a:avLst>
        </a:prstGeom>
        <a:solidFill>
          <a:schemeClr val="accent4">
            <a:hueOff val="9800891"/>
            <a:satOff val="-40777"/>
            <a:lumOff val="9608"/>
            <a:alphaOff val="0"/>
          </a:schemeClr>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1">
          <a:scrgbClr r="0" g="0" b="0"/>
        </a:fillRef>
        <a:effectRef idx="1">
          <a:scrgbClr r="0" g="0" b="0"/>
        </a:effectRef>
        <a:fontRef idx="minor">
          <a:schemeClr val="lt1"/>
        </a:fontRef>
      </dsp:style>
    </dsp:sp>
    <dsp:sp modelId="{EC843E08-7365-427C-8035-682A9542450D}">
      <dsp:nvSpPr>
        <dsp:cNvPr id="0" name=""/>
        <dsp:cNvSpPr/>
      </dsp:nvSpPr>
      <dsp:spPr>
        <a:xfrm>
          <a:off x="5316120" y="2351090"/>
          <a:ext cx="1149488" cy="919591"/>
        </a:xfrm>
        <a:prstGeom prst="roundRect">
          <a:avLst>
            <a:gd name="adj" fmla="val 10000"/>
          </a:avLst>
        </a:prstGeom>
        <a:solidFill>
          <a:schemeClr val="accent4">
            <a:hueOff val="9800891"/>
            <a:satOff val="-40777"/>
            <a:lumOff val="9608"/>
            <a:alphaOff val="0"/>
          </a:schemeClr>
        </a:solidFill>
        <a:ln w="19050" cap="flat" cmpd="sng" algn="ctr">
          <a:no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3">
          <a:scrgbClr r="0" g="0" b="0"/>
        </a:lnRef>
        <a:fillRef idx="1">
          <a:scrgbClr r="0" g="0" b="0"/>
        </a:fillRef>
        <a:effectRef idx="1">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In </a:t>
          </a:r>
          <a:r>
            <a:rPr lang="en-US" sz="1400" b="1" kern="1200" dirty="0" err="1">
              <a:solidFill>
                <a:schemeClr val="tx1"/>
              </a:solidFill>
            </a:rPr>
            <a:t>cadrul</a:t>
          </a:r>
          <a:r>
            <a:rPr lang="en-US" sz="1400" b="1" kern="1200" dirty="0">
              <a:solidFill>
                <a:schemeClr val="tx1"/>
              </a:solidFill>
            </a:rPr>
            <a:t> </a:t>
          </a:r>
          <a:r>
            <a:rPr lang="en-US" sz="1400" b="1" kern="1200" dirty="0" err="1">
              <a:solidFill>
                <a:schemeClr val="tx1"/>
              </a:solidFill>
            </a:rPr>
            <a:t>schemei</a:t>
          </a:r>
          <a:r>
            <a:rPr lang="en-US" sz="1400" b="1" kern="1200" dirty="0">
              <a:solidFill>
                <a:schemeClr val="tx1"/>
              </a:solidFill>
            </a:rPr>
            <a:t> </a:t>
          </a:r>
          <a:r>
            <a:rPr lang="en-US" sz="1400" b="1" kern="1200" dirty="0" err="1">
              <a:solidFill>
                <a:schemeClr val="tx1"/>
              </a:solidFill>
            </a:rPr>
            <a:t>potrivite</a:t>
          </a:r>
          <a:endParaRPr lang="ro-RO" sz="1400" b="1" kern="1200" dirty="0">
            <a:solidFill>
              <a:schemeClr val="tx1"/>
            </a:solidFill>
          </a:endParaRPr>
        </a:p>
      </dsp:txBody>
      <dsp:txXfrm>
        <a:off x="5343054" y="2378024"/>
        <a:ext cx="1095620" cy="86572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D9FBCA-383F-4AF7-B600-42D9262F4BB3}">
      <dsp:nvSpPr>
        <dsp:cNvPr id="0" name=""/>
        <dsp:cNvSpPr/>
      </dsp:nvSpPr>
      <dsp:spPr>
        <a:xfrm>
          <a:off x="7" y="0"/>
          <a:ext cx="2991462" cy="3140949"/>
        </a:xfrm>
        <a:prstGeom prst="roundRect">
          <a:avLst>
            <a:gd name="adj" fmla="val 5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89154" rIns="115570" bIns="0" numCol="1" spcCol="1270" anchor="t" anchorCtr="0">
          <a:noAutofit/>
        </a:bodyPr>
        <a:lstStyle/>
        <a:p>
          <a:pPr marL="0" lvl="0" indent="0" algn="r" defTabSz="1155700">
            <a:lnSpc>
              <a:spcPct val="90000"/>
            </a:lnSpc>
            <a:spcBef>
              <a:spcPct val="0"/>
            </a:spcBef>
            <a:spcAft>
              <a:spcPct val="35000"/>
            </a:spcAft>
            <a:buNone/>
          </a:pPr>
          <a:r>
            <a:rPr lang="en-US" sz="2600" b="1" u="sng" kern="1200" dirty="0">
              <a:effectLst>
                <a:outerShdw blurRad="38100" dist="38100" dir="2700000" algn="tl">
                  <a:srgbClr val="000000">
                    <a:alpha val="43137"/>
                  </a:srgbClr>
                </a:outerShdw>
              </a:effectLst>
            </a:rPr>
            <a:t>INITIEREA</a:t>
          </a:r>
          <a:r>
            <a:rPr lang="en-US" sz="2600" kern="1200" dirty="0"/>
            <a:t> </a:t>
          </a:r>
          <a:endParaRPr lang="ro-RO" sz="2600" kern="1200" dirty="0"/>
        </a:p>
      </dsp:txBody>
      <dsp:txXfrm rot="16200000">
        <a:off x="-988635" y="988642"/>
        <a:ext cx="2575578" cy="598292"/>
      </dsp:txXfrm>
    </dsp:sp>
    <dsp:sp modelId="{9CDF45DD-AA40-4BFC-8EB0-D2A18A624F52}">
      <dsp:nvSpPr>
        <dsp:cNvPr id="0" name=""/>
        <dsp:cNvSpPr/>
      </dsp:nvSpPr>
      <dsp:spPr>
        <a:xfrm>
          <a:off x="598299" y="0"/>
          <a:ext cx="2228639" cy="3140949"/>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0" tIns="102870" rIns="0" bIns="0" numCol="1" spcCol="1270" anchor="t" anchorCtr="0">
          <a:noAutofit/>
        </a:bodyPr>
        <a:lstStyle/>
        <a:p>
          <a:pPr marL="0" lvl="0" indent="0" algn="l" defTabSz="1333500">
            <a:lnSpc>
              <a:spcPct val="90000"/>
            </a:lnSpc>
            <a:spcBef>
              <a:spcPct val="0"/>
            </a:spcBef>
            <a:spcAft>
              <a:spcPct val="35000"/>
            </a:spcAft>
            <a:buNone/>
          </a:pPr>
          <a:r>
            <a:rPr lang="en-US" sz="3000" kern="1200" dirty="0" err="1"/>
            <a:t>Momentul</a:t>
          </a:r>
          <a:r>
            <a:rPr lang="en-US" sz="3000" kern="1200" dirty="0"/>
            <a:t> cand </a:t>
          </a:r>
          <a:r>
            <a:rPr lang="en-US" sz="3000" kern="1200" dirty="0" err="1"/>
            <a:t>pacientul</a:t>
          </a:r>
          <a:r>
            <a:rPr lang="en-US" sz="3000" kern="1200" dirty="0"/>
            <a:t> </a:t>
          </a:r>
          <a:r>
            <a:rPr lang="en-US" sz="3000" kern="1200" dirty="0" err="1"/>
            <a:t>ia</a:t>
          </a:r>
          <a:r>
            <a:rPr lang="en-US" sz="3000" kern="1200" dirty="0"/>
            <a:t> prima </a:t>
          </a:r>
          <a:r>
            <a:rPr lang="en-US" sz="3000" kern="1200" dirty="0" err="1"/>
            <a:t>doza</a:t>
          </a:r>
          <a:r>
            <a:rPr lang="en-US" sz="3000" kern="1200" dirty="0"/>
            <a:t> din </a:t>
          </a:r>
          <a:r>
            <a:rPr lang="en-US" sz="3000" kern="1200" dirty="0" err="1"/>
            <a:t>medicamentul</a:t>
          </a:r>
          <a:r>
            <a:rPr lang="en-US" sz="3000" kern="1200" dirty="0"/>
            <a:t> </a:t>
          </a:r>
          <a:r>
            <a:rPr lang="en-US" sz="3000" kern="1200" dirty="0" err="1"/>
            <a:t>prescris</a:t>
          </a:r>
          <a:endParaRPr lang="ro-RO" sz="3000" kern="1200" dirty="0"/>
        </a:p>
      </dsp:txBody>
      <dsp:txXfrm>
        <a:off x="598299" y="0"/>
        <a:ext cx="2228639" cy="3140949"/>
      </dsp:txXfrm>
    </dsp:sp>
    <dsp:sp modelId="{8AD502EF-82C3-4051-8FAA-47037B3C7E51}">
      <dsp:nvSpPr>
        <dsp:cNvPr id="0" name=""/>
        <dsp:cNvSpPr/>
      </dsp:nvSpPr>
      <dsp:spPr>
        <a:xfrm>
          <a:off x="3096858" y="0"/>
          <a:ext cx="2991462" cy="3140949"/>
        </a:xfrm>
        <a:prstGeom prst="roundRect">
          <a:avLst>
            <a:gd name="adj" fmla="val 5000"/>
          </a:avLst>
        </a:prstGeom>
        <a:solidFill>
          <a:schemeClr val="accent5">
            <a:hueOff val="-3379271"/>
            <a:satOff val="-8710"/>
            <a:lumOff val="-588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89154" rIns="115570" bIns="0" numCol="1" spcCol="1270" anchor="t" anchorCtr="0">
          <a:noAutofit/>
        </a:bodyPr>
        <a:lstStyle/>
        <a:p>
          <a:pPr marL="0" lvl="0" indent="0" algn="r" defTabSz="1155700">
            <a:lnSpc>
              <a:spcPct val="90000"/>
            </a:lnSpc>
            <a:spcBef>
              <a:spcPct val="0"/>
            </a:spcBef>
            <a:spcAft>
              <a:spcPct val="35000"/>
            </a:spcAft>
            <a:buNone/>
          </a:pPr>
          <a:r>
            <a:rPr lang="en-US" sz="2600" b="1" u="sng" kern="1200" dirty="0">
              <a:effectLst>
                <a:outerShdw blurRad="38100" dist="38100" dir="2700000" algn="tl">
                  <a:srgbClr val="000000">
                    <a:alpha val="43137"/>
                  </a:srgbClr>
                </a:outerShdw>
              </a:effectLst>
            </a:rPr>
            <a:t>IMPLEMENTAREA</a:t>
          </a:r>
          <a:endParaRPr lang="ro-RO" sz="2600" b="1" u="sng" kern="1200" dirty="0">
            <a:effectLst>
              <a:outerShdw blurRad="38100" dist="38100" dir="2700000" algn="tl">
                <a:srgbClr val="000000">
                  <a:alpha val="43137"/>
                </a:srgbClr>
              </a:outerShdw>
            </a:effectLst>
          </a:endParaRPr>
        </a:p>
      </dsp:txBody>
      <dsp:txXfrm rot="16200000">
        <a:off x="2108215" y="988642"/>
        <a:ext cx="2575578" cy="598292"/>
      </dsp:txXfrm>
    </dsp:sp>
    <dsp:sp modelId="{D17E7236-14A4-447F-A183-A54C94954D16}">
      <dsp:nvSpPr>
        <dsp:cNvPr id="0" name=""/>
        <dsp:cNvSpPr/>
      </dsp:nvSpPr>
      <dsp:spPr>
        <a:xfrm rot="5400000">
          <a:off x="2881065" y="2467732"/>
          <a:ext cx="461501" cy="448719"/>
        </a:xfrm>
        <a:prstGeom prst="flowChartExtra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8897168-7C4D-40BB-9A89-CDB6F3D7E553}">
      <dsp:nvSpPr>
        <dsp:cNvPr id="0" name=""/>
        <dsp:cNvSpPr/>
      </dsp:nvSpPr>
      <dsp:spPr>
        <a:xfrm>
          <a:off x="3695151" y="0"/>
          <a:ext cx="2228639" cy="3140949"/>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0" tIns="102870" rIns="0" bIns="0" numCol="1" spcCol="1270" anchor="t" anchorCtr="0">
          <a:noAutofit/>
        </a:bodyPr>
        <a:lstStyle/>
        <a:p>
          <a:pPr marL="0" lvl="0" indent="0" algn="l" defTabSz="1333500">
            <a:lnSpc>
              <a:spcPct val="90000"/>
            </a:lnSpc>
            <a:spcBef>
              <a:spcPct val="0"/>
            </a:spcBef>
            <a:spcAft>
              <a:spcPct val="35000"/>
            </a:spcAft>
            <a:buNone/>
          </a:pPr>
          <a:r>
            <a:rPr lang="en-US" sz="3000" kern="1200" dirty="0" err="1"/>
            <a:t>Tratamentul</a:t>
          </a:r>
          <a:r>
            <a:rPr lang="en-US" sz="3000" kern="1200" dirty="0"/>
            <a:t> pe care il </a:t>
          </a:r>
          <a:r>
            <a:rPr lang="en-US" sz="3000" kern="1200" dirty="0" err="1"/>
            <a:t>ia</a:t>
          </a:r>
          <a:r>
            <a:rPr lang="en-US" sz="3000" kern="1200" dirty="0"/>
            <a:t> </a:t>
          </a:r>
          <a:r>
            <a:rPr lang="en-US" sz="3000" kern="1200" dirty="0" err="1"/>
            <a:t>pacientul</a:t>
          </a:r>
          <a:r>
            <a:rPr lang="en-US" sz="3000" kern="1200" dirty="0"/>
            <a:t> </a:t>
          </a:r>
          <a:r>
            <a:rPr lang="en-US" sz="3000" kern="1200" dirty="0" err="1"/>
            <a:t>este</a:t>
          </a:r>
          <a:r>
            <a:rPr lang="en-US" sz="3000" kern="1200" dirty="0"/>
            <a:t> identic cu </a:t>
          </a:r>
          <a:r>
            <a:rPr lang="en-US" sz="3000" kern="1200" dirty="0" err="1"/>
            <a:t>cel</a:t>
          </a:r>
          <a:r>
            <a:rPr lang="en-US" sz="3000" kern="1200" dirty="0"/>
            <a:t> </a:t>
          </a:r>
          <a:r>
            <a:rPr lang="en-US" sz="3000" kern="1200" dirty="0" err="1"/>
            <a:t>prescris</a:t>
          </a:r>
          <a:endParaRPr lang="ro-RO" sz="3000" kern="1200" dirty="0"/>
        </a:p>
      </dsp:txBody>
      <dsp:txXfrm>
        <a:off x="3695151" y="0"/>
        <a:ext cx="2228639" cy="3140949"/>
      </dsp:txXfrm>
    </dsp:sp>
    <dsp:sp modelId="{4FAA0166-020B-459E-B5B8-7A065C2F5BAB}">
      <dsp:nvSpPr>
        <dsp:cNvPr id="0" name=""/>
        <dsp:cNvSpPr/>
      </dsp:nvSpPr>
      <dsp:spPr>
        <a:xfrm>
          <a:off x="6193710" y="0"/>
          <a:ext cx="2991462" cy="3140949"/>
        </a:xfrm>
        <a:prstGeom prst="roundRect">
          <a:avLst>
            <a:gd name="adj" fmla="val 5000"/>
          </a:avLst>
        </a:prstGeom>
        <a:solidFill>
          <a:schemeClr val="accent5">
            <a:hueOff val="-6758543"/>
            <a:satOff val="-17419"/>
            <a:lumOff val="-1176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89154" rIns="115570" bIns="0" numCol="1" spcCol="1270" anchor="t" anchorCtr="0">
          <a:noAutofit/>
        </a:bodyPr>
        <a:lstStyle/>
        <a:p>
          <a:pPr marL="0" lvl="0" indent="0" algn="r" defTabSz="1155700">
            <a:lnSpc>
              <a:spcPct val="90000"/>
            </a:lnSpc>
            <a:spcBef>
              <a:spcPct val="0"/>
            </a:spcBef>
            <a:spcAft>
              <a:spcPct val="35000"/>
            </a:spcAft>
            <a:buNone/>
          </a:pPr>
          <a:r>
            <a:rPr lang="en-US" sz="2600" b="1" u="sng" kern="1200" dirty="0">
              <a:effectLst>
                <a:outerShdw blurRad="38100" dist="38100" dir="2700000" algn="tl">
                  <a:srgbClr val="000000">
                    <a:alpha val="43137"/>
                  </a:srgbClr>
                </a:outerShdw>
              </a:effectLst>
            </a:rPr>
            <a:t>PERSISTENTA</a:t>
          </a:r>
          <a:endParaRPr lang="ro-RO" sz="2600" b="1" u="sng" kern="1200" dirty="0">
            <a:effectLst>
              <a:outerShdw blurRad="38100" dist="38100" dir="2700000" algn="tl">
                <a:srgbClr val="000000">
                  <a:alpha val="43137"/>
                </a:srgbClr>
              </a:outerShdw>
            </a:effectLst>
          </a:endParaRPr>
        </a:p>
      </dsp:txBody>
      <dsp:txXfrm rot="16200000">
        <a:off x="5205067" y="988642"/>
        <a:ext cx="2575578" cy="598292"/>
      </dsp:txXfrm>
    </dsp:sp>
    <dsp:sp modelId="{37F656CD-0974-45C0-83BA-16B8C3915026}">
      <dsp:nvSpPr>
        <dsp:cNvPr id="0" name=""/>
        <dsp:cNvSpPr/>
      </dsp:nvSpPr>
      <dsp:spPr>
        <a:xfrm rot="5400000">
          <a:off x="5977228" y="2467734"/>
          <a:ext cx="461501" cy="448719"/>
        </a:xfrm>
        <a:prstGeom prst="flowChartExtract">
          <a:avLst/>
        </a:prstGeom>
        <a:solidFill>
          <a:schemeClr val="lt1">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sp>
    <dsp:sp modelId="{EED0EC35-A4CE-4B26-BBB0-253626DC76D4}">
      <dsp:nvSpPr>
        <dsp:cNvPr id="0" name=""/>
        <dsp:cNvSpPr/>
      </dsp:nvSpPr>
      <dsp:spPr>
        <a:xfrm>
          <a:off x="6792002" y="0"/>
          <a:ext cx="2228639" cy="3140949"/>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0" tIns="102870" rIns="0" bIns="0" numCol="1" spcCol="1270" anchor="t" anchorCtr="0">
          <a:noAutofit/>
        </a:bodyPr>
        <a:lstStyle/>
        <a:p>
          <a:pPr marL="0" lvl="0" indent="0" algn="l" defTabSz="1333500">
            <a:lnSpc>
              <a:spcPct val="90000"/>
            </a:lnSpc>
            <a:spcBef>
              <a:spcPct val="0"/>
            </a:spcBef>
            <a:spcAft>
              <a:spcPct val="35000"/>
            </a:spcAft>
            <a:buNone/>
          </a:pPr>
          <a:r>
            <a:rPr lang="en-US" sz="3000" kern="1200" dirty="0" err="1"/>
            <a:t>Pacientul</a:t>
          </a:r>
          <a:r>
            <a:rPr lang="en-US" sz="3000" kern="1200" dirty="0"/>
            <a:t> continua </a:t>
          </a:r>
          <a:r>
            <a:rPr lang="en-US" sz="3000" kern="1200" dirty="0" err="1"/>
            <a:t>sa</a:t>
          </a:r>
          <a:r>
            <a:rPr lang="en-US" sz="3000" kern="1200" dirty="0"/>
            <a:t> </a:t>
          </a:r>
          <a:r>
            <a:rPr lang="en-US" sz="3000" kern="1200" dirty="0" err="1"/>
            <a:t>ia</a:t>
          </a:r>
          <a:r>
            <a:rPr lang="en-US" sz="3000" kern="1200" dirty="0"/>
            <a:t> </a:t>
          </a:r>
          <a:r>
            <a:rPr lang="en-US" sz="3000" kern="1200" dirty="0" err="1"/>
            <a:t>medicatia</a:t>
          </a:r>
          <a:r>
            <a:rPr lang="en-US" sz="3000" kern="1200" dirty="0"/>
            <a:t> </a:t>
          </a:r>
          <a:r>
            <a:rPr lang="en-US" sz="3000" kern="1200" dirty="0" err="1"/>
            <a:t>prescrisa</a:t>
          </a:r>
          <a:endParaRPr lang="ro-RO" sz="3000" kern="1200" dirty="0"/>
        </a:p>
      </dsp:txBody>
      <dsp:txXfrm>
        <a:off x="6792002" y="0"/>
        <a:ext cx="2228639" cy="314094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80C992-81E5-48BE-B81B-F74B238C8BC5}">
      <dsp:nvSpPr>
        <dsp:cNvPr id="0" name=""/>
        <dsp:cNvSpPr/>
      </dsp:nvSpPr>
      <dsp:spPr>
        <a:xfrm>
          <a:off x="97128" y="218810"/>
          <a:ext cx="2604617" cy="651154"/>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err="1"/>
            <a:t>Afectarea</a:t>
          </a:r>
          <a:r>
            <a:rPr lang="en-US" sz="2000" b="1" kern="1200" dirty="0"/>
            <a:t> </a:t>
          </a:r>
          <a:r>
            <a:rPr lang="en-US" sz="2000" b="1" kern="1200" dirty="0" err="1"/>
            <a:t>initierii</a:t>
          </a:r>
          <a:endParaRPr lang="ro-RO" sz="2000" b="1" kern="1200" dirty="0"/>
        </a:p>
      </dsp:txBody>
      <dsp:txXfrm>
        <a:off x="116200" y="237882"/>
        <a:ext cx="2566473" cy="613010"/>
      </dsp:txXfrm>
    </dsp:sp>
    <dsp:sp modelId="{6C076CF3-3549-4631-9323-0C187E3EB2F5}">
      <dsp:nvSpPr>
        <dsp:cNvPr id="0" name=""/>
        <dsp:cNvSpPr/>
      </dsp:nvSpPr>
      <dsp:spPr>
        <a:xfrm rot="5386700">
          <a:off x="1301622" y="966376"/>
          <a:ext cx="199372" cy="200310"/>
        </a:xfrm>
        <a:prstGeom prst="rightArrow">
          <a:avLst>
            <a:gd name="adj1" fmla="val 66700"/>
            <a:gd name="adj2" fmla="val 50000"/>
          </a:avLst>
        </a:prstGeom>
        <a:solidFill>
          <a:schemeClr val="accent2">
            <a:hueOff val="0"/>
            <a:satOff val="0"/>
            <a:lumOff val="0"/>
            <a:alphaOff val="0"/>
          </a:schemeClr>
        </a:solidFill>
        <a:ln>
          <a:solidFill>
            <a:schemeClr val="accent2">
              <a:lumMod val="75000"/>
            </a:schemeClr>
          </a:solidFill>
        </a:ln>
        <a:effectLst/>
      </dsp:spPr>
      <dsp:style>
        <a:lnRef idx="0">
          <a:scrgbClr r="0" g="0" b="0"/>
        </a:lnRef>
        <a:fillRef idx="1">
          <a:scrgbClr r="0" g="0" b="0"/>
        </a:fillRef>
        <a:effectRef idx="1">
          <a:scrgbClr r="0" g="0" b="0"/>
        </a:effectRef>
        <a:fontRef idx="minor">
          <a:schemeClr val="lt1"/>
        </a:fontRef>
      </dsp:style>
    </dsp:sp>
    <dsp:sp modelId="{34CE010A-EF21-4371-BF87-78D774F9C056}">
      <dsp:nvSpPr>
        <dsp:cNvPr id="0" name=""/>
        <dsp:cNvSpPr/>
      </dsp:nvSpPr>
      <dsp:spPr>
        <a:xfrm>
          <a:off x="0" y="1186395"/>
          <a:ext cx="2808558" cy="1219384"/>
        </a:xfrm>
        <a:prstGeom prst="roundRect">
          <a:avLst>
            <a:gd name="adj" fmla="val 10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ro-RO" sz="1400" u="sng" kern="1200" dirty="0"/>
            <a:t>Întârzierea</a:t>
          </a:r>
          <a:r>
            <a:rPr lang="ro-RO" sz="1400" kern="1200" dirty="0"/>
            <a:t> sau </a:t>
          </a:r>
          <a:r>
            <a:rPr lang="ro-RO" sz="1400" u="sng" kern="1200" dirty="0"/>
            <a:t>neînceperea</a:t>
          </a:r>
          <a:r>
            <a:rPr lang="ro-RO" sz="1400" kern="1200" dirty="0"/>
            <a:t> tratamentului prescris</a:t>
          </a:r>
          <a:r>
            <a:rPr lang="en-US" sz="1400" kern="1200" dirty="0"/>
            <a:t> (</a:t>
          </a:r>
          <a:r>
            <a:rPr lang="en-US" sz="1400" b="1" kern="1200" dirty="0"/>
            <a:t>non-</a:t>
          </a:r>
          <a:r>
            <a:rPr lang="en-US" sz="1400" b="1" kern="1200" dirty="0" err="1"/>
            <a:t>initiere</a:t>
          </a:r>
          <a:r>
            <a:rPr lang="en-US" sz="1400" kern="1200" dirty="0"/>
            <a:t>)</a:t>
          </a:r>
          <a:endParaRPr lang="ro-RO" sz="1400" kern="1200" dirty="0"/>
        </a:p>
      </dsp:txBody>
      <dsp:txXfrm>
        <a:off x="35715" y="1222110"/>
        <a:ext cx="2737128" cy="1147954"/>
      </dsp:txXfrm>
    </dsp:sp>
    <dsp:sp modelId="{5B6BAF36-CB00-4F7B-A1D8-1A7F9552EF66}">
      <dsp:nvSpPr>
        <dsp:cNvPr id="0" name=""/>
        <dsp:cNvSpPr/>
      </dsp:nvSpPr>
      <dsp:spPr>
        <a:xfrm>
          <a:off x="3443983" y="221245"/>
          <a:ext cx="2604617" cy="651154"/>
        </a:xfrm>
        <a:prstGeom prst="roundRect">
          <a:avLst>
            <a:gd name="adj" fmla="val 10000"/>
          </a:avLst>
        </a:prstGeom>
        <a:solidFill>
          <a:schemeClr val="accent2">
            <a:hueOff val="-727682"/>
            <a:satOff val="-41964"/>
            <a:lumOff val="4314"/>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err="1"/>
            <a:t>Afectarea</a:t>
          </a:r>
          <a:r>
            <a:rPr lang="en-US" sz="2000" b="1" kern="1200" dirty="0"/>
            <a:t> </a:t>
          </a:r>
          <a:r>
            <a:rPr lang="en-US" sz="2000" b="1" kern="1200" dirty="0" err="1"/>
            <a:t>implementarii</a:t>
          </a:r>
          <a:endParaRPr lang="ro-RO" sz="2000" b="1" kern="1200" dirty="0"/>
        </a:p>
      </dsp:txBody>
      <dsp:txXfrm>
        <a:off x="3463055" y="240317"/>
        <a:ext cx="2566473" cy="613010"/>
      </dsp:txXfrm>
    </dsp:sp>
    <dsp:sp modelId="{3CBA2FAB-F206-458C-AB36-023B423822AA}">
      <dsp:nvSpPr>
        <dsp:cNvPr id="0" name=""/>
        <dsp:cNvSpPr/>
      </dsp:nvSpPr>
      <dsp:spPr>
        <a:xfrm rot="5619643">
          <a:off x="4591246" y="934842"/>
          <a:ext cx="199358" cy="200310"/>
        </a:xfrm>
        <a:prstGeom prst="rightArrow">
          <a:avLst>
            <a:gd name="adj1" fmla="val 66700"/>
            <a:gd name="adj2" fmla="val 50000"/>
          </a:avLst>
        </a:prstGeom>
        <a:solidFill>
          <a:schemeClr val="accent2">
            <a:hueOff val="-727682"/>
            <a:satOff val="-41964"/>
            <a:lumOff val="4314"/>
            <a:alphaOff val="0"/>
          </a:schemeClr>
        </a:solidFill>
        <a:ln>
          <a:solidFill>
            <a:srgbClr val="00B050"/>
          </a:solidFill>
        </a:ln>
        <a:effectLst/>
      </dsp:spPr>
      <dsp:style>
        <a:lnRef idx="0">
          <a:scrgbClr r="0" g="0" b="0"/>
        </a:lnRef>
        <a:fillRef idx="1">
          <a:scrgbClr r="0" g="0" b="0"/>
        </a:fillRef>
        <a:effectRef idx="1">
          <a:scrgbClr r="0" g="0" b="0"/>
        </a:effectRef>
        <a:fontRef idx="minor">
          <a:schemeClr val="lt1"/>
        </a:fontRef>
      </dsp:style>
    </dsp:sp>
    <dsp:sp modelId="{2D303B70-2522-4110-AFBB-F6B44AB613DF}">
      <dsp:nvSpPr>
        <dsp:cNvPr id="0" name=""/>
        <dsp:cNvSpPr/>
      </dsp:nvSpPr>
      <dsp:spPr>
        <a:xfrm>
          <a:off x="3175212" y="1197595"/>
          <a:ext cx="2981974" cy="1202161"/>
        </a:xfrm>
        <a:prstGeom prst="roundRect">
          <a:avLst>
            <a:gd name="adj" fmla="val 10000"/>
          </a:avLst>
        </a:prstGeom>
        <a:solidFill>
          <a:schemeClr val="accent2">
            <a:tint val="40000"/>
            <a:alpha val="90000"/>
            <a:hueOff val="-424613"/>
            <a:satOff val="-37673"/>
            <a:lumOff val="-385"/>
            <a:alphaOff val="0"/>
          </a:schemeClr>
        </a:solidFill>
        <a:ln w="12700" cap="flat" cmpd="sng" algn="ctr">
          <a:solidFill>
            <a:schemeClr val="accent2">
              <a:tint val="40000"/>
              <a:alpha val="90000"/>
              <a:hueOff val="-424613"/>
              <a:satOff val="-37673"/>
              <a:lumOff val="-385"/>
              <a:alphaOff val="0"/>
            </a:schemeClr>
          </a:solidFill>
          <a:prstDash val="solid"/>
          <a:miter lim="800000"/>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pt-BR" sz="1400" kern="1200" dirty="0"/>
            <a:t>Autoadministrarea </a:t>
          </a:r>
          <a:r>
            <a:rPr lang="pt-BR" sz="1400" u="sng" kern="1200" dirty="0"/>
            <a:t>incorectă</a:t>
          </a:r>
          <a:r>
            <a:rPr lang="pt-BR" sz="1400" kern="1200" dirty="0"/>
            <a:t> sau </a:t>
          </a:r>
          <a:r>
            <a:rPr lang="pt-BR" sz="1400" u="sng" kern="1200" dirty="0"/>
            <a:t>incompletă</a:t>
          </a:r>
          <a:r>
            <a:rPr lang="pt-BR" sz="1400" kern="1200" dirty="0"/>
            <a:t> a tratamentului, de ex. doze terapeutice sărite (</a:t>
          </a:r>
          <a:r>
            <a:rPr lang="pt-BR" sz="1400" b="1" kern="1200" dirty="0"/>
            <a:t>implementare defectuoasa</a:t>
          </a:r>
          <a:r>
            <a:rPr lang="pt-BR" sz="1400" kern="1200" dirty="0"/>
            <a:t>)</a:t>
          </a:r>
          <a:endParaRPr lang="ro-RO" sz="1400" kern="1200" dirty="0"/>
        </a:p>
      </dsp:txBody>
      <dsp:txXfrm>
        <a:off x="3210422" y="1232805"/>
        <a:ext cx="2911554" cy="1131741"/>
      </dsp:txXfrm>
    </dsp:sp>
    <dsp:sp modelId="{0B0793D0-76B2-470A-BCBB-ADA9697479C4}">
      <dsp:nvSpPr>
        <dsp:cNvPr id="0" name=""/>
        <dsp:cNvSpPr/>
      </dsp:nvSpPr>
      <dsp:spPr>
        <a:xfrm>
          <a:off x="6602433" y="215164"/>
          <a:ext cx="2604617" cy="651154"/>
        </a:xfrm>
        <a:prstGeom prst="roundRect">
          <a:avLst>
            <a:gd name="adj" fmla="val 10000"/>
          </a:avLst>
        </a:prstGeom>
        <a:solidFill>
          <a:schemeClr val="accent2">
            <a:hueOff val="-1455363"/>
            <a:satOff val="-83928"/>
            <a:lumOff val="8628"/>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err="1"/>
            <a:t>Afectarea</a:t>
          </a:r>
          <a:r>
            <a:rPr lang="en-US" sz="2000" b="1" kern="1200" dirty="0"/>
            <a:t> </a:t>
          </a:r>
          <a:r>
            <a:rPr lang="en-US" sz="2000" b="1" kern="1200" dirty="0" err="1"/>
            <a:t>persistentei</a:t>
          </a:r>
          <a:endParaRPr lang="ro-RO" sz="2000" b="1" kern="1200" dirty="0"/>
        </a:p>
      </dsp:txBody>
      <dsp:txXfrm>
        <a:off x="6621505" y="234236"/>
        <a:ext cx="2566473" cy="613010"/>
      </dsp:txXfrm>
    </dsp:sp>
    <dsp:sp modelId="{53D33606-19CB-4BD6-ADFE-201209AB8596}">
      <dsp:nvSpPr>
        <dsp:cNvPr id="0" name=""/>
        <dsp:cNvSpPr/>
      </dsp:nvSpPr>
      <dsp:spPr>
        <a:xfrm rot="5410259">
          <a:off x="7803120" y="931801"/>
          <a:ext cx="200310" cy="200310"/>
        </a:xfrm>
        <a:prstGeom prst="rightArrow">
          <a:avLst>
            <a:gd name="adj1" fmla="val 66700"/>
            <a:gd name="adj2" fmla="val 50000"/>
          </a:avLst>
        </a:prstGeom>
        <a:solidFill>
          <a:schemeClr val="accent2">
            <a:hueOff val="-1455363"/>
            <a:satOff val="-83928"/>
            <a:lumOff val="8628"/>
            <a:alphaOff val="0"/>
          </a:schemeClr>
        </a:solidFill>
        <a:ln>
          <a:solidFill>
            <a:schemeClr val="tx1">
              <a:lumMod val="50000"/>
            </a:schemeClr>
          </a:solidFill>
        </a:ln>
        <a:effectLst/>
      </dsp:spPr>
      <dsp:style>
        <a:lnRef idx="0">
          <a:scrgbClr r="0" g="0" b="0"/>
        </a:lnRef>
        <a:fillRef idx="1">
          <a:scrgbClr r="0" g="0" b="0"/>
        </a:fillRef>
        <a:effectRef idx="1">
          <a:scrgbClr r="0" g="0" b="0"/>
        </a:effectRef>
        <a:fontRef idx="minor">
          <a:schemeClr val="lt1"/>
        </a:fontRef>
      </dsp:style>
    </dsp:sp>
    <dsp:sp modelId="{2CC32C19-4710-4360-BC32-5AD4307825FC}">
      <dsp:nvSpPr>
        <dsp:cNvPr id="0" name=""/>
        <dsp:cNvSpPr/>
      </dsp:nvSpPr>
      <dsp:spPr>
        <a:xfrm>
          <a:off x="6521833" y="1197595"/>
          <a:ext cx="2758472" cy="1147535"/>
        </a:xfrm>
        <a:prstGeom prst="roundRect">
          <a:avLst>
            <a:gd name="adj" fmla="val 10000"/>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it-IT" sz="1400" u="sng" kern="1200" dirty="0"/>
            <a:t>Întreruperea precoce </a:t>
          </a:r>
          <a:r>
            <a:rPr lang="it-IT" sz="1400" kern="1200" dirty="0"/>
            <a:t>a tratamentului </a:t>
          </a:r>
        </a:p>
        <a:p>
          <a:pPr marL="0" lvl="0" indent="0" algn="ctr" defTabSz="622300">
            <a:lnSpc>
              <a:spcPct val="90000"/>
            </a:lnSpc>
            <a:spcBef>
              <a:spcPct val="0"/>
            </a:spcBef>
            <a:spcAft>
              <a:spcPct val="35000"/>
            </a:spcAft>
            <a:buNone/>
          </a:pPr>
          <a:r>
            <a:rPr lang="it-IT" sz="1400" kern="1200" dirty="0"/>
            <a:t>(</a:t>
          </a:r>
          <a:r>
            <a:rPr lang="it-IT" sz="1400" b="1" kern="1200" dirty="0"/>
            <a:t>non-persistență)</a:t>
          </a:r>
          <a:endParaRPr lang="ro-RO" sz="1400" b="1" kern="1200" dirty="0"/>
        </a:p>
      </dsp:txBody>
      <dsp:txXfrm>
        <a:off x="6555443" y="1231205"/>
        <a:ext cx="2691252" cy="108031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C1905B-6E1C-4C84-9124-CAFE45689CF8}">
      <dsp:nvSpPr>
        <dsp:cNvPr id="0" name=""/>
        <dsp:cNvSpPr/>
      </dsp:nvSpPr>
      <dsp:spPr>
        <a:xfrm>
          <a:off x="-87468" y="-133204"/>
          <a:ext cx="4493622" cy="2125404"/>
        </a:xfrm>
        <a:prstGeom prst="roundRect">
          <a:avLst>
            <a:gd name="adj" fmla="val 10000"/>
          </a:avLst>
        </a:prstGeom>
        <a:solidFill>
          <a:schemeClr val="accent6">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effectLst>
                <a:outerShdw blurRad="38100" dist="38100" dir="2700000" algn="tl">
                  <a:srgbClr val="000000">
                    <a:alpha val="43137"/>
                  </a:srgbClr>
                </a:outerShdw>
              </a:effectLst>
            </a:rPr>
            <a:t>Non </a:t>
          </a:r>
          <a:r>
            <a:rPr lang="en-US" sz="3200" b="1" kern="1200" dirty="0" err="1">
              <a:effectLst>
                <a:outerShdw blurRad="38100" dist="38100" dir="2700000" algn="tl">
                  <a:srgbClr val="000000">
                    <a:alpha val="43137"/>
                  </a:srgbClr>
                </a:outerShdw>
              </a:effectLst>
            </a:rPr>
            <a:t>aderenta</a:t>
          </a:r>
          <a:endParaRPr lang="ro-RO" sz="3200" b="1" kern="1200" dirty="0">
            <a:effectLst>
              <a:outerShdw blurRad="38100" dist="38100" dir="2700000" algn="tl">
                <a:srgbClr val="000000">
                  <a:alpha val="43137"/>
                </a:srgbClr>
              </a:outerShdw>
            </a:effectLst>
          </a:endParaRPr>
        </a:p>
      </dsp:txBody>
      <dsp:txXfrm>
        <a:off x="-25217" y="-70953"/>
        <a:ext cx="2296851" cy="2000902"/>
      </dsp:txXfrm>
    </dsp:sp>
    <dsp:sp modelId="{3A239FC9-7AB7-489E-81C8-82C8BDB3113A}">
      <dsp:nvSpPr>
        <dsp:cNvPr id="0" name=""/>
        <dsp:cNvSpPr/>
      </dsp:nvSpPr>
      <dsp:spPr>
        <a:xfrm>
          <a:off x="213831" y="2102714"/>
          <a:ext cx="5150680" cy="2785405"/>
        </a:xfrm>
        <a:prstGeom prst="roundRect">
          <a:avLst>
            <a:gd name="adj" fmla="val 10000"/>
          </a:avLst>
        </a:prstGeom>
        <a:solidFill>
          <a:schemeClr val="accent1">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err="1">
              <a:effectLst>
                <a:outerShdw blurRad="38100" dist="38100" dir="2700000" algn="tl">
                  <a:srgbClr val="000000">
                    <a:alpha val="43137"/>
                  </a:srgbClr>
                </a:outerShdw>
              </a:effectLst>
            </a:rPr>
            <a:t>Pacientul</a:t>
          </a:r>
          <a:r>
            <a:rPr lang="en-US" sz="2000" b="1" kern="1200" dirty="0">
              <a:effectLst>
                <a:outerShdw blurRad="38100" dist="38100" dir="2700000" algn="tl">
                  <a:srgbClr val="000000">
                    <a:alpha val="43137"/>
                  </a:srgbClr>
                </a:outerShdw>
              </a:effectLst>
            </a:rPr>
            <a:t> nu </a:t>
          </a:r>
          <a:r>
            <a:rPr lang="en-US" sz="2000" b="1" kern="1200" dirty="0" err="1">
              <a:effectLst>
                <a:outerShdw blurRad="38100" dist="38100" dir="2700000" algn="tl">
                  <a:srgbClr val="000000">
                    <a:alpha val="43137"/>
                  </a:srgbClr>
                </a:outerShdw>
              </a:effectLst>
            </a:rPr>
            <a:t>beneficiaza</a:t>
          </a:r>
          <a:r>
            <a:rPr lang="en-US" sz="2000" b="1" kern="1200" dirty="0">
              <a:effectLst>
                <a:outerShdw blurRad="38100" dist="38100" dir="2700000" algn="tl">
                  <a:srgbClr val="000000">
                    <a:alpha val="43137"/>
                  </a:srgbClr>
                </a:outerShdw>
              </a:effectLst>
            </a:rPr>
            <a:t> de </a:t>
          </a:r>
          <a:r>
            <a:rPr lang="en-US" sz="2000" b="1" kern="1200" dirty="0" err="1">
              <a:effectLst>
                <a:outerShdw blurRad="38100" dist="38100" dir="2700000" algn="tl">
                  <a:srgbClr val="000000">
                    <a:alpha val="43137"/>
                  </a:srgbClr>
                </a:outerShdw>
              </a:effectLst>
            </a:rPr>
            <a:t>rezultatele</a:t>
          </a:r>
          <a:r>
            <a:rPr lang="en-US" sz="2000" b="1" kern="1200" dirty="0">
              <a:effectLst>
                <a:outerShdw blurRad="38100" dist="38100" dir="2700000" algn="tl">
                  <a:srgbClr val="000000">
                    <a:alpha val="43137"/>
                  </a:srgbClr>
                </a:outerShdw>
              </a:effectLst>
            </a:rPr>
            <a:t> </a:t>
          </a:r>
          <a:r>
            <a:rPr lang="en-US" sz="2000" b="1" kern="1200" dirty="0" err="1">
              <a:effectLst>
                <a:outerShdw blurRad="38100" dist="38100" dir="2700000" algn="tl">
                  <a:srgbClr val="000000">
                    <a:alpha val="43137"/>
                  </a:srgbClr>
                </a:outerShdw>
              </a:effectLst>
            </a:rPr>
            <a:t>tratamentului</a:t>
          </a:r>
          <a:endParaRPr lang="ro-RO" sz="2000" b="1" kern="1200" dirty="0">
            <a:effectLst>
              <a:outerShdw blurRad="38100" dist="38100" dir="2700000" algn="tl">
                <a:srgbClr val="000000">
                  <a:alpha val="43137"/>
                </a:srgbClr>
              </a:outerShdw>
            </a:effectLst>
          </a:endParaRPr>
        </a:p>
        <a:p>
          <a:pPr marL="171450" lvl="1" indent="-171450" algn="l" defTabSz="711200">
            <a:lnSpc>
              <a:spcPct val="90000"/>
            </a:lnSpc>
            <a:spcBef>
              <a:spcPct val="0"/>
            </a:spcBef>
            <a:spcAft>
              <a:spcPct val="15000"/>
            </a:spcAft>
            <a:buChar char="•"/>
          </a:pPr>
          <a:r>
            <a:rPr lang="en-US" sz="1600" b="0" kern="1200" dirty="0" err="1">
              <a:effectLst>
                <a:outerShdw blurRad="38100" dist="38100" dir="2700000" algn="tl">
                  <a:srgbClr val="000000">
                    <a:alpha val="43137"/>
                  </a:srgbClr>
                </a:outerShdw>
              </a:effectLst>
            </a:rPr>
            <a:t>Calitatea</a:t>
          </a:r>
          <a:r>
            <a:rPr lang="en-US" sz="1600" b="0" kern="1200" dirty="0">
              <a:effectLst>
                <a:outerShdw blurRad="38100" dist="38100" dir="2700000" algn="tl">
                  <a:srgbClr val="000000">
                    <a:alpha val="43137"/>
                  </a:srgbClr>
                </a:outerShdw>
              </a:effectLst>
            </a:rPr>
            <a:t> </a:t>
          </a:r>
          <a:r>
            <a:rPr lang="en-US" sz="1600" b="0" kern="1200" dirty="0" err="1">
              <a:effectLst>
                <a:outerShdw blurRad="38100" dist="38100" dir="2700000" algn="tl">
                  <a:srgbClr val="000000">
                    <a:alpha val="43137"/>
                  </a:srgbClr>
                </a:outerShdw>
              </a:effectLst>
            </a:rPr>
            <a:t>vietii</a:t>
          </a:r>
          <a:r>
            <a:rPr lang="en-US" sz="1600" b="0" kern="1200" dirty="0">
              <a:effectLst>
                <a:outerShdw blurRad="38100" dist="38100" dir="2700000" algn="tl">
                  <a:srgbClr val="000000">
                    <a:alpha val="43137"/>
                  </a:srgbClr>
                </a:outerShdw>
              </a:effectLst>
            </a:rPr>
            <a:t> </a:t>
          </a:r>
          <a:r>
            <a:rPr lang="en-US" sz="1600" b="0" kern="1200" dirty="0" err="1">
              <a:effectLst>
                <a:outerShdw blurRad="38100" dist="38100" dir="2700000" algn="tl">
                  <a:srgbClr val="000000">
                    <a:alpha val="43137"/>
                  </a:srgbClr>
                </a:outerShdw>
              </a:effectLst>
            </a:rPr>
            <a:t>afectata</a:t>
          </a:r>
          <a:endParaRPr lang="ro-RO" sz="1600" b="0" kern="1200" dirty="0">
            <a:effectLst>
              <a:outerShdw blurRad="38100" dist="38100" dir="2700000" algn="tl">
                <a:srgbClr val="000000">
                  <a:alpha val="43137"/>
                </a:srgbClr>
              </a:outerShdw>
            </a:effectLst>
          </a:endParaRPr>
        </a:p>
        <a:p>
          <a:pPr marL="171450" lvl="1" indent="-171450" algn="l" defTabSz="711200">
            <a:lnSpc>
              <a:spcPct val="90000"/>
            </a:lnSpc>
            <a:spcBef>
              <a:spcPct val="0"/>
            </a:spcBef>
            <a:spcAft>
              <a:spcPct val="15000"/>
            </a:spcAft>
            <a:buChar char="•"/>
          </a:pPr>
          <a:r>
            <a:rPr lang="en-US" sz="1600" b="0" kern="1200" dirty="0" err="1">
              <a:effectLst>
                <a:outerShdw blurRad="38100" dist="38100" dir="2700000" algn="tl">
                  <a:srgbClr val="000000">
                    <a:alpha val="43137"/>
                  </a:srgbClr>
                </a:outerShdw>
              </a:effectLst>
            </a:rPr>
            <a:t>Evenimente</a:t>
          </a:r>
          <a:r>
            <a:rPr lang="en-US" sz="1600" b="0" kern="1200" dirty="0">
              <a:effectLst>
                <a:outerShdw blurRad="38100" dist="38100" dir="2700000" algn="tl">
                  <a:srgbClr val="000000">
                    <a:alpha val="43137"/>
                  </a:srgbClr>
                </a:outerShdw>
              </a:effectLst>
            </a:rPr>
            <a:t> de </a:t>
          </a:r>
          <a:r>
            <a:rPr lang="en-US" sz="1600" b="0" kern="1200" dirty="0" err="1">
              <a:effectLst>
                <a:outerShdw blurRad="38100" dist="38100" dir="2700000" algn="tl">
                  <a:srgbClr val="000000">
                    <a:alpha val="43137"/>
                  </a:srgbClr>
                </a:outerShdw>
              </a:effectLst>
            </a:rPr>
            <a:t>sanatate</a:t>
          </a:r>
          <a:r>
            <a:rPr lang="en-US" sz="1600" b="0" kern="1200" dirty="0">
              <a:effectLst>
                <a:outerShdw blurRad="38100" dist="38100" dir="2700000" algn="tl">
                  <a:srgbClr val="000000">
                    <a:alpha val="43137"/>
                  </a:srgbClr>
                </a:outerShdw>
              </a:effectLst>
            </a:rPr>
            <a:t> (</a:t>
          </a:r>
          <a:r>
            <a:rPr lang="en-US" sz="1600" b="0" kern="1200" dirty="0" err="1">
              <a:effectLst>
                <a:outerShdw blurRad="38100" dist="38100" dir="2700000" algn="tl">
                  <a:srgbClr val="000000">
                    <a:alpha val="43137"/>
                  </a:srgbClr>
                </a:outerShdw>
              </a:effectLst>
            </a:rPr>
            <a:t>inclusiv</a:t>
          </a:r>
          <a:r>
            <a:rPr lang="en-US" sz="1600" b="0" kern="1200" dirty="0">
              <a:effectLst>
                <a:outerShdw blurRad="38100" dist="38100" dir="2700000" algn="tl">
                  <a:srgbClr val="000000">
                    <a:alpha val="43137"/>
                  </a:srgbClr>
                </a:outerShdw>
              </a:effectLst>
            </a:rPr>
            <a:t> </a:t>
          </a:r>
          <a:r>
            <a:rPr lang="en-US" sz="1600" b="0" kern="1200" dirty="0" err="1">
              <a:effectLst>
                <a:outerShdw blurRad="38100" dist="38100" dir="2700000" algn="tl">
                  <a:srgbClr val="000000">
                    <a:alpha val="43137"/>
                  </a:srgbClr>
                </a:outerShdw>
              </a:effectLst>
            </a:rPr>
            <a:t>moarte</a:t>
          </a:r>
          <a:r>
            <a:rPr lang="en-US" sz="1600" b="0" kern="1200" dirty="0">
              <a:effectLst>
                <a:outerShdw blurRad="38100" dist="38100" dir="2700000" algn="tl">
                  <a:srgbClr val="000000">
                    <a:alpha val="43137"/>
                  </a:srgbClr>
                </a:outerShdw>
              </a:effectLst>
            </a:rPr>
            <a:t> </a:t>
          </a:r>
          <a:r>
            <a:rPr lang="en-US" sz="1600" b="0" kern="1200" dirty="0" err="1">
              <a:effectLst>
                <a:outerShdw blurRad="38100" dist="38100" dir="2700000" algn="tl">
                  <a:srgbClr val="000000">
                    <a:alpha val="43137"/>
                  </a:srgbClr>
                </a:outerShdw>
              </a:effectLst>
            </a:rPr>
            <a:t>prematura</a:t>
          </a:r>
          <a:r>
            <a:rPr lang="en-US" sz="1600" b="0" kern="1200" dirty="0">
              <a:effectLst>
                <a:outerShdw blurRad="38100" dist="38100" dir="2700000" algn="tl">
                  <a:srgbClr val="000000">
                    <a:alpha val="43137"/>
                  </a:srgbClr>
                </a:outerShdw>
              </a:effectLst>
            </a:rPr>
            <a:t>)</a:t>
          </a:r>
          <a:endParaRPr lang="ro-RO" sz="1600" b="0" kern="1200" dirty="0">
            <a:effectLst>
              <a:outerShdw blurRad="38100" dist="38100" dir="2700000" algn="tl">
                <a:srgbClr val="000000">
                  <a:alpha val="43137"/>
                </a:srgbClr>
              </a:outerShdw>
            </a:effectLst>
          </a:endParaRPr>
        </a:p>
        <a:p>
          <a:pPr marL="171450" lvl="1" indent="-171450" algn="l" defTabSz="711200">
            <a:lnSpc>
              <a:spcPct val="90000"/>
            </a:lnSpc>
            <a:spcBef>
              <a:spcPct val="0"/>
            </a:spcBef>
            <a:spcAft>
              <a:spcPct val="15000"/>
            </a:spcAft>
            <a:buChar char="•"/>
          </a:pPr>
          <a:r>
            <a:rPr lang="en-US" sz="1600" b="0" kern="1200" dirty="0" err="1">
              <a:effectLst>
                <a:outerShdw blurRad="38100" dist="38100" dir="2700000" algn="tl">
                  <a:srgbClr val="000000">
                    <a:alpha val="43137"/>
                  </a:srgbClr>
                </a:outerShdw>
              </a:effectLst>
            </a:rPr>
            <a:t>Cresterea</a:t>
          </a:r>
          <a:r>
            <a:rPr lang="en-US" sz="1600" b="0" kern="1200" dirty="0">
              <a:effectLst>
                <a:outerShdw blurRad="38100" dist="38100" dir="2700000" algn="tl">
                  <a:srgbClr val="000000">
                    <a:alpha val="43137"/>
                  </a:srgbClr>
                </a:outerShdw>
              </a:effectLst>
            </a:rPr>
            <a:t> </a:t>
          </a:r>
          <a:r>
            <a:rPr lang="en-US" sz="1600" b="0" kern="1200" dirty="0" err="1">
              <a:effectLst>
                <a:outerShdw blurRad="38100" dist="38100" dir="2700000" algn="tl">
                  <a:srgbClr val="000000">
                    <a:alpha val="43137"/>
                  </a:srgbClr>
                </a:outerShdw>
              </a:effectLst>
            </a:rPr>
            <a:t>costurilor</a:t>
          </a:r>
          <a:r>
            <a:rPr lang="en-US" sz="1600" b="0" kern="1200" dirty="0">
              <a:effectLst>
                <a:outerShdw blurRad="38100" dist="38100" dir="2700000" algn="tl">
                  <a:srgbClr val="000000">
                    <a:alpha val="43137"/>
                  </a:srgbClr>
                </a:outerShdw>
              </a:effectLst>
            </a:rPr>
            <a:t> </a:t>
          </a:r>
          <a:r>
            <a:rPr lang="en-US" sz="1600" b="0" kern="1200" dirty="0" err="1">
              <a:effectLst>
                <a:outerShdw blurRad="38100" dist="38100" dir="2700000" algn="tl">
                  <a:srgbClr val="000000">
                    <a:alpha val="43137"/>
                  </a:srgbClr>
                </a:outerShdw>
              </a:effectLst>
            </a:rPr>
            <a:t>pentru</a:t>
          </a:r>
          <a:r>
            <a:rPr lang="en-US" sz="1600" b="0" kern="1200" dirty="0">
              <a:effectLst>
                <a:outerShdw blurRad="38100" dist="38100" dir="2700000" algn="tl">
                  <a:srgbClr val="000000">
                    <a:alpha val="43137"/>
                  </a:srgbClr>
                </a:outerShdw>
              </a:effectLst>
            </a:rPr>
            <a:t> </a:t>
          </a:r>
          <a:r>
            <a:rPr lang="en-US" sz="1600" b="0" kern="1200" dirty="0" err="1">
              <a:effectLst>
                <a:outerShdw blurRad="38100" dist="38100" dir="2700000" algn="tl">
                  <a:srgbClr val="000000">
                    <a:alpha val="43137"/>
                  </a:srgbClr>
                </a:outerShdw>
              </a:effectLst>
            </a:rPr>
            <a:t>sanatate</a:t>
          </a:r>
          <a:endParaRPr lang="ro-RO" sz="1600" b="0" kern="1200" dirty="0">
            <a:effectLst>
              <a:outerShdw blurRad="38100" dist="38100" dir="2700000" algn="tl">
                <a:srgbClr val="000000">
                  <a:alpha val="43137"/>
                </a:srgbClr>
              </a:outerShdw>
            </a:effectLst>
          </a:endParaRPr>
        </a:p>
      </dsp:txBody>
      <dsp:txXfrm>
        <a:off x="291688" y="2180571"/>
        <a:ext cx="2502505" cy="2629691"/>
      </dsp:txXfrm>
    </dsp:sp>
    <dsp:sp modelId="{160D404F-5D43-4872-A7BD-E0CF0DC15D7A}">
      <dsp:nvSpPr>
        <dsp:cNvPr id="0" name=""/>
        <dsp:cNvSpPr/>
      </dsp:nvSpPr>
      <dsp:spPr>
        <a:xfrm>
          <a:off x="2947845" y="1505803"/>
          <a:ext cx="1381512" cy="1381512"/>
        </a:xfrm>
        <a:prstGeom prst="downArrow">
          <a:avLst>
            <a:gd name="adj1" fmla="val 55000"/>
            <a:gd name="adj2" fmla="val 45000"/>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ro-RO" sz="3600" kern="1200"/>
        </a:p>
      </dsp:txBody>
      <dsp:txXfrm>
        <a:off x="3258685" y="1505803"/>
        <a:ext cx="759832" cy="1039588"/>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9B5B06-55ED-4DD7-A2F7-52A125D61D54}" type="datetimeFigureOut">
              <a:rPr lang="en-US" smtClean="0"/>
              <a:t>8/29/2024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008E0E-BBAF-4CDD-BDDA-2089B110B7FC}" type="slidenum">
              <a:rPr lang="en-US" smtClean="0"/>
              <a:t>‹#›</a:t>
            </a:fld>
            <a:endParaRPr lang="en-US"/>
          </a:p>
        </p:txBody>
      </p:sp>
    </p:spTree>
    <p:extLst>
      <p:ext uri="{BB962C8B-B14F-4D97-AF65-F5344CB8AC3E}">
        <p14:creationId xmlns:p14="http://schemas.microsoft.com/office/powerpoint/2010/main" val="1811598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3199CD-3E1B-4AE6-990F-76F925F5EA9F}" type="slidenum">
              <a:rPr lang="ro-RO" smtClean="0"/>
              <a:t>4</a:t>
            </a:fld>
            <a:endParaRPr lang="ro-RO" dirty="0"/>
          </a:p>
        </p:txBody>
      </p:sp>
    </p:spTree>
    <p:extLst>
      <p:ext uri="{BB962C8B-B14F-4D97-AF65-F5344CB8AC3E}">
        <p14:creationId xmlns:p14="http://schemas.microsoft.com/office/powerpoint/2010/main" val="26824057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A3147-2E39-4884-8E05-467C38C0A348}" type="slidenum">
              <a:rPr lang="en-US" smtClean="0"/>
              <a:t>69</a:t>
            </a:fld>
            <a:endParaRPr lang="en-US"/>
          </a:p>
        </p:txBody>
      </p:sp>
    </p:spTree>
    <p:extLst>
      <p:ext uri="{BB962C8B-B14F-4D97-AF65-F5344CB8AC3E}">
        <p14:creationId xmlns:p14="http://schemas.microsoft.com/office/powerpoint/2010/main" val="2957447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A3147-2E39-4884-8E05-467C38C0A348}" type="slidenum">
              <a:rPr lang="en-US" smtClean="0"/>
              <a:t>74</a:t>
            </a:fld>
            <a:endParaRPr lang="en-US"/>
          </a:p>
        </p:txBody>
      </p:sp>
    </p:spTree>
    <p:extLst>
      <p:ext uri="{BB962C8B-B14F-4D97-AF65-F5344CB8AC3E}">
        <p14:creationId xmlns:p14="http://schemas.microsoft.com/office/powerpoint/2010/main" val="36307411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39BF2C-3EC2-4C21-8037-FD09E197133A}" type="slidenum">
              <a:rPr lang="en-US" smtClean="0"/>
              <a:t>75</a:t>
            </a:fld>
            <a:endParaRPr lang="en-US"/>
          </a:p>
        </p:txBody>
      </p:sp>
    </p:spTree>
    <p:extLst>
      <p:ext uri="{BB962C8B-B14F-4D97-AF65-F5344CB8AC3E}">
        <p14:creationId xmlns:p14="http://schemas.microsoft.com/office/powerpoint/2010/main" val="21274832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6A3147-2E39-4884-8E05-467C38C0A348}" type="slidenum">
              <a:rPr lang="en-US" smtClean="0"/>
              <a:t>83</a:t>
            </a:fld>
            <a:endParaRPr lang="en-US"/>
          </a:p>
        </p:txBody>
      </p:sp>
    </p:spTree>
    <p:extLst>
      <p:ext uri="{BB962C8B-B14F-4D97-AF65-F5344CB8AC3E}">
        <p14:creationId xmlns:p14="http://schemas.microsoft.com/office/powerpoint/2010/main" val="2740284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MAP=2/3PAS,</a:t>
            </a:r>
            <a:r>
              <a:rPr lang="en-US" baseline="0" dirty="0"/>
              <a:t> 1/3PAD</a:t>
            </a:r>
            <a:endParaRPr lang="en-US" dirty="0"/>
          </a:p>
        </p:txBody>
      </p:sp>
      <p:sp>
        <p:nvSpPr>
          <p:cNvPr id="4" name="Slide Number Placeholder 3"/>
          <p:cNvSpPr>
            <a:spLocks noGrp="1"/>
          </p:cNvSpPr>
          <p:nvPr>
            <p:ph type="sldNum" sz="quarter" idx="10"/>
          </p:nvPr>
        </p:nvSpPr>
        <p:spPr/>
        <p:txBody>
          <a:bodyPr/>
          <a:lstStyle/>
          <a:p>
            <a:fld id="{B66A3147-2E39-4884-8E05-467C38C0A348}" type="slidenum">
              <a:rPr lang="en-US" smtClean="0"/>
              <a:t>86</a:t>
            </a:fld>
            <a:endParaRPr lang="en-US"/>
          </a:p>
        </p:txBody>
      </p:sp>
    </p:spTree>
    <p:extLst>
      <p:ext uri="{BB962C8B-B14F-4D97-AF65-F5344CB8AC3E}">
        <p14:creationId xmlns:p14="http://schemas.microsoft.com/office/powerpoint/2010/main" val="22706907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3199CD-3E1B-4AE6-990F-76F925F5EA9F}" type="slidenum">
              <a:rPr lang="ro-RO" smtClean="0"/>
              <a:t>89</a:t>
            </a:fld>
            <a:endParaRPr lang="ro-RO" dirty="0"/>
          </a:p>
        </p:txBody>
      </p:sp>
    </p:spTree>
    <p:extLst>
      <p:ext uri="{BB962C8B-B14F-4D97-AF65-F5344CB8AC3E}">
        <p14:creationId xmlns:p14="http://schemas.microsoft.com/office/powerpoint/2010/main" val="17997426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HTA </a:t>
            </a:r>
            <a:r>
              <a:rPr lang="en-US" dirty="0" err="1"/>
              <a:t>severa.Pattern</a:t>
            </a:r>
            <a:r>
              <a:rPr lang="en-US" dirty="0"/>
              <a:t> nocturn tip riser</a:t>
            </a:r>
          </a:p>
        </p:txBody>
      </p:sp>
      <p:sp>
        <p:nvSpPr>
          <p:cNvPr id="4" name="Slide Number Placeholder 3"/>
          <p:cNvSpPr>
            <a:spLocks noGrp="1"/>
          </p:cNvSpPr>
          <p:nvPr>
            <p:ph type="sldNum" sz="quarter" idx="5"/>
          </p:nvPr>
        </p:nvSpPr>
        <p:spPr/>
        <p:txBody>
          <a:bodyPr/>
          <a:lstStyle/>
          <a:p>
            <a:fld id="{C9008E0E-BBAF-4CDD-BDDA-2089B110B7FC}" type="slidenum">
              <a:rPr lang="en-US" smtClean="0"/>
              <a:t>93</a:t>
            </a:fld>
            <a:endParaRPr lang="en-US"/>
          </a:p>
        </p:txBody>
      </p:sp>
    </p:spTree>
    <p:extLst>
      <p:ext uri="{BB962C8B-B14F-4D97-AF65-F5344CB8AC3E}">
        <p14:creationId xmlns:p14="http://schemas.microsoft.com/office/powerpoint/2010/main" val="20262612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9FC080-5246-41A6-8CF6-EC0EB5BB6D54}" type="slidenum">
              <a:rPr lang="en-US" smtClean="0"/>
              <a:t>100</a:t>
            </a:fld>
            <a:endParaRPr lang="en-US"/>
          </a:p>
        </p:txBody>
      </p:sp>
    </p:spTree>
    <p:extLst>
      <p:ext uri="{BB962C8B-B14F-4D97-AF65-F5344CB8AC3E}">
        <p14:creationId xmlns:p14="http://schemas.microsoft.com/office/powerpoint/2010/main" val="23307936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CD0647-DA6E-4C54-B6B0-64B5125AA4AD}" type="slidenum">
              <a:rPr lang="en-US" smtClean="0"/>
              <a:t>133</a:t>
            </a:fld>
            <a:endParaRPr lang="en-US"/>
          </a:p>
        </p:txBody>
      </p:sp>
    </p:spTree>
    <p:extLst>
      <p:ext uri="{BB962C8B-B14F-4D97-AF65-F5344CB8AC3E}">
        <p14:creationId xmlns:p14="http://schemas.microsoft.com/office/powerpoint/2010/main" val="40810058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CD0647-DA6E-4C54-B6B0-64B5125AA4AD}" type="slidenum">
              <a:rPr lang="en-US" smtClean="0"/>
              <a:t>134</a:t>
            </a:fld>
            <a:endParaRPr lang="en-US"/>
          </a:p>
        </p:txBody>
      </p:sp>
    </p:spTree>
    <p:extLst>
      <p:ext uri="{BB962C8B-B14F-4D97-AF65-F5344CB8AC3E}">
        <p14:creationId xmlns:p14="http://schemas.microsoft.com/office/powerpoint/2010/main" val="1025254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Hipertensiunea</a:t>
            </a:r>
            <a:r>
              <a:rPr lang="en-US" dirty="0"/>
              <a:t> </a:t>
            </a:r>
            <a:r>
              <a:rPr lang="en-US" dirty="0" err="1"/>
              <a:t>arteriala</a:t>
            </a:r>
            <a:r>
              <a:rPr lang="en-US" dirty="0"/>
              <a:t> </a:t>
            </a:r>
            <a:r>
              <a:rPr lang="en-US" dirty="0" err="1"/>
              <a:t>ramane</a:t>
            </a:r>
            <a:r>
              <a:rPr lang="en-US" dirty="0"/>
              <a:t> </a:t>
            </a:r>
            <a:r>
              <a:rPr lang="en-US" dirty="0" err="1"/>
              <a:t>cel</a:t>
            </a:r>
            <a:r>
              <a:rPr lang="en-US" dirty="0"/>
              <a:t> </a:t>
            </a:r>
            <a:r>
              <a:rPr lang="en-US" dirty="0" err="1"/>
              <a:t>mai</a:t>
            </a:r>
            <a:r>
              <a:rPr lang="en-US" dirty="0"/>
              <a:t> important contributor la </a:t>
            </a:r>
            <a:r>
              <a:rPr lang="en-US" dirty="0" err="1"/>
              <a:t>mortalitatea</a:t>
            </a:r>
            <a:r>
              <a:rPr lang="en-US" dirty="0"/>
              <a:t> </a:t>
            </a:r>
            <a:r>
              <a:rPr lang="en-US" dirty="0" err="1"/>
              <a:t>cardiovasculara</a:t>
            </a:r>
            <a:r>
              <a:rPr lang="en-US" dirty="0"/>
              <a:t>, </a:t>
            </a:r>
            <a:r>
              <a:rPr lang="en-US" dirty="0" err="1"/>
              <a:t>si</a:t>
            </a:r>
            <a:r>
              <a:rPr lang="en-US" dirty="0"/>
              <a:t> </a:t>
            </a:r>
            <a:r>
              <a:rPr lang="en-US" dirty="0" err="1"/>
              <a:t>afecteaza</a:t>
            </a:r>
            <a:r>
              <a:rPr lang="en-US" dirty="0"/>
              <a:t> o </a:t>
            </a:r>
            <a:r>
              <a:rPr lang="en-US" dirty="0" err="1"/>
              <a:t>treime</a:t>
            </a:r>
            <a:r>
              <a:rPr lang="en-US" dirty="0"/>
              <a:t> din </a:t>
            </a:r>
            <a:r>
              <a:rPr lang="en-US" dirty="0" err="1"/>
              <a:t>populatia</a:t>
            </a:r>
            <a:r>
              <a:rPr lang="en-US" dirty="0"/>
              <a:t> </a:t>
            </a:r>
            <a:r>
              <a:rPr lang="en-US" dirty="0" err="1"/>
              <a:t>globului</a:t>
            </a:r>
            <a:r>
              <a:rPr lang="en-US" dirty="0"/>
              <a:t>.</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D35837-C546-4FEF-8824-23F24C5605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3025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008E0E-BBAF-4CDD-BDDA-2089B110B7FC}" type="slidenum">
              <a:rPr lang="en-US" smtClean="0"/>
              <a:t>135</a:t>
            </a:fld>
            <a:endParaRPr lang="en-US"/>
          </a:p>
        </p:txBody>
      </p:sp>
    </p:spTree>
    <p:extLst>
      <p:ext uri="{BB962C8B-B14F-4D97-AF65-F5344CB8AC3E}">
        <p14:creationId xmlns:p14="http://schemas.microsoft.com/office/powerpoint/2010/main" val="16629441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fr-FR" dirty="0"/>
              <a:t>Date </a:t>
            </a:r>
            <a:r>
              <a:rPr lang="en-US" altLang="fr-FR" dirty="0" err="1"/>
              <a:t>publicate</a:t>
            </a:r>
            <a:r>
              <a:rPr lang="en-US" altLang="fr-FR" dirty="0"/>
              <a:t> recent </a:t>
            </a:r>
            <a:r>
              <a:rPr lang="en-US" altLang="fr-FR" dirty="0" err="1"/>
              <a:t>arata</a:t>
            </a:r>
            <a:r>
              <a:rPr lang="en-US" altLang="fr-FR" dirty="0"/>
              <a:t> ca </a:t>
            </a:r>
            <a:r>
              <a:rPr lang="en-US" altLang="fr-FR" dirty="0" err="1"/>
              <a:t>hipertensiunea</a:t>
            </a:r>
            <a:r>
              <a:rPr lang="en-US" altLang="fr-FR" dirty="0"/>
              <a:t> </a:t>
            </a:r>
            <a:r>
              <a:rPr lang="en-US" altLang="fr-FR" dirty="0" err="1"/>
              <a:t>arteriala</a:t>
            </a:r>
            <a:r>
              <a:rPr lang="en-US" altLang="fr-FR" dirty="0"/>
              <a:t> </a:t>
            </a:r>
            <a:r>
              <a:rPr lang="en-US" altLang="fr-FR" dirty="0" err="1"/>
              <a:t>tratata</a:t>
            </a:r>
            <a:r>
              <a:rPr lang="en-US" altLang="fr-FR" dirty="0"/>
              <a:t> </a:t>
            </a:r>
            <a:r>
              <a:rPr lang="en-US" altLang="fr-FR" dirty="0" err="1"/>
              <a:t>si</a:t>
            </a:r>
            <a:r>
              <a:rPr lang="en-US" altLang="fr-FR" dirty="0"/>
              <a:t> </a:t>
            </a:r>
            <a:r>
              <a:rPr lang="en-US" altLang="fr-FR" dirty="0" err="1"/>
              <a:t>necontrolata</a:t>
            </a:r>
            <a:r>
              <a:rPr lang="en-US" altLang="fr-FR" dirty="0"/>
              <a:t> (</a:t>
            </a:r>
            <a:r>
              <a:rPr lang="en-US" altLang="fr-FR" dirty="0" err="1"/>
              <a:t>valori</a:t>
            </a:r>
            <a:r>
              <a:rPr lang="en-US" altLang="fr-FR" dirty="0"/>
              <a:t> ale TA </a:t>
            </a:r>
            <a:r>
              <a:rPr lang="en-US" altLang="fr-FR" dirty="0" err="1"/>
              <a:t>peste</a:t>
            </a:r>
            <a:r>
              <a:rPr lang="en-US" altLang="fr-FR" dirty="0"/>
              <a:t> 140/90 mmHg) are </a:t>
            </a:r>
            <a:r>
              <a:rPr lang="en-US" altLang="fr-FR" dirty="0" err="1"/>
              <a:t>consecinte</a:t>
            </a:r>
            <a:r>
              <a:rPr lang="en-US" altLang="fr-FR" dirty="0"/>
              <a:t> </a:t>
            </a:r>
            <a:r>
              <a:rPr lang="en-US" altLang="fr-FR" dirty="0" err="1"/>
              <a:t>dramatice</a:t>
            </a:r>
            <a:r>
              <a:rPr lang="en-US" altLang="fr-FR" dirty="0"/>
              <a:t>, </a:t>
            </a:r>
            <a:r>
              <a:rPr lang="en-US" altLang="fr-FR" dirty="0" err="1"/>
              <a:t>probabilitatea</a:t>
            </a:r>
            <a:r>
              <a:rPr lang="en-US" altLang="fr-FR" dirty="0"/>
              <a:t> de </a:t>
            </a:r>
            <a:r>
              <a:rPr lang="en-US" altLang="fr-FR" dirty="0" err="1"/>
              <a:t>supravietuire</a:t>
            </a:r>
            <a:r>
              <a:rPr lang="en-US" altLang="fr-FR" dirty="0"/>
              <a:t> in </a:t>
            </a:r>
            <a:r>
              <a:rPr lang="en-US" altLang="fr-FR" dirty="0" err="1"/>
              <a:t>cazul</a:t>
            </a:r>
            <a:r>
              <a:rPr lang="en-US" altLang="fr-FR" dirty="0"/>
              <a:t> </a:t>
            </a:r>
            <a:r>
              <a:rPr lang="en-US" altLang="fr-FR" dirty="0" err="1"/>
              <a:t>acestor</a:t>
            </a:r>
            <a:r>
              <a:rPr lang="en-US" altLang="fr-FR" dirty="0"/>
              <a:t> </a:t>
            </a:r>
            <a:r>
              <a:rPr lang="en-US" altLang="fr-FR" dirty="0" err="1"/>
              <a:t>pacienti</a:t>
            </a:r>
            <a:r>
              <a:rPr lang="en-US" altLang="fr-FR" dirty="0"/>
              <a:t> </a:t>
            </a:r>
            <a:r>
              <a:rPr lang="en-US" altLang="fr-FR" dirty="0" err="1"/>
              <a:t>fiind</a:t>
            </a:r>
            <a:r>
              <a:rPr lang="en-US" altLang="fr-FR" dirty="0"/>
              <a:t> </a:t>
            </a:r>
            <a:r>
              <a:rPr lang="en-US" altLang="fr-FR" dirty="0" err="1"/>
              <a:t>mult</a:t>
            </a:r>
            <a:r>
              <a:rPr lang="en-US" altLang="fr-FR" dirty="0"/>
              <a:t> </a:t>
            </a:r>
            <a:r>
              <a:rPr lang="en-US" altLang="fr-FR" dirty="0" err="1"/>
              <a:t>mai</a:t>
            </a:r>
            <a:r>
              <a:rPr lang="en-US" altLang="fr-FR" dirty="0"/>
              <a:t> </a:t>
            </a:r>
            <a:r>
              <a:rPr lang="en-US" altLang="fr-FR" dirty="0" err="1"/>
              <a:t>redusa</a:t>
            </a:r>
            <a:r>
              <a:rPr lang="en-US" altLang="fr-FR" dirty="0"/>
              <a:t> </a:t>
            </a:r>
            <a:r>
              <a:rPr lang="en-US" altLang="fr-FR" dirty="0" err="1"/>
              <a:t>comparativ</a:t>
            </a:r>
            <a:r>
              <a:rPr lang="en-US" altLang="fr-FR" dirty="0"/>
              <a:t> cu un </a:t>
            </a:r>
            <a:r>
              <a:rPr lang="en-US" altLang="fr-FR" dirty="0" err="1"/>
              <a:t>pacient</a:t>
            </a:r>
            <a:r>
              <a:rPr lang="en-US" altLang="fr-FR" dirty="0"/>
              <a:t> </a:t>
            </a:r>
            <a:r>
              <a:rPr lang="en-US" altLang="fr-FR" dirty="0" err="1"/>
              <a:t>hipertensiv</a:t>
            </a:r>
            <a:r>
              <a:rPr lang="en-US" altLang="fr-FR" dirty="0"/>
              <a:t> </a:t>
            </a:r>
            <a:r>
              <a:rPr lang="en-US" altLang="fr-FR" dirty="0" err="1"/>
              <a:t>tratat</a:t>
            </a:r>
            <a:r>
              <a:rPr lang="en-US" altLang="fr-FR" dirty="0"/>
              <a:t> </a:t>
            </a:r>
            <a:r>
              <a:rPr lang="en-US" altLang="fr-FR" dirty="0" err="1"/>
              <a:t>si</a:t>
            </a:r>
            <a:r>
              <a:rPr lang="en-US" altLang="fr-FR" dirty="0"/>
              <a:t> cu TA </a:t>
            </a:r>
            <a:r>
              <a:rPr lang="en-US" altLang="fr-FR" dirty="0" err="1"/>
              <a:t>controlata</a:t>
            </a:r>
            <a:r>
              <a:rPr lang="en-US" altLang="fr-FR" dirty="0"/>
              <a:t>, </a:t>
            </a:r>
            <a:r>
              <a:rPr lang="en-US" altLang="fr-FR" dirty="0" err="1"/>
              <a:t>indiferent</a:t>
            </a:r>
            <a:r>
              <a:rPr lang="en-US" altLang="fr-FR" dirty="0"/>
              <a:t> </a:t>
            </a:r>
            <a:r>
              <a:rPr lang="en-US" altLang="fr-FR" dirty="0" err="1"/>
              <a:t>daca</a:t>
            </a:r>
            <a:r>
              <a:rPr lang="en-US" altLang="fr-FR" dirty="0"/>
              <a:t> </a:t>
            </a:r>
            <a:r>
              <a:rPr lang="en-US" altLang="fr-FR" dirty="0" err="1"/>
              <a:t>vorbim</a:t>
            </a:r>
            <a:r>
              <a:rPr lang="en-US" altLang="fr-FR" dirty="0"/>
              <a:t> </a:t>
            </a:r>
            <a:r>
              <a:rPr lang="en-US" altLang="fr-FR" dirty="0" err="1"/>
              <a:t>despre</a:t>
            </a:r>
            <a:r>
              <a:rPr lang="en-US" altLang="fr-FR" dirty="0"/>
              <a:t> </a:t>
            </a:r>
            <a:r>
              <a:rPr lang="en-US" altLang="fr-FR" dirty="0" err="1"/>
              <a:t>boala</a:t>
            </a:r>
            <a:r>
              <a:rPr lang="en-US" altLang="fr-FR" dirty="0"/>
              <a:t> </a:t>
            </a:r>
            <a:r>
              <a:rPr lang="en-US" altLang="fr-FR" dirty="0" err="1"/>
              <a:t>cardiovasculara</a:t>
            </a:r>
            <a:r>
              <a:rPr lang="en-US" altLang="fr-FR" dirty="0"/>
              <a:t>, </a:t>
            </a:r>
            <a:r>
              <a:rPr lang="en-US" altLang="fr-FR" dirty="0" err="1"/>
              <a:t>boala</a:t>
            </a:r>
            <a:r>
              <a:rPr lang="en-US" altLang="fr-FR" dirty="0"/>
              <a:t> </a:t>
            </a:r>
            <a:r>
              <a:rPr lang="en-US" altLang="fr-FR" dirty="0" err="1"/>
              <a:t>cardiaca</a:t>
            </a:r>
            <a:r>
              <a:rPr lang="en-US" altLang="fr-FR" dirty="0"/>
              <a:t> </a:t>
            </a:r>
            <a:r>
              <a:rPr lang="en-US" altLang="fr-FR" dirty="0" err="1"/>
              <a:t>sau</a:t>
            </a:r>
            <a:r>
              <a:rPr lang="en-US" altLang="fr-FR" dirty="0"/>
              <a:t> </a:t>
            </a:r>
            <a:r>
              <a:rPr lang="en-US" altLang="fr-FR" dirty="0" err="1"/>
              <a:t>boala</a:t>
            </a:r>
            <a:r>
              <a:rPr lang="en-US" altLang="fr-FR" dirty="0"/>
              <a:t> </a:t>
            </a:r>
            <a:r>
              <a:rPr lang="en-US" altLang="fr-FR" dirty="0" err="1"/>
              <a:t>cerebrovasculara</a:t>
            </a:r>
            <a:r>
              <a:rPr lang="en-US" altLang="fr-FR" dirty="0"/>
              <a:t>.  </a:t>
            </a:r>
          </a:p>
          <a:p>
            <a:pPr>
              <a:buFont typeface="Arial" panose="020B0604020202020204" pitchFamily="34" charset="0"/>
              <a:buNone/>
              <a:defRPr/>
            </a:pPr>
            <a:endParaRPr lang="en-US" altLang="fr-FR"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D35837-C546-4FEF-8824-23F24C5605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7554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971458-A4EC-4C21-833F-46A638840E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7741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dirty="0" err="1"/>
              <a:t>Oscilometric-pana</a:t>
            </a:r>
            <a:r>
              <a:rPr lang="ro-RO" dirty="0"/>
              <a:t> </a:t>
            </a:r>
            <a:r>
              <a:rPr lang="ro-RO" dirty="0" err="1"/>
              <a:t>cand</a:t>
            </a:r>
            <a:r>
              <a:rPr lang="ro-RO" dirty="0"/>
              <a:t> copilul poate colabora</a:t>
            </a:r>
          </a:p>
          <a:p>
            <a:r>
              <a:rPr lang="ro-RO" dirty="0"/>
              <a:t>Tensiometrul cu mercur</a:t>
            </a:r>
          </a:p>
          <a:p>
            <a:r>
              <a:rPr lang="vi-VN" sz="1200" kern="1200" dirty="0">
                <a:solidFill>
                  <a:schemeClr val="tx1"/>
                </a:solidFill>
                <a:effectLst/>
                <a:latin typeface="+mn-lt"/>
                <a:ea typeface="+mn-ea"/>
                <a:cs typeface="+mn-cs"/>
              </a:rPr>
              <a:t>tabele cu percentile pentru tensiunea arterială care au fost calculate în funcție de vârstă, sex și percentila pentru talie</a:t>
            </a:r>
            <a:endParaRPr lang="ro-RO" sz="1200" kern="1200" dirty="0">
              <a:solidFill>
                <a:schemeClr val="tx1"/>
              </a:solidFill>
              <a:effectLst/>
              <a:latin typeface="+mn-lt"/>
              <a:ea typeface="+mn-ea"/>
              <a:cs typeface="+mn-cs"/>
            </a:endParaRPr>
          </a:p>
          <a:p>
            <a:r>
              <a:rPr lang="ro-RO" sz="1200" kern="1200" dirty="0" err="1">
                <a:solidFill>
                  <a:schemeClr val="tx1"/>
                </a:solidFill>
                <a:effectLst/>
                <a:latin typeface="+mn-lt"/>
                <a:ea typeface="+mn-ea"/>
                <a:cs typeface="+mn-cs"/>
              </a:rPr>
              <a:t>Oscilometric</a:t>
            </a:r>
            <a:r>
              <a:rPr lang="ro-RO" sz="1200" kern="1200" baseline="0" dirty="0">
                <a:solidFill>
                  <a:schemeClr val="tx1"/>
                </a:solidFill>
                <a:effectLst/>
                <a:latin typeface="+mn-lt"/>
                <a:ea typeface="+mn-ea"/>
                <a:cs typeface="+mn-cs"/>
              </a:rPr>
              <a:t> – măsurători mai mari, TA peste </a:t>
            </a:r>
            <a:r>
              <a:rPr lang="ro-RO" sz="1200" kern="1200" baseline="0" dirty="0" err="1">
                <a:solidFill>
                  <a:schemeClr val="tx1"/>
                </a:solidFill>
                <a:effectLst/>
                <a:latin typeface="+mn-lt"/>
                <a:ea typeface="+mn-ea"/>
                <a:cs typeface="+mn-cs"/>
              </a:rPr>
              <a:t>percentila</a:t>
            </a:r>
            <a:r>
              <a:rPr lang="ro-RO" sz="1200" kern="1200" baseline="0" dirty="0">
                <a:solidFill>
                  <a:schemeClr val="tx1"/>
                </a:solidFill>
                <a:effectLst/>
                <a:latin typeface="+mn-lt"/>
                <a:ea typeface="+mn-ea"/>
                <a:cs typeface="+mn-cs"/>
              </a:rPr>
              <a:t> 90</a:t>
            </a:r>
            <a:endParaRPr lang="en-US" dirty="0"/>
          </a:p>
        </p:txBody>
      </p:sp>
      <p:sp>
        <p:nvSpPr>
          <p:cNvPr id="4" name="Slide Number Placeholder 3"/>
          <p:cNvSpPr>
            <a:spLocks noGrp="1"/>
          </p:cNvSpPr>
          <p:nvPr>
            <p:ph type="sldNum" sz="quarter" idx="10"/>
          </p:nvPr>
        </p:nvSpPr>
        <p:spPr/>
        <p:txBody>
          <a:bodyPr/>
          <a:lstStyle/>
          <a:p>
            <a:fld id="{69123C1B-2BB0-44AE-9E73-11F092ADE8B0}" type="slidenum">
              <a:rPr lang="en-US" smtClean="0"/>
              <a:t>51</a:t>
            </a:fld>
            <a:endParaRPr lang="en-US"/>
          </a:p>
        </p:txBody>
      </p:sp>
    </p:spTree>
    <p:extLst>
      <p:ext uri="{BB962C8B-B14F-4D97-AF65-F5344CB8AC3E}">
        <p14:creationId xmlns:p14="http://schemas.microsoft.com/office/powerpoint/2010/main" val="3497827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 pe baza unor studii epidemiologice în funcţie de vârstă şi sex s-au întocmit curbe percentilice. Percentila 50 reprezintă valoarea medie a presiunii arteriale sistolice sau a presiunii arteriale diastolice. Valorile normale ale presiunii arteriale se consideră a fi între percentila 50 şi 90, valorile presiunii arteriale între percentila 90 – 95 sunt valori suspecte de HTA sau bolnavi hiperreactivi. Toate valorile care se plasează pe şi deasupra percentilei 95 se consideră hipertensiune arterială</a:t>
            </a:r>
            <a:endParaRPr lang="ro-RO" dirty="0"/>
          </a:p>
          <a:p>
            <a:r>
              <a:rPr lang="vi-VN" sz="1200" kern="1200" dirty="0">
                <a:solidFill>
                  <a:schemeClr val="tx1"/>
                </a:solidFill>
                <a:effectLst/>
                <a:latin typeface="+mn-lt"/>
                <a:ea typeface="+mn-ea"/>
                <a:cs typeface="+mn-cs"/>
              </a:rPr>
              <a:t>coarctației de aortă este posibil să se înregistreze o falsă tensiune normală, dacă determinarea se efectuează la brațul stâng. Dacă sunt decelate valori crescute ale tensiunii arteriale, este obligatorie măsurarea la ambele membre superioare și la membrele inferioare</a:t>
            </a:r>
            <a:r>
              <a:rPr lang="vi-VN" sz="1200" kern="1200" baseline="30000" dirty="0">
                <a:solidFill>
                  <a:schemeClr val="tx1"/>
                </a:solidFill>
                <a:effectLst/>
                <a:latin typeface="+mn-lt"/>
                <a:ea typeface="+mn-ea"/>
                <a:cs typeface="+mn-cs"/>
              </a:rPr>
              <a:t>(5)</a:t>
            </a:r>
            <a:r>
              <a:rPr lang="vi-VN"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69123C1B-2BB0-44AE-9E73-11F092ADE8B0}" type="slidenum">
              <a:rPr lang="en-US" smtClean="0"/>
              <a:t>52</a:t>
            </a:fld>
            <a:endParaRPr lang="en-US"/>
          </a:p>
        </p:txBody>
      </p:sp>
    </p:spTree>
    <p:extLst>
      <p:ext uri="{BB962C8B-B14F-4D97-AF65-F5344CB8AC3E}">
        <p14:creationId xmlns:p14="http://schemas.microsoft.com/office/powerpoint/2010/main" val="1458313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b="1" dirty="0"/>
              <a:t>Hipertensiunea arterială este definită ca acea valoare medie a presiunii arteriale sistolice şi / sau diastolice ce este egală sau depășește percentila 95 pentru sex, vârstă şi talie, după cel puțin trei determinări obținute, în momente diferite. </a:t>
            </a:r>
            <a:r>
              <a:rPr lang="vi-VN" b="1" u="sng" dirty="0"/>
              <a:t>Definirea hipertensiunii arteriale la copil se face ținând cont de o serie de factori atât obiectivi reprezentați de: sex, vârstă şi talie, precum şi de factori subiectivi ca: hipertensiunea de „halat alb”, de activitate/ repaus, poziția de decubit dorsal sau șezândă, mărimea manșetei tensiometrului, metode de apreciere a tensiunii arteriale.</a:t>
            </a:r>
            <a:endParaRPr lang="vi-VN" b="1" dirty="0"/>
          </a:p>
          <a:p>
            <a:endParaRPr lang="en-US" dirty="0"/>
          </a:p>
        </p:txBody>
      </p:sp>
      <p:sp>
        <p:nvSpPr>
          <p:cNvPr id="4" name="Slide Number Placeholder 3"/>
          <p:cNvSpPr>
            <a:spLocks noGrp="1"/>
          </p:cNvSpPr>
          <p:nvPr>
            <p:ph type="sldNum" sz="quarter" idx="10"/>
          </p:nvPr>
        </p:nvSpPr>
        <p:spPr/>
        <p:txBody>
          <a:bodyPr/>
          <a:lstStyle/>
          <a:p>
            <a:fld id="{69123C1B-2BB0-44AE-9E73-11F092ADE8B0}" type="slidenum">
              <a:rPr lang="en-US" smtClean="0"/>
              <a:t>54</a:t>
            </a:fld>
            <a:endParaRPr lang="en-US"/>
          </a:p>
        </p:txBody>
      </p:sp>
    </p:spTree>
    <p:extLst>
      <p:ext uri="{BB962C8B-B14F-4D97-AF65-F5344CB8AC3E}">
        <p14:creationId xmlns:p14="http://schemas.microsoft.com/office/powerpoint/2010/main" val="32003190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kern="1200" dirty="0">
                <a:solidFill>
                  <a:schemeClr val="tx1"/>
                </a:solidFill>
                <a:effectLst/>
                <a:latin typeface="+mn-lt"/>
                <a:ea typeface="+mn-ea"/>
                <a:cs typeface="+mn-cs"/>
              </a:rPr>
              <a:t>Se impune precizarea că valorile taliei menționate în tabel sunt cele măsurate la o anumită vârstă, în perioada de mijloc a anului. De asemenea, pentru interpretarea tensiunii arteriale se folosește cea mai apropiată talie</a:t>
            </a:r>
            <a:endParaRPr lang="en-US" dirty="0"/>
          </a:p>
        </p:txBody>
      </p:sp>
      <p:sp>
        <p:nvSpPr>
          <p:cNvPr id="4" name="Slide Number Placeholder 3"/>
          <p:cNvSpPr>
            <a:spLocks noGrp="1"/>
          </p:cNvSpPr>
          <p:nvPr>
            <p:ph type="sldNum" sz="quarter" idx="10"/>
          </p:nvPr>
        </p:nvSpPr>
        <p:spPr/>
        <p:txBody>
          <a:bodyPr/>
          <a:lstStyle/>
          <a:p>
            <a:fld id="{69123C1B-2BB0-44AE-9E73-11F092ADE8B0}" type="slidenum">
              <a:rPr lang="en-US" smtClean="0"/>
              <a:t>56</a:t>
            </a:fld>
            <a:endParaRPr lang="en-US"/>
          </a:p>
        </p:txBody>
      </p:sp>
    </p:spTree>
    <p:extLst>
      <p:ext uri="{BB962C8B-B14F-4D97-AF65-F5344CB8AC3E}">
        <p14:creationId xmlns:p14="http://schemas.microsoft.com/office/powerpoint/2010/main" val="28653417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AOTMH = </a:t>
            </a:r>
            <a:r>
              <a:rPr lang="en-US" sz="1200" b="0" i="0" u="none" strike="noStrike" kern="1200" baseline="0" dirty="0" err="1">
                <a:solidFill>
                  <a:schemeClr val="tx1"/>
                </a:solidFill>
                <a:latin typeface="+mn-lt"/>
                <a:ea typeface="+mn-ea"/>
                <a:cs typeface="+mn-cs"/>
              </a:rPr>
              <a:t>afectare</a:t>
            </a:r>
            <a:r>
              <a:rPr lang="en-US" sz="1200" b="0" i="0" u="none" strike="noStrike" kern="1200" baseline="0" dirty="0">
                <a:solidFill>
                  <a:schemeClr val="tx1"/>
                </a:solidFill>
                <a:latin typeface="+mn-lt"/>
                <a:ea typeface="+mn-ea"/>
                <a:cs typeface="+mn-cs"/>
              </a:rPr>
              <a:t> de organ </a:t>
            </a:r>
            <a:r>
              <a:rPr lang="en-US" sz="1200" b="0" i="0" u="none" strike="noStrike" kern="1200" baseline="0" dirty="0" err="1">
                <a:solidFill>
                  <a:schemeClr val="tx1"/>
                </a:solidFill>
                <a:latin typeface="+mn-lt"/>
                <a:ea typeface="+mn-ea"/>
                <a:cs typeface="+mn-cs"/>
              </a:rPr>
              <a:t>mediată</a:t>
            </a:r>
            <a:r>
              <a:rPr lang="en-US" sz="1200" b="0" i="0" u="none" strike="noStrike" kern="1200" baseline="0" dirty="0">
                <a:solidFill>
                  <a:schemeClr val="tx1"/>
                </a:solidFill>
                <a:latin typeface="+mn-lt"/>
                <a:ea typeface="+mn-ea"/>
                <a:cs typeface="+mn-cs"/>
              </a:rPr>
              <a:t> de </a:t>
            </a:r>
            <a:r>
              <a:rPr lang="en-US" sz="1200" b="0" i="0" u="none" strike="noStrike" kern="1200" baseline="0" dirty="0" err="1">
                <a:solidFill>
                  <a:schemeClr val="tx1"/>
                </a:solidFill>
                <a:latin typeface="+mn-lt"/>
                <a:ea typeface="+mn-ea"/>
                <a:cs typeface="+mn-cs"/>
              </a:rPr>
              <a:t>hipertensiune</a:t>
            </a:r>
            <a:r>
              <a:rPr lang="en-US" sz="1200" b="0" i="0" u="none" strike="noStrike" kern="1200" baseline="0" dirty="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B66A3147-2E39-4884-8E05-467C38C0A348}" type="slidenum">
              <a:rPr lang="en-US" smtClean="0"/>
              <a:t>64</a:t>
            </a:fld>
            <a:endParaRPr lang="en-US"/>
          </a:p>
        </p:txBody>
      </p:sp>
    </p:spTree>
    <p:extLst>
      <p:ext uri="{BB962C8B-B14F-4D97-AF65-F5344CB8AC3E}">
        <p14:creationId xmlns:p14="http://schemas.microsoft.com/office/powerpoint/2010/main" val="2583711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59B0D-A7E5-8B18-51A6-CDCF924208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7BD6F8-78A0-299D-F295-E283BFC32C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FAA27E-20FE-5019-44D7-CFFAC729D4F7}"/>
              </a:ext>
            </a:extLst>
          </p:cNvPr>
          <p:cNvSpPr>
            <a:spLocks noGrp="1"/>
          </p:cNvSpPr>
          <p:nvPr>
            <p:ph type="dt" sz="half" idx="10"/>
          </p:nvPr>
        </p:nvSpPr>
        <p:spPr/>
        <p:txBody>
          <a:bodyPr/>
          <a:lstStyle/>
          <a:p>
            <a:fld id="{B6B69514-87F3-4075-A813-72FF81985E7B}" type="datetimeFigureOut">
              <a:rPr lang="en-US" smtClean="0"/>
              <a:t>8/29/2024</a:t>
            </a:fld>
            <a:endParaRPr lang="en-US"/>
          </a:p>
        </p:txBody>
      </p:sp>
      <p:sp>
        <p:nvSpPr>
          <p:cNvPr id="5" name="Footer Placeholder 4">
            <a:extLst>
              <a:ext uri="{FF2B5EF4-FFF2-40B4-BE49-F238E27FC236}">
                <a16:creationId xmlns:a16="http://schemas.microsoft.com/office/drawing/2014/main" id="{3861F90D-5F8A-D77C-9EC8-8C4A79A8AD8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898DE44-BED9-0570-1961-5DB4A6637765}"/>
              </a:ext>
            </a:extLst>
          </p:cNvPr>
          <p:cNvSpPr>
            <a:spLocks noGrp="1"/>
          </p:cNvSpPr>
          <p:nvPr>
            <p:ph type="sldNum" sz="quarter" idx="12"/>
          </p:nvPr>
        </p:nvSpPr>
        <p:spPr/>
        <p:txBody>
          <a:bodyPr/>
          <a:lstStyle/>
          <a:p>
            <a:fld id="{7A8D0BBC-54EE-477C-99C2-A9AA7F4D7B3F}" type="slidenum">
              <a:rPr lang="en-US" smtClean="0"/>
              <a:t>‹#›</a:t>
            </a:fld>
            <a:endParaRPr lang="en-US"/>
          </a:p>
        </p:txBody>
      </p:sp>
      <p:sp>
        <p:nvSpPr>
          <p:cNvPr id="7" name="TextBox 6">
            <a:extLst>
              <a:ext uri="{FF2B5EF4-FFF2-40B4-BE49-F238E27FC236}">
                <a16:creationId xmlns:a16="http://schemas.microsoft.com/office/drawing/2014/main" id="{0CE622D9-441D-E951-FCC6-C648AB43C8BB}"/>
              </a:ext>
            </a:extLst>
          </p:cNvPr>
          <p:cNvSpPr txBox="1"/>
          <p:nvPr userDrawn="1"/>
        </p:nvSpPr>
        <p:spPr>
          <a:xfrm>
            <a:off x="88900" y="6388100"/>
            <a:ext cx="9258300" cy="369332"/>
          </a:xfrm>
          <a:prstGeom prst="rect">
            <a:avLst/>
          </a:prstGeom>
          <a:noFill/>
        </p:spPr>
        <p:txBody>
          <a:bodyPr wrap="square" rtlCol="0">
            <a:spAutoFit/>
          </a:bodyPr>
          <a:lstStyle/>
          <a:p>
            <a:pPr algn="ctr"/>
            <a:r>
              <a:rPr lang="en-US" dirty="0" err="1"/>
              <a:t>Acest</a:t>
            </a:r>
            <a:r>
              <a:rPr lang="en-US" dirty="0"/>
              <a:t> material </a:t>
            </a:r>
            <a:r>
              <a:rPr lang="en-US" dirty="0" err="1"/>
              <a:t>este</a:t>
            </a:r>
            <a:r>
              <a:rPr lang="en-US" dirty="0"/>
              <a:t> </a:t>
            </a:r>
            <a:r>
              <a:rPr lang="en-US" dirty="0" err="1"/>
              <a:t>destinat</a:t>
            </a:r>
            <a:r>
              <a:rPr lang="en-US" dirty="0"/>
              <a:t> </a:t>
            </a:r>
            <a:r>
              <a:rPr lang="en-US" dirty="0" err="1"/>
              <a:t>exclusiv</a:t>
            </a:r>
            <a:r>
              <a:rPr lang="en-US" dirty="0"/>
              <a:t> </a:t>
            </a:r>
            <a:r>
              <a:rPr lang="en-US" dirty="0" err="1"/>
              <a:t>atelierelor</a:t>
            </a:r>
            <a:r>
              <a:rPr lang="en-US" dirty="0"/>
              <a:t> de </a:t>
            </a:r>
            <a:r>
              <a:rPr lang="en-US" dirty="0" err="1"/>
              <a:t>Masurare</a:t>
            </a:r>
            <a:r>
              <a:rPr lang="en-US" dirty="0"/>
              <a:t> a TA </a:t>
            </a:r>
            <a:r>
              <a:rPr lang="en-US" dirty="0" err="1"/>
              <a:t>realizate</a:t>
            </a:r>
            <a:r>
              <a:rPr lang="en-US" dirty="0"/>
              <a:t> de </a:t>
            </a:r>
            <a:r>
              <a:rPr lang="en-US" dirty="0" err="1"/>
              <a:t>catre</a:t>
            </a:r>
            <a:r>
              <a:rPr lang="en-US" dirty="0"/>
              <a:t> SNMF. </a:t>
            </a:r>
          </a:p>
        </p:txBody>
      </p:sp>
      <p:sp>
        <p:nvSpPr>
          <p:cNvPr id="10" name="TextBox 9">
            <a:extLst>
              <a:ext uri="{FF2B5EF4-FFF2-40B4-BE49-F238E27FC236}">
                <a16:creationId xmlns:a16="http://schemas.microsoft.com/office/drawing/2014/main" id="{79966C7F-C232-4694-0DB4-67F88C20E63B}"/>
              </a:ext>
            </a:extLst>
          </p:cNvPr>
          <p:cNvSpPr txBox="1"/>
          <p:nvPr userDrawn="1"/>
        </p:nvSpPr>
        <p:spPr>
          <a:xfrm>
            <a:off x="259976" y="5074947"/>
            <a:ext cx="6678706" cy="1200329"/>
          </a:xfrm>
          <a:prstGeom prst="rect">
            <a:avLst/>
          </a:prstGeom>
          <a:solidFill>
            <a:schemeClr val="accent3">
              <a:lumMod val="20000"/>
              <a:lumOff val="80000"/>
            </a:schemeClr>
          </a:solidFill>
        </p:spPr>
        <p:txBody>
          <a:bodyPr wrap="square">
            <a:spAutoFit/>
          </a:bodyPr>
          <a:lstStyle/>
          <a:p>
            <a:pPr algn="l"/>
            <a:r>
              <a:rPr lang="en-US" dirty="0" err="1"/>
              <a:t>Autori</a:t>
            </a:r>
            <a:r>
              <a:rPr lang="en-US" dirty="0"/>
              <a:t>:</a:t>
            </a:r>
          </a:p>
          <a:p>
            <a:pPr algn="l"/>
            <a:r>
              <a:rPr lang="en-US" dirty="0" err="1"/>
              <a:t>Dr.Daniela</a:t>
            </a:r>
            <a:r>
              <a:rPr lang="en-US" dirty="0"/>
              <a:t> Balta – </a:t>
            </a:r>
            <a:r>
              <a:rPr lang="en-US" dirty="0" err="1"/>
              <a:t>Sef</a:t>
            </a:r>
            <a:r>
              <a:rPr lang="en-US" dirty="0"/>
              <a:t> </a:t>
            </a:r>
            <a:r>
              <a:rPr lang="en-US" dirty="0" err="1"/>
              <a:t>Lucrari</a:t>
            </a:r>
            <a:r>
              <a:rPr lang="en-US" dirty="0"/>
              <a:t> UMF Carol Davila – </a:t>
            </a:r>
            <a:r>
              <a:rPr lang="en-US" dirty="0" err="1"/>
              <a:t>Medicina</a:t>
            </a:r>
            <a:r>
              <a:rPr lang="en-US" dirty="0"/>
              <a:t> de </a:t>
            </a:r>
            <a:r>
              <a:rPr lang="en-US" dirty="0" err="1"/>
              <a:t>Familie</a:t>
            </a:r>
            <a:endParaRPr lang="en-US" dirty="0"/>
          </a:p>
          <a:p>
            <a:pPr algn="l"/>
            <a:r>
              <a:rPr lang="en-US" dirty="0" err="1"/>
              <a:t>Dr.Rodica</a:t>
            </a:r>
            <a:r>
              <a:rPr lang="en-US" dirty="0"/>
              <a:t> Tanasescu – medic formator </a:t>
            </a:r>
            <a:r>
              <a:rPr lang="en-US" dirty="0" err="1"/>
              <a:t>Medicina</a:t>
            </a:r>
            <a:r>
              <a:rPr lang="en-US" dirty="0"/>
              <a:t> de </a:t>
            </a:r>
            <a:r>
              <a:rPr lang="en-US" dirty="0" err="1"/>
              <a:t>Familie</a:t>
            </a:r>
            <a:endParaRPr lang="en-US" dirty="0"/>
          </a:p>
          <a:p>
            <a:pPr algn="l"/>
            <a:r>
              <a:rPr lang="en-US" dirty="0" err="1"/>
              <a:t>Grup</a:t>
            </a:r>
            <a:r>
              <a:rPr lang="en-US" dirty="0"/>
              <a:t> </a:t>
            </a:r>
            <a:r>
              <a:rPr lang="en-US" dirty="0" err="1"/>
              <a:t>CardioMF</a:t>
            </a:r>
            <a:endParaRPr lang="en-US" dirty="0"/>
          </a:p>
        </p:txBody>
      </p:sp>
    </p:spTree>
    <p:extLst>
      <p:ext uri="{BB962C8B-B14F-4D97-AF65-F5344CB8AC3E}">
        <p14:creationId xmlns:p14="http://schemas.microsoft.com/office/powerpoint/2010/main" val="23836948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F164F-22CD-6BE5-BBA5-FD95E82081E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7EED8A7-04D8-BF15-04DC-BF31A4D4946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880428-3787-A70A-01A5-41548A7A50E2}"/>
              </a:ext>
            </a:extLst>
          </p:cNvPr>
          <p:cNvSpPr>
            <a:spLocks noGrp="1"/>
          </p:cNvSpPr>
          <p:nvPr>
            <p:ph type="dt" sz="half" idx="10"/>
          </p:nvPr>
        </p:nvSpPr>
        <p:spPr/>
        <p:txBody>
          <a:bodyPr/>
          <a:lstStyle/>
          <a:p>
            <a:fld id="{B6B69514-87F3-4075-A813-72FF81985E7B}" type="datetimeFigureOut">
              <a:rPr lang="en-US" smtClean="0"/>
              <a:t>8/29/2024</a:t>
            </a:fld>
            <a:endParaRPr lang="en-US"/>
          </a:p>
        </p:txBody>
      </p:sp>
      <p:sp>
        <p:nvSpPr>
          <p:cNvPr id="5" name="Footer Placeholder 4">
            <a:extLst>
              <a:ext uri="{FF2B5EF4-FFF2-40B4-BE49-F238E27FC236}">
                <a16:creationId xmlns:a16="http://schemas.microsoft.com/office/drawing/2014/main" id="{6F2BB960-9493-B777-5CC8-6A32077A2E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63BEC7-A96B-8BD4-0930-2953F6C15A91}"/>
              </a:ext>
            </a:extLst>
          </p:cNvPr>
          <p:cNvSpPr>
            <a:spLocks noGrp="1"/>
          </p:cNvSpPr>
          <p:nvPr>
            <p:ph type="sldNum" sz="quarter" idx="12"/>
          </p:nvPr>
        </p:nvSpPr>
        <p:spPr/>
        <p:txBody>
          <a:bodyPr/>
          <a:lstStyle/>
          <a:p>
            <a:fld id="{7A8D0BBC-54EE-477C-99C2-A9AA7F4D7B3F}" type="slidenum">
              <a:rPr lang="en-US" smtClean="0"/>
              <a:t>‹#›</a:t>
            </a:fld>
            <a:endParaRPr lang="en-US"/>
          </a:p>
        </p:txBody>
      </p:sp>
    </p:spTree>
    <p:extLst>
      <p:ext uri="{BB962C8B-B14F-4D97-AF65-F5344CB8AC3E}">
        <p14:creationId xmlns:p14="http://schemas.microsoft.com/office/powerpoint/2010/main" val="17872637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4F9B52-0548-FC7C-D1ED-49E22168104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70404DC-4004-14ED-A7FE-D9E5DED2968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872EB6-096A-0C81-9283-4C3F6C6BFE0A}"/>
              </a:ext>
            </a:extLst>
          </p:cNvPr>
          <p:cNvSpPr>
            <a:spLocks noGrp="1"/>
          </p:cNvSpPr>
          <p:nvPr>
            <p:ph type="dt" sz="half" idx="10"/>
          </p:nvPr>
        </p:nvSpPr>
        <p:spPr/>
        <p:txBody>
          <a:bodyPr/>
          <a:lstStyle/>
          <a:p>
            <a:fld id="{B6B69514-87F3-4075-A813-72FF81985E7B}" type="datetimeFigureOut">
              <a:rPr lang="en-US" smtClean="0"/>
              <a:t>8/29/2024</a:t>
            </a:fld>
            <a:endParaRPr lang="en-US"/>
          </a:p>
        </p:txBody>
      </p:sp>
      <p:sp>
        <p:nvSpPr>
          <p:cNvPr id="5" name="Footer Placeholder 4">
            <a:extLst>
              <a:ext uri="{FF2B5EF4-FFF2-40B4-BE49-F238E27FC236}">
                <a16:creationId xmlns:a16="http://schemas.microsoft.com/office/drawing/2014/main" id="{F2D0A625-3233-9D39-9970-07A43E6E62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C92663-B7B9-86F2-F480-1B43EB47CED3}"/>
              </a:ext>
            </a:extLst>
          </p:cNvPr>
          <p:cNvSpPr>
            <a:spLocks noGrp="1"/>
          </p:cNvSpPr>
          <p:nvPr>
            <p:ph type="sldNum" sz="quarter" idx="12"/>
          </p:nvPr>
        </p:nvSpPr>
        <p:spPr/>
        <p:txBody>
          <a:bodyPr/>
          <a:lstStyle/>
          <a:p>
            <a:fld id="{7A8D0BBC-54EE-477C-99C2-A9AA7F4D7B3F}" type="slidenum">
              <a:rPr lang="en-US" smtClean="0"/>
              <a:t>‹#›</a:t>
            </a:fld>
            <a:endParaRPr lang="en-US"/>
          </a:p>
        </p:txBody>
      </p:sp>
    </p:spTree>
    <p:extLst>
      <p:ext uri="{BB962C8B-B14F-4D97-AF65-F5344CB8AC3E}">
        <p14:creationId xmlns:p14="http://schemas.microsoft.com/office/powerpoint/2010/main" val="85016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5B79A-A5AE-78F6-0ADD-9BBA0FCBDB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A33E05-BEBB-4B37-B383-E2A393018F8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B04565-15D3-B7CF-17F0-7D9D2912BA3B}"/>
              </a:ext>
            </a:extLst>
          </p:cNvPr>
          <p:cNvSpPr>
            <a:spLocks noGrp="1"/>
          </p:cNvSpPr>
          <p:nvPr>
            <p:ph type="dt" sz="half" idx="10"/>
          </p:nvPr>
        </p:nvSpPr>
        <p:spPr/>
        <p:txBody>
          <a:bodyPr/>
          <a:lstStyle/>
          <a:p>
            <a:fld id="{B6B69514-87F3-4075-A813-72FF81985E7B}" type="datetimeFigureOut">
              <a:rPr lang="en-US" smtClean="0"/>
              <a:t>8/29/2024</a:t>
            </a:fld>
            <a:endParaRPr lang="en-US"/>
          </a:p>
        </p:txBody>
      </p:sp>
      <p:sp>
        <p:nvSpPr>
          <p:cNvPr id="5" name="Footer Placeholder 4">
            <a:extLst>
              <a:ext uri="{FF2B5EF4-FFF2-40B4-BE49-F238E27FC236}">
                <a16:creationId xmlns:a16="http://schemas.microsoft.com/office/drawing/2014/main" id="{D5E7D429-04B8-6B18-733D-855CFFA114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5BD920-5CBB-205A-6CE7-A3FF3FD465A1}"/>
              </a:ext>
            </a:extLst>
          </p:cNvPr>
          <p:cNvSpPr>
            <a:spLocks noGrp="1"/>
          </p:cNvSpPr>
          <p:nvPr>
            <p:ph type="sldNum" sz="quarter" idx="12"/>
          </p:nvPr>
        </p:nvSpPr>
        <p:spPr/>
        <p:txBody>
          <a:bodyPr/>
          <a:lstStyle/>
          <a:p>
            <a:fld id="{7A8D0BBC-54EE-477C-99C2-A9AA7F4D7B3F}" type="slidenum">
              <a:rPr lang="en-US" smtClean="0"/>
              <a:t>‹#›</a:t>
            </a:fld>
            <a:endParaRPr lang="en-US"/>
          </a:p>
        </p:txBody>
      </p:sp>
      <p:pic>
        <p:nvPicPr>
          <p:cNvPr id="8" name="Picture 7">
            <a:extLst>
              <a:ext uri="{FF2B5EF4-FFF2-40B4-BE49-F238E27FC236}">
                <a16:creationId xmlns:a16="http://schemas.microsoft.com/office/drawing/2014/main" id="{A1AB5BFB-85D5-28C3-1808-81C17A0BC978}"/>
              </a:ext>
            </a:extLst>
          </p:cNvPr>
          <p:cNvPicPr>
            <a:picLocks noChangeAspect="1"/>
          </p:cNvPicPr>
          <p:nvPr userDrawn="1"/>
        </p:nvPicPr>
        <p:blipFill>
          <a:blip r:embed="rId2"/>
          <a:stretch>
            <a:fillRect/>
          </a:stretch>
        </p:blipFill>
        <p:spPr>
          <a:xfrm>
            <a:off x="1" y="6324378"/>
            <a:ext cx="2330823" cy="533622"/>
          </a:xfrm>
          <a:prstGeom prst="rect">
            <a:avLst/>
          </a:prstGeom>
        </p:spPr>
      </p:pic>
    </p:spTree>
    <p:extLst>
      <p:ext uri="{BB962C8B-B14F-4D97-AF65-F5344CB8AC3E}">
        <p14:creationId xmlns:p14="http://schemas.microsoft.com/office/powerpoint/2010/main" val="26061036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5D53F-D950-2D4B-DB09-B8FD18BB4CD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718C94D-B994-0DBB-B9A0-AC1EF57BD6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A871784-2492-3937-E068-FE68B0146053}"/>
              </a:ext>
            </a:extLst>
          </p:cNvPr>
          <p:cNvSpPr>
            <a:spLocks noGrp="1"/>
          </p:cNvSpPr>
          <p:nvPr>
            <p:ph type="dt" sz="half" idx="10"/>
          </p:nvPr>
        </p:nvSpPr>
        <p:spPr/>
        <p:txBody>
          <a:bodyPr/>
          <a:lstStyle/>
          <a:p>
            <a:fld id="{B6B69514-87F3-4075-A813-72FF81985E7B}" type="datetimeFigureOut">
              <a:rPr lang="en-US" smtClean="0"/>
              <a:t>8/29/2024</a:t>
            </a:fld>
            <a:endParaRPr lang="en-US"/>
          </a:p>
        </p:txBody>
      </p:sp>
      <p:sp>
        <p:nvSpPr>
          <p:cNvPr id="5" name="Footer Placeholder 4">
            <a:extLst>
              <a:ext uri="{FF2B5EF4-FFF2-40B4-BE49-F238E27FC236}">
                <a16:creationId xmlns:a16="http://schemas.microsoft.com/office/drawing/2014/main" id="{5DD5F864-84B2-12E9-F7B6-1DD8EDEE69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7A0B57-2EF4-6013-58C5-0152FB1DEEAA}"/>
              </a:ext>
            </a:extLst>
          </p:cNvPr>
          <p:cNvSpPr>
            <a:spLocks noGrp="1"/>
          </p:cNvSpPr>
          <p:nvPr>
            <p:ph type="sldNum" sz="quarter" idx="12"/>
          </p:nvPr>
        </p:nvSpPr>
        <p:spPr/>
        <p:txBody>
          <a:bodyPr/>
          <a:lstStyle/>
          <a:p>
            <a:fld id="{7A8D0BBC-54EE-477C-99C2-A9AA7F4D7B3F}" type="slidenum">
              <a:rPr lang="en-US" smtClean="0"/>
              <a:t>‹#›</a:t>
            </a:fld>
            <a:endParaRPr lang="en-US"/>
          </a:p>
        </p:txBody>
      </p:sp>
      <p:pic>
        <p:nvPicPr>
          <p:cNvPr id="7" name="Picture 6">
            <a:extLst>
              <a:ext uri="{FF2B5EF4-FFF2-40B4-BE49-F238E27FC236}">
                <a16:creationId xmlns:a16="http://schemas.microsoft.com/office/drawing/2014/main" id="{0A1627F1-959E-0D62-0A48-4463441C8377}"/>
              </a:ext>
            </a:extLst>
          </p:cNvPr>
          <p:cNvPicPr>
            <a:picLocks noChangeAspect="1"/>
          </p:cNvPicPr>
          <p:nvPr userDrawn="1"/>
        </p:nvPicPr>
        <p:blipFill>
          <a:blip r:embed="rId2"/>
          <a:stretch>
            <a:fillRect/>
          </a:stretch>
        </p:blipFill>
        <p:spPr>
          <a:xfrm>
            <a:off x="1" y="6324378"/>
            <a:ext cx="2330823" cy="533622"/>
          </a:xfrm>
          <a:prstGeom prst="rect">
            <a:avLst/>
          </a:prstGeom>
        </p:spPr>
      </p:pic>
    </p:spTree>
    <p:extLst>
      <p:ext uri="{BB962C8B-B14F-4D97-AF65-F5344CB8AC3E}">
        <p14:creationId xmlns:p14="http://schemas.microsoft.com/office/powerpoint/2010/main" val="1007801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C560B-2B5D-832F-A3F2-257A9D8B23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1E156F-62A2-F9EC-64DF-1575BD9EFE7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0A39DE7-D00A-1E7C-37EF-B1EC05F3F0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2E773D-6114-D51D-7A6C-3EBC896DB27F}"/>
              </a:ext>
            </a:extLst>
          </p:cNvPr>
          <p:cNvSpPr>
            <a:spLocks noGrp="1"/>
          </p:cNvSpPr>
          <p:nvPr>
            <p:ph type="dt" sz="half" idx="10"/>
          </p:nvPr>
        </p:nvSpPr>
        <p:spPr/>
        <p:txBody>
          <a:bodyPr/>
          <a:lstStyle/>
          <a:p>
            <a:fld id="{B6B69514-87F3-4075-A813-72FF81985E7B}" type="datetimeFigureOut">
              <a:rPr lang="en-US" smtClean="0"/>
              <a:t>8/29/2024</a:t>
            </a:fld>
            <a:endParaRPr lang="en-US"/>
          </a:p>
        </p:txBody>
      </p:sp>
      <p:sp>
        <p:nvSpPr>
          <p:cNvPr id="6" name="Footer Placeholder 5">
            <a:extLst>
              <a:ext uri="{FF2B5EF4-FFF2-40B4-BE49-F238E27FC236}">
                <a16:creationId xmlns:a16="http://schemas.microsoft.com/office/drawing/2014/main" id="{5AF0A883-2AFB-4285-E024-04598BCF7A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EA5374-D2F2-C5EA-CCBD-745946BA456D}"/>
              </a:ext>
            </a:extLst>
          </p:cNvPr>
          <p:cNvSpPr>
            <a:spLocks noGrp="1"/>
          </p:cNvSpPr>
          <p:nvPr>
            <p:ph type="sldNum" sz="quarter" idx="12"/>
          </p:nvPr>
        </p:nvSpPr>
        <p:spPr/>
        <p:txBody>
          <a:bodyPr/>
          <a:lstStyle/>
          <a:p>
            <a:fld id="{7A8D0BBC-54EE-477C-99C2-A9AA7F4D7B3F}" type="slidenum">
              <a:rPr lang="en-US" smtClean="0"/>
              <a:t>‹#›</a:t>
            </a:fld>
            <a:endParaRPr lang="en-US"/>
          </a:p>
        </p:txBody>
      </p:sp>
      <p:pic>
        <p:nvPicPr>
          <p:cNvPr id="8" name="Picture 7">
            <a:extLst>
              <a:ext uri="{FF2B5EF4-FFF2-40B4-BE49-F238E27FC236}">
                <a16:creationId xmlns:a16="http://schemas.microsoft.com/office/drawing/2014/main" id="{FB5FBDFC-223A-D5A8-A8D4-A1303FC3EDB2}"/>
              </a:ext>
            </a:extLst>
          </p:cNvPr>
          <p:cNvPicPr>
            <a:picLocks noChangeAspect="1"/>
          </p:cNvPicPr>
          <p:nvPr userDrawn="1"/>
        </p:nvPicPr>
        <p:blipFill>
          <a:blip r:embed="rId2"/>
          <a:stretch>
            <a:fillRect/>
          </a:stretch>
        </p:blipFill>
        <p:spPr>
          <a:xfrm>
            <a:off x="1" y="6324378"/>
            <a:ext cx="2330823" cy="533622"/>
          </a:xfrm>
          <a:prstGeom prst="rect">
            <a:avLst/>
          </a:prstGeom>
        </p:spPr>
      </p:pic>
    </p:spTree>
    <p:extLst>
      <p:ext uri="{BB962C8B-B14F-4D97-AF65-F5344CB8AC3E}">
        <p14:creationId xmlns:p14="http://schemas.microsoft.com/office/powerpoint/2010/main" val="41501584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D50F5-491F-8482-81AB-8FEE4EC8B66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BCBBC2-31A1-9E30-6BFA-58C20CFC6D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46828E-DD33-03D9-01DC-D068E98BC9A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95A029-6B01-8E3F-522B-B42BC62EBA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229E1A-0E5C-1364-1873-6F9FE212D08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AFEEDAB-F127-1CBF-DC18-37C363B5942F}"/>
              </a:ext>
            </a:extLst>
          </p:cNvPr>
          <p:cNvSpPr>
            <a:spLocks noGrp="1"/>
          </p:cNvSpPr>
          <p:nvPr>
            <p:ph type="dt" sz="half" idx="10"/>
          </p:nvPr>
        </p:nvSpPr>
        <p:spPr/>
        <p:txBody>
          <a:bodyPr/>
          <a:lstStyle/>
          <a:p>
            <a:fld id="{B6B69514-87F3-4075-A813-72FF81985E7B}" type="datetimeFigureOut">
              <a:rPr lang="en-US" smtClean="0"/>
              <a:t>8/29/2024</a:t>
            </a:fld>
            <a:endParaRPr lang="en-US"/>
          </a:p>
        </p:txBody>
      </p:sp>
      <p:sp>
        <p:nvSpPr>
          <p:cNvPr id="8" name="Footer Placeholder 7">
            <a:extLst>
              <a:ext uri="{FF2B5EF4-FFF2-40B4-BE49-F238E27FC236}">
                <a16:creationId xmlns:a16="http://schemas.microsoft.com/office/drawing/2014/main" id="{DA56328A-F5B0-9CF7-D5C0-01FB1AAA0A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DF2A6D-F3DB-3398-2B80-F9B1C8B0DF8B}"/>
              </a:ext>
            </a:extLst>
          </p:cNvPr>
          <p:cNvSpPr>
            <a:spLocks noGrp="1"/>
          </p:cNvSpPr>
          <p:nvPr>
            <p:ph type="sldNum" sz="quarter" idx="12"/>
          </p:nvPr>
        </p:nvSpPr>
        <p:spPr/>
        <p:txBody>
          <a:bodyPr/>
          <a:lstStyle/>
          <a:p>
            <a:fld id="{7A8D0BBC-54EE-477C-99C2-A9AA7F4D7B3F}" type="slidenum">
              <a:rPr lang="en-US" smtClean="0"/>
              <a:t>‹#›</a:t>
            </a:fld>
            <a:endParaRPr lang="en-US"/>
          </a:p>
        </p:txBody>
      </p:sp>
    </p:spTree>
    <p:extLst>
      <p:ext uri="{BB962C8B-B14F-4D97-AF65-F5344CB8AC3E}">
        <p14:creationId xmlns:p14="http://schemas.microsoft.com/office/powerpoint/2010/main" val="151391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AEAC1-1F15-B905-D6FE-E33F09EB8C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4993CA9-1B65-E851-113D-B68E8A9FE0E4}"/>
              </a:ext>
            </a:extLst>
          </p:cNvPr>
          <p:cNvSpPr>
            <a:spLocks noGrp="1"/>
          </p:cNvSpPr>
          <p:nvPr>
            <p:ph type="dt" sz="half" idx="10"/>
          </p:nvPr>
        </p:nvSpPr>
        <p:spPr/>
        <p:txBody>
          <a:bodyPr/>
          <a:lstStyle/>
          <a:p>
            <a:fld id="{B6B69514-87F3-4075-A813-72FF81985E7B}" type="datetimeFigureOut">
              <a:rPr lang="en-US" smtClean="0"/>
              <a:t>8/29/2024</a:t>
            </a:fld>
            <a:endParaRPr lang="en-US"/>
          </a:p>
        </p:txBody>
      </p:sp>
      <p:sp>
        <p:nvSpPr>
          <p:cNvPr id="4" name="Footer Placeholder 3">
            <a:extLst>
              <a:ext uri="{FF2B5EF4-FFF2-40B4-BE49-F238E27FC236}">
                <a16:creationId xmlns:a16="http://schemas.microsoft.com/office/drawing/2014/main" id="{4F0F9C8C-E985-8C08-1DFD-880CDF6482C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3ACD6E-EFBE-8293-469D-C584DCCB9D90}"/>
              </a:ext>
            </a:extLst>
          </p:cNvPr>
          <p:cNvSpPr>
            <a:spLocks noGrp="1"/>
          </p:cNvSpPr>
          <p:nvPr>
            <p:ph type="sldNum" sz="quarter" idx="12"/>
          </p:nvPr>
        </p:nvSpPr>
        <p:spPr/>
        <p:txBody>
          <a:bodyPr/>
          <a:lstStyle/>
          <a:p>
            <a:fld id="{7A8D0BBC-54EE-477C-99C2-A9AA7F4D7B3F}" type="slidenum">
              <a:rPr lang="en-US" smtClean="0"/>
              <a:t>‹#›</a:t>
            </a:fld>
            <a:endParaRPr lang="en-US"/>
          </a:p>
        </p:txBody>
      </p:sp>
    </p:spTree>
    <p:extLst>
      <p:ext uri="{BB962C8B-B14F-4D97-AF65-F5344CB8AC3E}">
        <p14:creationId xmlns:p14="http://schemas.microsoft.com/office/powerpoint/2010/main" val="8649944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615A3F-10EA-4C38-0408-64222171BA5B}"/>
              </a:ext>
            </a:extLst>
          </p:cNvPr>
          <p:cNvSpPr>
            <a:spLocks noGrp="1"/>
          </p:cNvSpPr>
          <p:nvPr>
            <p:ph type="dt" sz="half" idx="10"/>
          </p:nvPr>
        </p:nvSpPr>
        <p:spPr/>
        <p:txBody>
          <a:bodyPr/>
          <a:lstStyle/>
          <a:p>
            <a:fld id="{B6B69514-87F3-4075-A813-72FF81985E7B}" type="datetimeFigureOut">
              <a:rPr lang="en-US" smtClean="0"/>
              <a:t>8/29/2024</a:t>
            </a:fld>
            <a:endParaRPr lang="en-US"/>
          </a:p>
        </p:txBody>
      </p:sp>
      <p:sp>
        <p:nvSpPr>
          <p:cNvPr id="3" name="Footer Placeholder 2">
            <a:extLst>
              <a:ext uri="{FF2B5EF4-FFF2-40B4-BE49-F238E27FC236}">
                <a16:creationId xmlns:a16="http://schemas.microsoft.com/office/drawing/2014/main" id="{1ED89735-F9B6-D4D2-2955-E1F926A4FD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D60FEF0-EFF8-6D69-71B3-11190CB7D1C9}"/>
              </a:ext>
            </a:extLst>
          </p:cNvPr>
          <p:cNvSpPr>
            <a:spLocks noGrp="1"/>
          </p:cNvSpPr>
          <p:nvPr>
            <p:ph type="sldNum" sz="quarter" idx="12"/>
          </p:nvPr>
        </p:nvSpPr>
        <p:spPr/>
        <p:txBody>
          <a:bodyPr/>
          <a:lstStyle/>
          <a:p>
            <a:fld id="{7A8D0BBC-54EE-477C-99C2-A9AA7F4D7B3F}" type="slidenum">
              <a:rPr lang="en-US" smtClean="0"/>
              <a:t>‹#›</a:t>
            </a:fld>
            <a:endParaRPr lang="en-US"/>
          </a:p>
        </p:txBody>
      </p:sp>
      <p:pic>
        <p:nvPicPr>
          <p:cNvPr id="5" name="Picture 4">
            <a:extLst>
              <a:ext uri="{FF2B5EF4-FFF2-40B4-BE49-F238E27FC236}">
                <a16:creationId xmlns:a16="http://schemas.microsoft.com/office/drawing/2014/main" id="{61C3A3CA-905E-0B4C-9CD1-BC2A1845FD27}"/>
              </a:ext>
            </a:extLst>
          </p:cNvPr>
          <p:cNvPicPr>
            <a:picLocks noChangeAspect="1"/>
          </p:cNvPicPr>
          <p:nvPr userDrawn="1"/>
        </p:nvPicPr>
        <p:blipFill>
          <a:blip r:embed="rId2"/>
          <a:stretch>
            <a:fillRect/>
          </a:stretch>
        </p:blipFill>
        <p:spPr>
          <a:xfrm>
            <a:off x="1" y="6324378"/>
            <a:ext cx="2330823" cy="533622"/>
          </a:xfrm>
          <a:prstGeom prst="rect">
            <a:avLst/>
          </a:prstGeom>
        </p:spPr>
      </p:pic>
    </p:spTree>
    <p:extLst>
      <p:ext uri="{BB962C8B-B14F-4D97-AF65-F5344CB8AC3E}">
        <p14:creationId xmlns:p14="http://schemas.microsoft.com/office/powerpoint/2010/main" val="33531652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43C64-EAD9-28F5-1BB2-696AA86B83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73620F4-765D-3A59-3497-2823DA292F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8A63A0-B1B7-B580-F127-BC9753C716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0E9282-BE7B-3880-C89E-B5D8F2139F68}"/>
              </a:ext>
            </a:extLst>
          </p:cNvPr>
          <p:cNvSpPr>
            <a:spLocks noGrp="1"/>
          </p:cNvSpPr>
          <p:nvPr>
            <p:ph type="dt" sz="half" idx="10"/>
          </p:nvPr>
        </p:nvSpPr>
        <p:spPr/>
        <p:txBody>
          <a:bodyPr/>
          <a:lstStyle/>
          <a:p>
            <a:fld id="{B6B69514-87F3-4075-A813-72FF81985E7B}" type="datetimeFigureOut">
              <a:rPr lang="en-US" smtClean="0"/>
              <a:t>8/29/2024</a:t>
            </a:fld>
            <a:endParaRPr lang="en-US"/>
          </a:p>
        </p:txBody>
      </p:sp>
      <p:sp>
        <p:nvSpPr>
          <p:cNvPr id="6" name="Footer Placeholder 5">
            <a:extLst>
              <a:ext uri="{FF2B5EF4-FFF2-40B4-BE49-F238E27FC236}">
                <a16:creationId xmlns:a16="http://schemas.microsoft.com/office/drawing/2014/main" id="{8E858A78-F14E-AA0D-C1CC-415619C9F0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74408D-892F-122B-9FC6-52038B4FDC9A}"/>
              </a:ext>
            </a:extLst>
          </p:cNvPr>
          <p:cNvSpPr>
            <a:spLocks noGrp="1"/>
          </p:cNvSpPr>
          <p:nvPr>
            <p:ph type="sldNum" sz="quarter" idx="12"/>
          </p:nvPr>
        </p:nvSpPr>
        <p:spPr/>
        <p:txBody>
          <a:bodyPr/>
          <a:lstStyle/>
          <a:p>
            <a:fld id="{7A8D0BBC-54EE-477C-99C2-A9AA7F4D7B3F}" type="slidenum">
              <a:rPr lang="en-US" smtClean="0"/>
              <a:t>‹#›</a:t>
            </a:fld>
            <a:endParaRPr lang="en-US"/>
          </a:p>
        </p:txBody>
      </p:sp>
    </p:spTree>
    <p:extLst>
      <p:ext uri="{BB962C8B-B14F-4D97-AF65-F5344CB8AC3E}">
        <p14:creationId xmlns:p14="http://schemas.microsoft.com/office/powerpoint/2010/main" val="14128498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7908B-DBA8-FA0F-F4C2-4DE2B9C576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0F839F-E9CD-D1FC-3ECB-12F25E30D5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32363C-890E-9A88-E5F5-E5FD9E9ED5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D21C3F-57F7-43AF-7D04-F2B4F226FE41}"/>
              </a:ext>
            </a:extLst>
          </p:cNvPr>
          <p:cNvSpPr>
            <a:spLocks noGrp="1"/>
          </p:cNvSpPr>
          <p:nvPr>
            <p:ph type="dt" sz="half" idx="10"/>
          </p:nvPr>
        </p:nvSpPr>
        <p:spPr/>
        <p:txBody>
          <a:bodyPr/>
          <a:lstStyle/>
          <a:p>
            <a:fld id="{B6B69514-87F3-4075-A813-72FF81985E7B}" type="datetimeFigureOut">
              <a:rPr lang="en-US" smtClean="0"/>
              <a:t>8/29/2024</a:t>
            </a:fld>
            <a:endParaRPr lang="en-US"/>
          </a:p>
        </p:txBody>
      </p:sp>
      <p:sp>
        <p:nvSpPr>
          <p:cNvPr id="6" name="Footer Placeholder 5">
            <a:extLst>
              <a:ext uri="{FF2B5EF4-FFF2-40B4-BE49-F238E27FC236}">
                <a16:creationId xmlns:a16="http://schemas.microsoft.com/office/drawing/2014/main" id="{212A7242-3A38-4361-E883-65626B9663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6BCB59-566F-C36F-5257-4870906107B7}"/>
              </a:ext>
            </a:extLst>
          </p:cNvPr>
          <p:cNvSpPr>
            <a:spLocks noGrp="1"/>
          </p:cNvSpPr>
          <p:nvPr>
            <p:ph type="sldNum" sz="quarter" idx="12"/>
          </p:nvPr>
        </p:nvSpPr>
        <p:spPr/>
        <p:txBody>
          <a:bodyPr/>
          <a:lstStyle/>
          <a:p>
            <a:fld id="{7A8D0BBC-54EE-477C-99C2-A9AA7F4D7B3F}" type="slidenum">
              <a:rPr lang="en-US" smtClean="0"/>
              <a:t>‹#›</a:t>
            </a:fld>
            <a:endParaRPr lang="en-US"/>
          </a:p>
        </p:txBody>
      </p:sp>
    </p:spTree>
    <p:extLst>
      <p:ext uri="{BB962C8B-B14F-4D97-AF65-F5344CB8AC3E}">
        <p14:creationId xmlns:p14="http://schemas.microsoft.com/office/powerpoint/2010/main" val="607071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58CBB3-4827-0105-44BF-C0332DA12A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786AAC-7E0B-6BFB-76BC-03E038F410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B7A518-33ED-9AF0-55AF-7864ECF7CB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B69514-87F3-4075-A813-72FF81985E7B}" type="datetimeFigureOut">
              <a:rPr lang="en-US" smtClean="0"/>
              <a:t>8/29/2024</a:t>
            </a:fld>
            <a:endParaRPr lang="en-US"/>
          </a:p>
        </p:txBody>
      </p:sp>
      <p:sp>
        <p:nvSpPr>
          <p:cNvPr id="5" name="Footer Placeholder 4">
            <a:extLst>
              <a:ext uri="{FF2B5EF4-FFF2-40B4-BE49-F238E27FC236}">
                <a16:creationId xmlns:a16="http://schemas.microsoft.com/office/drawing/2014/main" id="{3A94B332-9103-1F3C-1D9C-5CC70AC7DE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958ECB-03A0-6F20-1BDD-238D3B3E0B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8D0BBC-54EE-477C-99C2-A9AA7F4D7B3F}" type="slidenum">
              <a:rPr lang="en-US" smtClean="0"/>
              <a:t>‹#›</a:t>
            </a:fld>
            <a:endParaRPr lang="en-US"/>
          </a:p>
        </p:txBody>
      </p:sp>
    </p:spTree>
    <p:extLst>
      <p:ext uri="{BB962C8B-B14F-4D97-AF65-F5344CB8AC3E}">
        <p14:creationId xmlns:p14="http://schemas.microsoft.com/office/powerpoint/2010/main" val="28342663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0.png"/><Relationship Id="rId1" Type="http://schemas.openxmlformats.org/officeDocument/2006/relationships/slideLayout" Target="../slideLayouts/slideLayout6.xml"/><Relationship Id="rId4" Type="http://schemas.openxmlformats.org/officeDocument/2006/relationships/image" Target="../media/image32.emf"/></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112.png"/><Relationship Id="rId4" Type="http://schemas.openxmlformats.org/officeDocument/2006/relationships/image" Target="../media/image111.png"/></Relationships>
</file>

<file path=ppt/slides/_rels/slide10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30.png"/><Relationship Id="rId2" Type="http://schemas.openxmlformats.org/officeDocument/2006/relationships/image" Target="../media/image113.png"/><Relationship Id="rId1" Type="http://schemas.openxmlformats.org/officeDocument/2006/relationships/slideLayout" Target="../slideLayouts/slideLayout6.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121.png"/><Relationship Id="rId4" Type="http://schemas.openxmlformats.org/officeDocument/2006/relationships/image" Target="../media/image120.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4.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diagramLayout" Target="../diagrams/layout5.xml"/><Relationship Id="rId7" Type="http://schemas.openxmlformats.org/officeDocument/2006/relationships/diagramData" Target="../diagrams/data6.xml"/><Relationship Id="rId2" Type="http://schemas.openxmlformats.org/officeDocument/2006/relationships/diagramData" Target="../diagrams/data5.xml"/><Relationship Id="rId1" Type="http://schemas.openxmlformats.org/officeDocument/2006/relationships/slideLayout" Target="../slideLayouts/slideLayout6.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1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8" Type="http://schemas.openxmlformats.org/officeDocument/2006/relationships/diagramLayout" Target="../diagrams/layout8.xml"/><Relationship Id="rId3" Type="http://schemas.openxmlformats.org/officeDocument/2006/relationships/diagramLayout" Target="../diagrams/layout7.xml"/><Relationship Id="rId7" Type="http://schemas.openxmlformats.org/officeDocument/2006/relationships/diagramData" Target="../diagrams/data8.xml"/><Relationship Id="rId2" Type="http://schemas.openxmlformats.org/officeDocument/2006/relationships/diagramData" Target="../diagrams/data7.xml"/><Relationship Id="rId1" Type="http://schemas.openxmlformats.org/officeDocument/2006/relationships/slideLayout" Target="../slideLayouts/slideLayout6.xml"/><Relationship Id="rId6" Type="http://schemas.microsoft.com/office/2007/relationships/diagramDrawing" Target="../diagrams/drawing7.xml"/><Relationship Id="rId11" Type="http://schemas.microsoft.com/office/2007/relationships/diagramDrawing" Target="../diagrams/drawing8.xml"/><Relationship Id="rId5" Type="http://schemas.openxmlformats.org/officeDocument/2006/relationships/diagramColors" Target="../diagrams/colors7.xml"/><Relationship Id="rId10" Type="http://schemas.openxmlformats.org/officeDocument/2006/relationships/diagramColors" Target="../diagrams/colors8.xml"/><Relationship Id="rId4" Type="http://schemas.openxmlformats.org/officeDocument/2006/relationships/diagramQuickStyle" Target="../diagrams/quickStyle7.xml"/><Relationship Id="rId9" Type="http://schemas.openxmlformats.org/officeDocument/2006/relationships/diagramQuickStyle" Target="../diagrams/quickStyle8.xml"/></Relationships>
</file>

<file path=ppt/slides/_rels/slide117.xml.rels><?xml version="1.0" encoding="UTF-8" standalone="yes"?>
<Relationships xmlns="http://schemas.openxmlformats.org/package/2006/relationships"><Relationship Id="rId8" Type="http://schemas.openxmlformats.org/officeDocument/2006/relationships/diagramLayout" Target="../diagrams/layout10.xml"/><Relationship Id="rId3" Type="http://schemas.openxmlformats.org/officeDocument/2006/relationships/diagramLayout" Target="../diagrams/layout9.xml"/><Relationship Id="rId7" Type="http://schemas.openxmlformats.org/officeDocument/2006/relationships/diagramData" Target="../diagrams/data10.xml"/><Relationship Id="rId12" Type="http://schemas.openxmlformats.org/officeDocument/2006/relationships/image" Target="../media/image122.png"/><Relationship Id="rId2" Type="http://schemas.openxmlformats.org/officeDocument/2006/relationships/diagramData" Target="../diagrams/data9.xml"/><Relationship Id="rId1" Type="http://schemas.openxmlformats.org/officeDocument/2006/relationships/slideLayout" Target="../slideLayouts/slideLayout6.xml"/><Relationship Id="rId6" Type="http://schemas.microsoft.com/office/2007/relationships/diagramDrawing" Target="../diagrams/drawing9.xml"/><Relationship Id="rId11" Type="http://schemas.microsoft.com/office/2007/relationships/diagramDrawing" Target="../diagrams/drawing10.xml"/><Relationship Id="rId5" Type="http://schemas.openxmlformats.org/officeDocument/2006/relationships/diagramColors" Target="../diagrams/colors9.xml"/><Relationship Id="rId10" Type="http://schemas.openxmlformats.org/officeDocument/2006/relationships/diagramColors" Target="../diagrams/colors10.xml"/><Relationship Id="rId4" Type="http://schemas.openxmlformats.org/officeDocument/2006/relationships/diagramQuickStyle" Target="../diagrams/quickStyle9.xml"/><Relationship Id="rId9" Type="http://schemas.openxmlformats.org/officeDocument/2006/relationships/diagramQuickStyle" Target="../diagrams/quickStyle10.xml"/></Relationships>
</file>

<file path=ppt/slides/_rels/slide1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23.tmp"/><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2" Type="http://schemas.openxmlformats.org/officeDocument/2006/relationships/image" Target="../media/image124.tmp"/><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2" Type="http://schemas.openxmlformats.org/officeDocument/2006/relationships/image" Target="../media/image125.tmp"/><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2" Type="http://schemas.openxmlformats.org/officeDocument/2006/relationships/image" Target="../media/image126.tmp"/><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6.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24.xml.rels><?xml version="1.0" encoding="UTF-8" standalone="yes"?>
<Relationships xmlns="http://schemas.openxmlformats.org/package/2006/relationships"><Relationship Id="rId2" Type="http://schemas.openxmlformats.org/officeDocument/2006/relationships/image" Target="../media/image127.emf"/><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33.png"/></Relationships>
</file>

<file path=ppt/slides/_rels/slide13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png"/><Relationship Id="rId1" Type="http://schemas.openxmlformats.org/officeDocument/2006/relationships/slideLayout" Target="../slideLayouts/slideLayout7.xml"/><Relationship Id="rId4" Type="http://schemas.openxmlformats.org/officeDocument/2006/relationships/image" Target="../media/image145.png"/></Relationships>
</file>

<file path=ppt/slides/_rels/slide151.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7.xml"/><Relationship Id="rId5" Type="http://schemas.openxmlformats.org/officeDocument/2006/relationships/image" Target="../media/image149.png"/><Relationship Id="rId4" Type="http://schemas.openxmlformats.org/officeDocument/2006/relationships/image" Target="../media/image148.png"/></Relationships>
</file>

<file path=ppt/slides/_rels/slide152.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hyperlink" Target="https://doi.org/10.1093/eurheartj/ehy339" TargetMode="External"/><Relationship Id="rId2" Type="http://schemas.openxmlformats.org/officeDocument/2006/relationships/hyperlink" Target="https://doi.org/10.1097/HJH.0000000000003480" TargetMode="External"/><Relationship Id="rId1" Type="http://schemas.openxmlformats.org/officeDocument/2006/relationships/slideLayout" Target="../slideLayouts/slideLayout2.xml"/><Relationship Id="rId4" Type="http://schemas.openxmlformats.org/officeDocument/2006/relationships/hyperlink" Target="https://doi.org/10.1161/HYPERTENSIONAHA.117.10050" TargetMode="External"/></Relationships>
</file>

<file path=ppt/slides/_rels/slide156.xml.rels><?xml version="1.0" encoding="UTF-8" standalone="yes"?>
<Relationships xmlns="http://schemas.openxmlformats.org/package/2006/relationships"><Relationship Id="rId3" Type="http://schemas.openxmlformats.org/officeDocument/2006/relationships/hyperlink" Target="https://doi.org/10.1161/HYPERTENSIONAHA.120.15781" TargetMode="External"/><Relationship Id="rId2" Type="http://schemas.openxmlformats.org/officeDocument/2006/relationships/hyperlink" Target="https://doi.org/10.1161/JAHA.117.006056"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0.png"/><Relationship Id="rId1" Type="http://schemas.openxmlformats.org/officeDocument/2006/relationships/slideLayout" Target="../slideLayouts/slideLayout6.xml"/><Relationship Id="rId4" Type="http://schemas.openxmlformats.org/officeDocument/2006/relationships/image" Target="../media/image32.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hyperlink" Target="https://www.stridebp.org/home-pdf/" TargetMode="Externa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openxmlformats.org/officeDocument/2006/relationships/hyperlink" Target="https://www.stridebp.org/children-pdf/" TargetMode="External"/><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www.stridebp.org/pregnancy-pdf/" TargetMode="External"/><Relationship Id="rId2" Type="http://schemas.openxmlformats.org/officeDocument/2006/relationships/image" Target="../media/image60.png"/><Relationship Id="rId1" Type="http://schemas.openxmlformats.org/officeDocument/2006/relationships/slideLayout" Target="../slideLayouts/slideLayout7.xml"/><Relationship Id="rId5" Type="http://schemas.openxmlformats.org/officeDocument/2006/relationships/hyperlink" Target="https://www.stridebp.org/office-hospital-pdf/" TargetMode="External"/><Relationship Id="rId4" Type="http://schemas.openxmlformats.org/officeDocument/2006/relationships/image" Target="../media/image6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62.emf"/><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s>
</file>

<file path=ppt/slides/_rels/slide5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5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hyperlink" Target="https://www.nhlbi.nih.gov/files/docs/guidelines/child_tbl.pdf" TargetMode="External"/><Relationship Id="rId4" Type="http://schemas.openxmlformats.org/officeDocument/2006/relationships/image" Target="../media/image71.png"/></Relationships>
</file>

<file path=ppt/slides/_rels/slide57.xml.rels><?xml version="1.0" encoding="UTF-8" standalone="yes"?>
<Relationships xmlns="http://schemas.openxmlformats.org/package/2006/relationships"><Relationship Id="rId3" Type="http://schemas.openxmlformats.org/officeDocument/2006/relationships/hyperlink" Target="https://www.nhlbi.nih.gov/files/docs/guidelines/child_tbl.pdf" TargetMode="External"/><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image" Target="../media/image30.png"/><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76.emf"/><Relationship Id="rId1" Type="http://schemas.openxmlformats.org/officeDocument/2006/relationships/slideLayout" Target="../slideLayouts/slideLayout6.xml"/><Relationship Id="rId4" Type="http://schemas.openxmlformats.org/officeDocument/2006/relationships/image" Target="../media/image75.emf"/></Relationships>
</file>

<file path=ppt/slides/_rels/slide6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emf"/><Relationship Id="rId2"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image" Target="../media/image15.emf"/><Relationship Id="rId5" Type="http://schemas.openxmlformats.org/officeDocument/2006/relationships/image" Target="../media/image14.svg"/><Relationship Id="rId4" Type="http://schemas.openxmlformats.org/officeDocument/2006/relationships/image" Target="../media/image1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8.emf"/><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6.xml"/><Relationship Id="rId4" Type="http://schemas.openxmlformats.org/officeDocument/2006/relationships/image" Target="../media/image89.png"/></Relationships>
</file>

<file path=ppt/slides/_rels/slide8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8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01.png"/><Relationship Id="rId4" Type="http://schemas.openxmlformats.org/officeDocument/2006/relationships/image" Target="../media/image100.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9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01.png"/></Relationships>
</file>

<file path=ppt/slides/_rels/slide9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39E0C-07E9-AE12-886F-866A20A81776}"/>
              </a:ext>
            </a:extLst>
          </p:cNvPr>
          <p:cNvSpPr>
            <a:spLocks noGrp="1"/>
          </p:cNvSpPr>
          <p:nvPr>
            <p:ph type="ctrTitle"/>
          </p:nvPr>
        </p:nvSpPr>
        <p:spPr/>
        <p:txBody>
          <a:bodyPr>
            <a:normAutofit/>
          </a:bodyPr>
          <a:lstStyle/>
          <a:p>
            <a:r>
              <a:rPr lang="en-US" b="1" dirty="0">
                <a:solidFill>
                  <a:schemeClr val="accent1"/>
                </a:solidFill>
                <a:effectLst>
                  <a:outerShdw blurRad="38100" dist="38100" dir="2700000" algn="tl">
                    <a:srgbClr val="000000">
                      <a:alpha val="43137"/>
                    </a:srgbClr>
                  </a:outerShdw>
                </a:effectLst>
              </a:rPr>
              <a:t>Atelier medical</a:t>
            </a:r>
            <a:br>
              <a:rPr lang="en-US" dirty="0"/>
            </a:br>
            <a:r>
              <a:rPr lang="pt-BR" sz="3600" kern="100" dirty="0">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Măsurarea TA în practica medicului de familie</a:t>
            </a:r>
            <a:br>
              <a:rPr lang="en-US" sz="3600" kern="100"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br>
            <a:endParaRPr lang="en-US" sz="3600" dirty="0">
              <a:solidFill>
                <a:srgbClr val="C00000"/>
              </a:solidFill>
              <a:effectLst>
                <a:outerShdw blurRad="38100" dist="38100" dir="2700000" algn="tl">
                  <a:srgbClr val="000000">
                    <a:alpha val="43137"/>
                  </a:srgbClr>
                </a:outerShdw>
              </a:effectLst>
            </a:endParaRPr>
          </a:p>
        </p:txBody>
      </p:sp>
      <p:sp>
        <p:nvSpPr>
          <p:cNvPr id="3" name="Subtitle 2">
            <a:extLst>
              <a:ext uri="{FF2B5EF4-FFF2-40B4-BE49-F238E27FC236}">
                <a16:creationId xmlns:a16="http://schemas.microsoft.com/office/drawing/2014/main" id="{C3F4D911-BA24-B60A-9691-9CE78A124E5D}"/>
              </a:ext>
            </a:extLst>
          </p:cNvPr>
          <p:cNvSpPr>
            <a:spLocks noGrp="1"/>
          </p:cNvSpPr>
          <p:nvPr>
            <p:ph type="subTitle" idx="1"/>
          </p:nvPr>
        </p:nvSpPr>
        <p:spPr>
          <a:xfrm>
            <a:off x="1524000" y="3602038"/>
            <a:ext cx="10134600" cy="855662"/>
          </a:xfrm>
        </p:spPr>
        <p:txBody>
          <a:bodyPr>
            <a:normAutofit/>
          </a:bodyPr>
          <a:lstStyle/>
          <a:p>
            <a:pPr algn="l"/>
            <a:endParaRPr lang="en-US" dirty="0"/>
          </a:p>
        </p:txBody>
      </p:sp>
      <p:pic>
        <p:nvPicPr>
          <p:cNvPr id="4" name="Picture 3">
            <a:extLst>
              <a:ext uri="{FF2B5EF4-FFF2-40B4-BE49-F238E27FC236}">
                <a16:creationId xmlns:a16="http://schemas.microsoft.com/office/drawing/2014/main" id="{0A677915-AA5A-E040-2616-D1F13AD97F61}"/>
              </a:ext>
            </a:extLst>
          </p:cNvPr>
          <p:cNvPicPr>
            <a:picLocks noChangeAspect="1"/>
          </p:cNvPicPr>
          <p:nvPr/>
        </p:nvPicPr>
        <p:blipFill>
          <a:blip r:embed="rId2"/>
          <a:stretch>
            <a:fillRect/>
          </a:stretch>
        </p:blipFill>
        <p:spPr>
          <a:xfrm>
            <a:off x="0" y="111182"/>
            <a:ext cx="2498494" cy="2400300"/>
          </a:xfrm>
          <a:prstGeom prst="rect">
            <a:avLst/>
          </a:prstGeom>
        </p:spPr>
      </p:pic>
      <p:pic>
        <p:nvPicPr>
          <p:cNvPr id="6" name="Picture 5">
            <a:extLst>
              <a:ext uri="{FF2B5EF4-FFF2-40B4-BE49-F238E27FC236}">
                <a16:creationId xmlns:a16="http://schemas.microsoft.com/office/drawing/2014/main" id="{5A840AD6-363C-106C-DD9F-FBAAD45B72C3}"/>
              </a:ext>
            </a:extLst>
          </p:cNvPr>
          <p:cNvPicPr>
            <a:picLocks noChangeAspect="1"/>
          </p:cNvPicPr>
          <p:nvPr/>
        </p:nvPicPr>
        <p:blipFill>
          <a:blip r:embed="rId3"/>
          <a:stretch>
            <a:fillRect/>
          </a:stretch>
        </p:blipFill>
        <p:spPr>
          <a:xfrm>
            <a:off x="9782176" y="6324378"/>
            <a:ext cx="2330823" cy="533622"/>
          </a:xfrm>
          <a:prstGeom prst="rect">
            <a:avLst/>
          </a:prstGeom>
        </p:spPr>
      </p:pic>
    </p:spTree>
    <p:extLst>
      <p:ext uri="{BB962C8B-B14F-4D97-AF65-F5344CB8AC3E}">
        <p14:creationId xmlns:p14="http://schemas.microsoft.com/office/powerpoint/2010/main" val="39904605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F33F1-E2A7-451A-9C36-9DE15904D2D8}"/>
              </a:ext>
            </a:extLst>
          </p:cNvPr>
          <p:cNvSpPr>
            <a:spLocks noGrp="1"/>
          </p:cNvSpPr>
          <p:nvPr>
            <p:ph type="title"/>
          </p:nvPr>
        </p:nvSpPr>
        <p:spPr>
          <a:xfrm>
            <a:off x="581192" y="112275"/>
            <a:ext cx="11029616" cy="1013800"/>
          </a:xfrm>
        </p:spPr>
        <p:txBody>
          <a:bodyPr>
            <a:noAutofit/>
          </a:bodyPr>
          <a:lstStyle/>
          <a:p>
            <a:pPr algn="ctr"/>
            <a:r>
              <a:rPr lang="en-US" sz="3200" b="1" dirty="0" err="1">
                <a:solidFill>
                  <a:srgbClr val="C00000"/>
                </a:solidFill>
              </a:rPr>
              <a:t>Pacientii</a:t>
            </a:r>
            <a:r>
              <a:rPr lang="en-US" sz="3200" b="1" dirty="0">
                <a:solidFill>
                  <a:srgbClr val="C00000"/>
                </a:solidFill>
              </a:rPr>
              <a:t> </a:t>
            </a:r>
            <a:r>
              <a:rPr lang="en-US" sz="3200" b="1" dirty="0" err="1">
                <a:solidFill>
                  <a:srgbClr val="C00000"/>
                </a:solidFill>
              </a:rPr>
              <a:t>hipertensivi</a:t>
            </a:r>
            <a:r>
              <a:rPr lang="en-US" sz="3200" b="1" dirty="0">
                <a:solidFill>
                  <a:srgbClr val="C00000"/>
                </a:solidFill>
              </a:rPr>
              <a:t> cu TA </a:t>
            </a:r>
            <a:r>
              <a:rPr lang="en-US" sz="3200" b="1" dirty="0" err="1">
                <a:solidFill>
                  <a:srgbClr val="C00000"/>
                </a:solidFill>
              </a:rPr>
              <a:t>necontrolata</a:t>
            </a:r>
            <a:r>
              <a:rPr lang="en-US" sz="3200" b="1" dirty="0">
                <a:solidFill>
                  <a:srgbClr val="C00000"/>
                </a:solidFill>
              </a:rPr>
              <a:t> are un </a:t>
            </a:r>
            <a:r>
              <a:rPr lang="en-US" sz="3200" b="1" dirty="0" err="1">
                <a:solidFill>
                  <a:srgbClr val="C00000"/>
                </a:solidFill>
              </a:rPr>
              <a:t>risc</a:t>
            </a:r>
            <a:r>
              <a:rPr lang="en-US" sz="3200" b="1" dirty="0">
                <a:solidFill>
                  <a:srgbClr val="C00000"/>
                </a:solidFill>
              </a:rPr>
              <a:t> cardiovascular </a:t>
            </a:r>
            <a:r>
              <a:rPr lang="en-US" sz="3200" b="1" dirty="0" err="1">
                <a:solidFill>
                  <a:srgbClr val="C00000"/>
                </a:solidFill>
              </a:rPr>
              <a:t>crescut</a:t>
            </a:r>
            <a:endParaRPr lang="en-US" sz="3200" b="1" dirty="0">
              <a:solidFill>
                <a:srgbClr val="C00000"/>
              </a:solidFill>
            </a:endParaRPr>
          </a:p>
        </p:txBody>
      </p:sp>
      <p:pic>
        <p:nvPicPr>
          <p:cNvPr id="8" name="Image 4">
            <a:extLst>
              <a:ext uri="{FF2B5EF4-FFF2-40B4-BE49-F238E27FC236}">
                <a16:creationId xmlns:a16="http://schemas.microsoft.com/office/drawing/2014/main" id="{20555076-9F52-4EE7-AF39-5111F31C2880}"/>
              </a:ext>
            </a:extLst>
          </p:cNvPr>
          <p:cNvPicPr>
            <a:picLocks noChangeAspect="1"/>
          </p:cNvPicPr>
          <p:nvPr/>
        </p:nvPicPr>
        <p:blipFill>
          <a:blip r:embed="rId3"/>
          <a:stretch>
            <a:fillRect/>
          </a:stretch>
        </p:blipFill>
        <p:spPr>
          <a:xfrm>
            <a:off x="1115010" y="1301969"/>
            <a:ext cx="10295936" cy="3633860"/>
          </a:xfrm>
          <a:prstGeom prst="rect">
            <a:avLst/>
          </a:prstGeom>
          <a:ln>
            <a:solidFill>
              <a:schemeClr val="bg2">
                <a:lumMod val="75000"/>
              </a:schemeClr>
            </a:solidFill>
          </a:ln>
        </p:spPr>
      </p:pic>
      <p:sp>
        <p:nvSpPr>
          <p:cNvPr id="5" name="ZoneTexte 9">
            <a:extLst>
              <a:ext uri="{FF2B5EF4-FFF2-40B4-BE49-F238E27FC236}">
                <a16:creationId xmlns:a16="http://schemas.microsoft.com/office/drawing/2014/main" id="{8F3CFF67-307C-4BAA-8459-A706567CFB40}"/>
              </a:ext>
            </a:extLst>
          </p:cNvPr>
          <p:cNvSpPr txBox="1"/>
          <p:nvPr/>
        </p:nvSpPr>
        <p:spPr>
          <a:xfrm>
            <a:off x="2861207" y="6436080"/>
            <a:ext cx="7473418" cy="215442"/>
          </a:xfrm>
          <a:prstGeom prst="rect">
            <a:avLst/>
          </a:prstGeom>
        </p:spPr>
        <p:txBody>
          <a:bodyPr wrap="square" lIns="91438" tIns="45719" rIns="91438" bIns="45719" anchor="ctr">
            <a:spAutoFit/>
          </a:bodyPr>
          <a:lstStyle>
            <a:defPPr>
              <a:defRPr lang="fr-FR"/>
            </a:defPPr>
            <a:lvl1pPr>
              <a:defRPr sz="800" i="1">
                <a:solidFill>
                  <a:schemeClr val="tx1">
                    <a:lumMod val="65000"/>
                    <a:lumOff val="3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black">
                    <a:lumMod val="65000"/>
                    <a:lumOff val="35000"/>
                  </a:prstClr>
                </a:solidFill>
                <a:effectLst/>
                <a:uLnTx/>
                <a:uFillTx/>
                <a:latin typeface="Calibri" panose="020F0502020204030204"/>
                <a:ea typeface="+mn-ea"/>
                <a:cs typeface="+mn-cs"/>
              </a:rPr>
              <a:t>Donghao</a:t>
            </a:r>
            <a:r>
              <a:rPr kumimoji="0" lang="en-US" sz="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 Z et al. </a:t>
            </a:r>
            <a:r>
              <a:rPr kumimoji="0" lang="en-US" sz="800" b="0" i="1"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Sci Rep </a:t>
            </a:r>
            <a:r>
              <a:rPr kumimoji="0" lang="en-US" sz="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2018;8(1):9418. TA = </a:t>
            </a:r>
            <a:r>
              <a:rPr kumimoji="0" lang="en-US" sz="800" b="0" i="0" u="none" strike="noStrike" kern="1200" cap="none" spc="0" normalizeH="0" baseline="0" noProof="0" dirty="0" err="1">
                <a:ln>
                  <a:noFill/>
                </a:ln>
                <a:solidFill>
                  <a:prstClr val="black">
                    <a:lumMod val="65000"/>
                    <a:lumOff val="35000"/>
                  </a:prstClr>
                </a:solidFill>
                <a:effectLst/>
                <a:uLnTx/>
                <a:uFillTx/>
                <a:latin typeface="Calibri" panose="020F0502020204030204"/>
                <a:ea typeface="+mn-ea"/>
                <a:cs typeface="+mn-cs"/>
              </a:rPr>
              <a:t>tensiune</a:t>
            </a:r>
            <a:r>
              <a:rPr kumimoji="0" lang="en-US" sz="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 </a:t>
            </a:r>
            <a:r>
              <a:rPr kumimoji="0" lang="en-US" sz="800" b="0" i="0" u="none" strike="noStrike" kern="1200" cap="none" spc="0" normalizeH="0" baseline="0" noProof="0" dirty="0" err="1">
                <a:ln>
                  <a:noFill/>
                </a:ln>
                <a:solidFill>
                  <a:prstClr val="black">
                    <a:lumMod val="65000"/>
                    <a:lumOff val="35000"/>
                  </a:prstClr>
                </a:solidFill>
                <a:effectLst/>
                <a:uLnTx/>
                <a:uFillTx/>
                <a:latin typeface="Calibri" panose="020F0502020204030204"/>
                <a:ea typeface="+mn-ea"/>
                <a:cs typeface="+mn-cs"/>
              </a:rPr>
              <a:t>arteriala</a:t>
            </a:r>
            <a:r>
              <a:rPr kumimoji="0" lang="en-US" sz="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 CV = cardiovascular.</a:t>
            </a:r>
            <a:endParaRPr kumimoji="0" lang="da-DK" sz="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D40107AE-3B2C-BE0C-5D75-64163FE1606C}"/>
              </a:ext>
            </a:extLst>
          </p:cNvPr>
          <p:cNvSpPr/>
          <p:nvPr/>
        </p:nvSpPr>
        <p:spPr>
          <a:xfrm>
            <a:off x="581192" y="5287617"/>
            <a:ext cx="11441179" cy="906449"/>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v"/>
            </a:pPr>
            <a:r>
              <a:rPr lang="en-US" dirty="0" err="1">
                <a:solidFill>
                  <a:srgbClr val="C00000"/>
                </a:solidFill>
              </a:rPr>
              <a:t>Pacientii</a:t>
            </a:r>
            <a:r>
              <a:rPr lang="en-US" dirty="0">
                <a:solidFill>
                  <a:srgbClr val="C00000"/>
                </a:solidFill>
              </a:rPr>
              <a:t> </a:t>
            </a:r>
            <a:r>
              <a:rPr lang="en-US" dirty="0" err="1">
                <a:solidFill>
                  <a:srgbClr val="C00000"/>
                </a:solidFill>
              </a:rPr>
              <a:t>hipertensivi</a:t>
            </a:r>
            <a:r>
              <a:rPr lang="en-US" dirty="0">
                <a:solidFill>
                  <a:srgbClr val="C00000"/>
                </a:solidFill>
              </a:rPr>
              <a:t> </a:t>
            </a:r>
            <a:r>
              <a:rPr lang="en-US" b="1" dirty="0" err="1">
                <a:solidFill>
                  <a:srgbClr val="C00000"/>
                </a:solidFill>
              </a:rPr>
              <a:t>tratati</a:t>
            </a:r>
            <a:r>
              <a:rPr lang="en-US" b="1" dirty="0">
                <a:solidFill>
                  <a:srgbClr val="C00000"/>
                </a:solidFill>
              </a:rPr>
              <a:t> </a:t>
            </a:r>
            <a:r>
              <a:rPr lang="en-US" b="1" dirty="0" err="1">
                <a:solidFill>
                  <a:srgbClr val="C00000"/>
                </a:solidFill>
              </a:rPr>
              <a:t>si</a:t>
            </a:r>
            <a:r>
              <a:rPr lang="en-US" b="1" dirty="0">
                <a:solidFill>
                  <a:srgbClr val="C00000"/>
                </a:solidFill>
              </a:rPr>
              <a:t> cu TA </a:t>
            </a:r>
            <a:r>
              <a:rPr lang="en-US" b="1" dirty="0" err="1">
                <a:solidFill>
                  <a:srgbClr val="C00000"/>
                </a:solidFill>
              </a:rPr>
              <a:t>necontrolata</a:t>
            </a:r>
            <a:r>
              <a:rPr lang="en-US" b="1" dirty="0">
                <a:solidFill>
                  <a:srgbClr val="C00000"/>
                </a:solidFill>
              </a:rPr>
              <a:t> </a:t>
            </a:r>
            <a:r>
              <a:rPr lang="en-US" dirty="0">
                <a:solidFill>
                  <a:srgbClr val="C00000"/>
                </a:solidFill>
              </a:rPr>
              <a:t>au </a:t>
            </a:r>
            <a:r>
              <a:rPr lang="en-US" dirty="0" err="1">
                <a:solidFill>
                  <a:srgbClr val="C00000"/>
                </a:solidFill>
              </a:rPr>
              <a:t>acelasi</a:t>
            </a:r>
            <a:r>
              <a:rPr lang="en-US" dirty="0">
                <a:solidFill>
                  <a:srgbClr val="C00000"/>
                </a:solidFill>
              </a:rPr>
              <a:t> </a:t>
            </a:r>
            <a:r>
              <a:rPr lang="en-US" dirty="0" err="1">
                <a:solidFill>
                  <a:srgbClr val="C00000"/>
                </a:solidFill>
              </a:rPr>
              <a:t>risc</a:t>
            </a:r>
            <a:r>
              <a:rPr lang="en-US" dirty="0">
                <a:solidFill>
                  <a:srgbClr val="C00000"/>
                </a:solidFill>
              </a:rPr>
              <a:t> de </a:t>
            </a:r>
            <a:r>
              <a:rPr lang="en-US" dirty="0" err="1">
                <a:solidFill>
                  <a:srgbClr val="C00000"/>
                </a:solidFill>
              </a:rPr>
              <a:t>mortalitate</a:t>
            </a:r>
            <a:r>
              <a:rPr lang="en-US" dirty="0">
                <a:solidFill>
                  <a:srgbClr val="C00000"/>
                </a:solidFill>
              </a:rPr>
              <a:t> ca </a:t>
            </a:r>
            <a:r>
              <a:rPr lang="en-US" dirty="0" err="1">
                <a:solidFill>
                  <a:srgbClr val="C00000"/>
                </a:solidFill>
              </a:rPr>
              <a:t>pacientii</a:t>
            </a:r>
            <a:r>
              <a:rPr lang="en-US" dirty="0">
                <a:solidFill>
                  <a:srgbClr val="C00000"/>
                </a:solidFill>
              </a:rPr>
              <a:t> </a:t>
            </a:r>
            <a:r>
              <a:rPr lang="en-US" dirty="0" err="1">
                <a:solidFill>
                  <a:srgbClr val="C00000"/>
                </a:solidFill>
              </a:rPr>
              <a:t>hipertensivi</a:t>
            </a:r>
            <a:r>
              <a:rPr lang="en-US" dirty="0">
                <a:solidFill>
                  <a:srgbClr val="C00000"/>
                </a:solidFill>
              </a:rPr>
              <a:t> </a:t>
            </a:r>
            <a:r>
              <a:rPr lang="en-US" b="1" dirty="0" err="1">
                <a:solidFill>
                  <a:srgbClr val="C00000"/>
                </a:solidFill>
              </a:rPr>
              <a:t>netratati</a:t>
            </a:r>
            <a:endParaRPr lang="en-US" b="1" dirty="0">
              <a:solidFill>
                <a:srgbClr val="C00000"/>
              </a:solidFill>
            </a:endParaRPr>
          </a:p>
          <a:p>
            <a:pPr marL="285750" indent="-285750">
              <a:buFont typeface="Wingdings" panose="05000000000000000000" pitchFamily="2" charset="2"/>
              <a:buChar char="v"/>
            </a:pPr>
            <a:r>
              <a:rPr lang="en-US" dirty="0">
                <a:solidFill>
                  <a:schemeClr val="accent1">
                    <a:lumMod val="50000"/>
                  </a:schemeClr>
                </a:solidFill>
              </a:rPr>
              <a:t> </a:t>
            </a:r>
            <a:r>
              <a:rPr lang="en-US" dirty="0" err="1">
                <a:solidFill>
                  <a:schemeClr val="accent1">
                    <a:lumMod val="50000"/>
                  </a:schemeClr>
                </a:solidFill>
              </a:rPr>
              <a:t>Pacientii</a:t>
            </a:r>
            <a:r>
              <a:rPr lang="en-US" dirty="0">
                <a:solidFill>
                  <a:schemeClr val="accent1">
                    <a:lumMod val="50000"/>
                  </a:schemeClr>
                </a:solidFill>
              </a:rPr>
              <a:t> </a:t>
            </a:r>
            <a:r>
              <a:rPr lang="en-US" dirty="0" err="1">
                <a:solidFill>
                  <a:schemeClr val="accent1">
                    <a:lumMod val="50000"/>
                  </a:schemeClr>
                </a:solidFill>
              </a:rPr>
              <a:t>hipertensivi</a:t>
            </a:r>
            <a:r>
              <a:rPr lang="en-US" dirty="0">
                <a:solidFill>
                  <a:schemeClr val="accent1">
                    <a:lumMod val="50000"/>
                  </a:schemeClr>
                </a:solidFill>
              </a:rPr>
              <a:t> </a:t>
            </a:r>
            <a:r>
              <a:rPr lang="en-US" b="1" dirty="0" err="1">
                <a:solidFill>
                  <a:schemeClr val="accent1">
                    <a:lumMod val="50000"/>
                  </a:schemeClr>
                </a:solidFill>
              </a:rPr>
              <a:t>tratati</a:t>
            </a:r>
            <a:r>
              <a:rPr lang="en-US" b="1" dirty="0">
                <a:solidFill>
                  <a:schemeClr val="accent1">
                    <a:lumMod val="50000"/>
                  </a:schemeClr>
                </a:solidFill>
              </a:rPr>
              <a:t> </a:t>
            </a:r>
            <a:r>
              <a:rPr lang="en-US" b="1" dirty="0" err="1">
                <a:solidFill>
                  <a:schemeClr val="accent1">
                    <a:lumMod val="50000"/>
                  </a:schemeClr>
                </a:solidFill>
              </a:rPr>
              <a:t>si</a:t>
            </a:r>
            <a:r>
              <a:rPr lang="en-US" b="1" dirty="0">
                <a:solidFill>
                  <a:schemeClr val="accent1">
                    <a:lumMod val="50000"/>
                  </a:schemeClr>
                </a:solidFill>
              </a:rPr>
              <a:t> </a:t>
            </a:r>
            <a:r>
              <a:rPr lang="en-US" b="1" dirty="0" err="1">
                <a:solidFill>
                  <a:schemeClr val="accent1">
                    <a:lumMod val="50000"/>
                  </a:schemeClr>
                </a:solidFill>
              </a:rPr>
              <a:t>controlati</a:t>
            </a:r>
            <a:r>
              <a:rPr lang="en-US" b="1" dirty="0">
                <a:solidFill>
                  <a:schemeClr val="accent1">
                    <a:lumMod val="50000"/>
                  </a:schemeClr>
                </a:solidFill>
              </a:rPr>
              <a:t> </a:t>
            </a:r>
            <a:r>
              <a:rPr lang="en-US" dirty="0">
                <a:solidFill>
                  <a:schemeClr val="accent1">
                    <a:lumMod val="50000"/>
                  </a:schemeClr>
                </a:solidFill>
              </a:rPr>
              <a:t>au un </a:t>
            </a:r>
            <a:r>
              <a:rPr lang="en-US" dirty="0" err="1">
                <a:solidFill>
                  <a:schemeClr val="accent1">
                    <a:lumMod val="50000"/>
                  </a:schemeClr>
                </a:solidFill>
              </a:rPr>
              <a:t>risc</a:t>
            </a:r>
            <a:r>
              <a:rPr lang="en-US" dirty="0">
                <a:solidFill>
                  <a:schemeClr val="accent1">
                    <a:lumMod val="50000"/>
                  </a:schemeClr>
                </a:solidFill>
              </a:rPr>
              <a:t> de </a:t>
            </a:r>
            <a:r>
              <a:rPr lang="en-US" dirty="0" err="1">
                <a:solidFill>
                  <a:schemeClr val="accent1">
                    <a:lumMod val="50000"/>
                  </a:schemeClr>
                </a:solidFill>
              </a:rPr>
              <a:t>supravietuire</a:t>
            </a:r>
            <a:r>
              <a:rPr lang="en-US" dirty="0">
                <a:solidFill>
                  <a:schemeClr val="accent1">
                    <a:lumMod val="50000"/>
                  </a:schemeClr>
                </a:solidFill>
              </a:rPr>
              <a:t> similar cu </a:t>
            </a:r>
            <a:r>
              <a:rPr lang="en-US" dirty="0" err="1">
                <a:solidFill>
                  <a:schemeClr val="accent1">
                    <a:lumMod val="50000"/>
                  </a:schemeClr>
                </a:solidFill>
              </a:rPr>
              <a:t>pacientii</a:t>
            </a:r>
            <a:r>
              <a:rPr lang="en-US" dirty="0">
                <a:solidFill>
                  <a:schemeClr val="accent1">
                    <a:lumMod val="50000"/>
                  </a:schemeClr>
                </a:solidFill>
              </a:rPr>
              <a:t> </a:t>
            </a:r>
            <a:r>
              <a:rPr lang="en-US" b="1" dirty="0" err="1">
                <a:solidFill>
                  <a:schemeClr val="accent1">
                    <a:lumMod val="50000"/>
                  </a:schemeClr>
                </a:solidFill>
              </a:rPr>
              <a:t>fara</a:t>
            </a:r>
            <a:r>
              <a:rPr lang="en-US" b="1" dirty="0">
                <a:solidFill>
                  <a:schemeClr val="accent1">
                    <a:lumMod val="50000"/>
                  </a:schemeClr>
                </a:solidFill>
              </a:rPr>
              <a:t> </a:t>
            </a:r>
            <a:r>
              <a:rPr lang="en-US" b="1" dirty="0" err="1">
                <a:solidFill>
                  <a:schemeClr val="accent1">
                    <a:lumMod val="50000"/>
                  </a:schemeClr>
                </a:solidFill>
              </a:rPr>
              <a:t>hipertensiune</a:t>
            </a:r>
            <a:r>
              <a:rPr lang="en-US" b="1" dirty="0">
                <a:solidFill>
                  <a:schemeClr val="accent1">
                    <a:lumMod val="50000"/>
                  </a:schemeClr>
                </a:solidFill>
              </a:rPr>
              <a:t> </a:t>
            </a:r>
            <a:r>
              <a:rPr lang="en-US" b="1" dirty="0" err="1">
                <a:solidFill>
                  <a:schemeClr val="accent1">
                    <a:lumMod val="50000"/>
                  </a:schemeClr>
                </a:solidFill>
              </a:rPr>
              <a:t>arteriala</a:t>
            </a:r>
            <a:endParaRPr lang="ro-RO" b="1" dirty="0">
              <a:solidFill>
                <a:schemeClr val="accent1">
                  <a:lumMod val="50000"/>
                </a:schemeClr>
              </a:solidFill>
            </a:endParaRPr>
          </a:p>
        </p:txBody>
      </p:sp>
    </p:spTree>
    <p:extLst>
      <p:ext uri="{BB962C8B-B14F-4D97-AF65-F5344CB8AC3E}">
        <p14:creationId xmlns:p14="http://schemas.microsoft.com/office/powerpoint/2010/main" val="159733850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4294967295"/>
          </p:nvPr>
        </p:nvGraphicFramePr>
        <p:xfrm>
          <a:off x="3454400" y="804333"/>
          <a:ext cx="7848600" cy="5794820"/>
        </p:xfrm>
        <a:graphic>
          <a:graphicData uri="http://schemas.openxmlformats.org/drawingml/2006/table">
            <a:tbl>
              <a:tblPr firstRow="1" firstCol="1" bandRow="1">
                <a:tableStyleId>{5940675A-B579-460E-94D1-54222C63F5DA}</a:tableStyleId>
              </a:tblPr>
              <a:tblGrid>
                <a:gridCol w="941832">
                  <a:extLst>
                    <a:ext uri="{9D8B030D-6E8A-4147-A177-3AD203B41FA5}">
                      <a16:colId xmlns:a16="http://schemas.microsoft.com/office/drawing/2014/main" val="20000"/>
                    </a:ext>
                  </a:extLst>
                </a:gridCol>
                <a:gridCol w="505968">
                  <a:extLst>
                    <a:ext uri="{9D8B030D-6E8A-4147-A177-3AD203B41FA5}">
                      <a16:colId xmlns:a16="http://schemas.microsoft.com/office/drawing/2014/main" val="20001"/>
                    </a:ext>
                  </a:extLst>
                </a:gridCol>
                <a:gridCol w="2133600">
                  <a:extLst>
                    <a:ext uri="{9D8B030D-6E8A-4147-A177-3AD203B41FA5}">
                      <a16:colId xmlns:a16="http://schemas.microsoft.com/office/drawing/2014/main" val="20002"/>
                    </a:ext>
                  </a:extLst>
                </a:gridCol>
                <a:gridCol w="685800">
                  <a:extLst>
                    <a:ext uri="{9D8B030D-6E8A-4147-A177-3AD203B41FA5}">
                      <a16:colId xmlns:a16="http://schemas.microsoft.com/office/drawing/2014/main" val="20003"/>
                    </a:ext>
                  </a:extLst>
                </a:gridCol>
                <a:gridCol w="1645412">
                  <a:extLst>
                    <a:ext uri="{9D8B030D-6E8A-4147-A177-3AD203B41FA5}">
                      <a16:colId xmlns:a16="http://schemas.microsoft.com/office/drawing/2014/main" val="20004"/>
                    </a:ext>
                  </a:extLst>
                </a:gridCol>
                <a:gridCol w="994156">
                  <a:extLst>
                    <a:ext uri="{9D8B030D-6E8A-4147-A177-3AD203B41FA5}">
                      <a16:colId xmlns:a16="http://schemas.microsoft.com/office/drawing/2014/main" val="20005"/>
                    </a:ext>
                  </a:extLst>
                </a:gridCol>
                <a:gridCol w="941832">
                  <a:extLst>
                    <a:ext uri="{9D8B030D-6E8A-4147-A177-3AD203B41FA5}">
                      <a16:colId xmlns:a16="http://schemas.microsoft.com/office/drawing/2014/main" val="20006"/>
                    </a:ext>
                  </a:extLst>
                </a:gridCol>
              </a:tblGrid>
              <a:tr h="552574">
                <a:tc rowSpan="3" gridSpan="4">
                  <a:txBody>
                    <a:bodyPr/>
                    <a:lstStyle/>
                    <a:p>
                      <a:pPr marL="0" marR="0">
                        <a:lnSpc>
                          <a:spcPct val="115000"/>
                        </a:lnSpc>
                        <a:spcBef>
                          <a:spcPts val="0"/>
                        </a:spcBef>
                        <a:spcAft>
                          <a:spcPts val="0"/>
                        </a:spcAft>
                      </a:pPr>
                      <a:r>
                        <a:rPr lang="en-US" sz="1600" dirty="0">
                          <a:effectLst/>
                        </a:rPr>
                        <a:t> </a:t>
                      </a:r>
                      <a:endParaRPr lang="en-US" sz="1600" dirty="0">
                        <a:effectLst/>
                        <a:latin typeface="Calibri"/>
                        <a:ea typeface="Calibri"/>
                        <a:cs typeface="Times New Roman"/>
                      </a:endParaRPr>
                    </a:p>
                  </a:txBody>
                  <a:tcPr marL="68580" marR="68580" marT="0" marB="0"/>
                </a:tc>
                <a:tc rowSpan="3" hMerge="1">
                  <a:txBody>
                    <a:bodyPr/>
                    <a:lstStyle/>
                    <a:p>
                      <a:endParaRPr lang="en-US"/>
                    </a:p>
                  </a:txBody>
                  <a:tcPr/>
                </a:tc>
                <a:tc rowSpan="3" hMerge="1">
                  <a:txBody>
                    <a:bodyPr/>
                    <a:lstStyle/>
                    <a:p>
                      <a:endParaRPr lang="en-US"/>
                    </a:p>
                  </a:txBody>
                  <a:tcPr/>
                </a:tc>
                <a:tc rowSpan="3" hMerge="1">
                  <a:txBody>
                    <a:bodyPr/>
                    <a:lstStyle/>
                    <a:p>
                      <a:endParaRPr lang="en-US"/>
                    </a:p>
                  </a:txBody>
                  <a:tcPr/>
                </a:tc>
                <a:tc gridSpan="3">
                  <a:txBody>
                    <a:bodyPr/>
                    <a:lstStyle/>
                    <a:p>
                      <a:pPr marL="0" marR="0" algn="ctr">
                        <a:lnSpc>
                          <a:spcPct val="115000"/>
                        </a:lnSpc>
                        <a:spcBef>
                          <a:spcPts val="0"/>
                        </a:spcBef>
                        <a:spcAft>
                          <a:spcPts val="0"/>
                        </a:spcAft>
                      </a:pPr>
                      <a:r>
                        <a:rPr lang="en-US" sz="1600" dirty="0" err="1">
                          <a:effectLst/>
                        </a:rPr>
                        <a:t>Albuminurie</a:t>
                      </a:r>
                      <a:r>
                        <a:rPr lang="en-US" sz="1600" dirty="0">
                          <a:effectLst/>
                        </a:rPr>
                        <a:t>/</a:t>
                      </a:r>
                      <a:r>
                        <a:rPr lang="en-US" sz="1600" dirty="0" err="1">
                          <a:effectLst/>
                        </a:rPr>
                        <a:t>raport</a:t>
                      </a:r>
                      <a:r>
                        <a:rPr lang="en-US" sz="1600" dirty="0">
                          <a:effectLst/>
                        </a:rPr>
                        <a:t> </a:t>
                      </a:r>
                      <a:r>
                        <a:rPr lang="en-US" sz="1600" dirty="0" err="1">
                          <a:effectLst/>
                        </a:rPr>
                        <a:t>albumină:creatinină</a:t>
                      </a:r>
                      <a:endParaRPr lang="en-US" sz="1600" dirty="0">
                        <a:effectLst/>
                        <a:latin typeface="Calibri"/>
                        <a:ea typeface="Calibri"/>
                        <a:cs typeface="Times New Roman"/>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837206">
                <a:tc gridSpan="4"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marL="0" marR="0">
                        <a:lnSpc>
                          <a:spcPct val="115000"/>
                        </a:lnSpc>
                        <a:spcBef>
                          <a:spcPts val="0"/>
                        </a:spcBef>
                        <a:spcAft>
                          <a:spcPts val="0"/>
                        </a:spcAft>
                      </a:pPr>
                      <a:r>
                        <a:rPr lang="en-US" sz="1600" dirty="0" err="1">
                          <a:effectLst/>
                        </a:rPr>
                        <a:t>Normală</a:t>
                      </a:r>
                      <a:r>
                        <a:rPr lang="en-US" sz="1600" dirty="0">
                          <a:effectLst/>
                        </a:rPr>
                        <a:t> – </a:t>
                      </a:r>
                      <a:r>
                        <a:rPr lang="en-US" sz="1600" dirty="0" err="1">
                          <a:effectLst/>
                        </a:rPr>
                        <a:t>creștere</a:t>
                      </a:r>
                      <a:r>
                        <a:rPr lang="en-US" sz="1600" dirty="0">
                          <a:effectLst/>
                        </a:rPr>
                        <a:t> </a:t>
                      </a:r>
                      <a:r>
                        <a:rPr lang="en-US" sz="1600" dirty="0" err="1">
                          <a:effectLst/>
                        </a:rPr>
                        <a:t>medie</a:t>
                      </a:r>
                      <a:endParaRPr lang="en-US" sz="16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600">
                          <a:effectLst/>
                        </a:rPr>
                        <a:t>Creștere moderată</a:t>
                      </a:r>
                      <a:endParaRPr lang="en-US" sz="16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600">
                          <a:effectLst/>
                        </a:rPr>
                        <a:t>Creștere severă</a:t>
                      </a:r>
                      <a:endParaRPr lang="en-US" sz="1600">
                        <a:effectLst/>
                        <a:latin typeface="Calibri"/>
                        <a:ea typeface="Calibri"/>
                        <a:cs typeface="Times New Roman"/>
                      </a:endParaRPr>
                    </a:p>
                  </a:txBody>
                  <a:tcPr marL="68580" marR="68580" marT="0" marB="0"/>
                </a:tc>
                <a:extLst>
                  <a:ext uri="{0D108BD9-81ED-4DB2-BD59-A6C34878D82A}">
                    <a16:rowId xmlns:a16="http://schemas.microsoft.com/office/drawing/2014/main" val="10001"/>
                  </a:ext>
                </a:extLst>
              </a:tr>
              <a:tr h="1121836">
                <a:tc gridSpan="4"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marL="0" marR="0">
                        <a:lnSpc>
                          <a:spcPct val="115000"/>
                        </a:lnSpc>
                        <a:spcBef>
                          <a:spcPts val="0"/>
                        </a:spcBef>
                        <a:spcAft>
                          <a:spcPts val="0"/>
                        </a:spcAft>
                      </a:pPr>
                      <a:r>
                        <a:rPr lang="en-US" sz="1600" dirty="0">
                          <a:effectLst/>
                        </a:rPr>
                        <a:t>     &lt;30 mg/g</a:t>
                      </a:r>
                    </a:p>
                    <a:p>
                      <a:pPr marL="0" marR="0">
                        <a:lnSpc>
                          <a:spcPct val="115000"/>
                        </a:lnSpc>
                        <a:spcBef>
                          <a:spcPts val="0"/>
                        </a:spcBef>
                        <a:spcAft>
                          <a:spcPts val="0"/>
                        </a:spcAft>
                      </a:pPr>
                      <a:r>
                        <a:rPr lang="en-US" sz="1600" dirty="0">
                          <a:effectLst/>
                        </a:rPr>
                        <a:t> (&lt;3 mg/</a:t>
                      </a:r>
                      <a:r>
                        <a:rPr lang="en-US" sz="1600" dirty="0" err="1">
                          <a:effectLst/>
                        </a:rPr>
                        <a:t>mmol</a:t>
                      </a:r>
                      <a:r>
                        <a:rPr lang="en-US" sz="1600" dirty="0">
                          <a:effectLst/>
                        </a:rPr>
                        <a:t>)</a:t>
                      </a:r>
                      <a:endParaRPr lang="en-US" sz="16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600" dirty="0">
                          <a:effectLst/>
                        </a:rPr>
                        <a:t>  30-300 mg/g </a:t>
                      </a:r>
                    </a:p>
                    <a:p>
                      <a:pPr marL="0" marR="0">
                        <a:lnSpc>
                          <a:spcPct val="115000"/>
                        </a:lnSpc>
                        <a:spcBef>
                          <a:spcPts val="0"/>
                        </a:spcBef>
                        <a:spcAft>
                          <a:spcPts val="0"/>
                        </a:spcAft>
                      </a:pPr>
                      <a:r>
                        <a:rPr lang="en-US" sz="1600" dirty="0">
                          <a:effectLst/>
                        </a:rPr>
                        <a:t>3-30 mg/</a:t>
                      </a:r>
                      <a:r>
                        <a:rPr lang="en-US" sz="1600" dirty="0" err="1">
                          <a:effectLst/>
                        </a:rPr>
                        <a:t>mmol</a:t>
                      </a:r>
                      <a:endParaRPr lang="en-US" sz="16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600" dirty="0">
                          <a:effectLst/>
                        </a:rPr>
                        <a:t>&gt; 300 mg/g </a:t>
                      </a:r>
                    </a:p>
                    <a:p>
                      <a:pPr marL="0" marR="0">
                        <a:lnSpc>
                          <a:spcPct val="115000"/>
                        </a:lnSpc>
                        <a:spcBef>
                          <a:spcPts val="0"/>
                        </a:spcBef>
                        <a:spcAft>
                          <a:spcPts val="0"/>
                        </a:spcAft>
                      </a:pPr>
                      <a:r>
                        <a:rPr lang="en-US" sz="1600" dirty="0">
                          <a:effectLst/>
                        </a:rPr>
                        <a:t>&gt;30 mg/</a:t>
                      </a:r>
                      <a:r>
                        <a:rPr lang="en-US" sz="1600" dirty="0" err="1">
                          <a:effectLst/>
                        </a:rPr>
                        <a:t>mmo</a:t>
                      </a:r>
                      <a:endParaRPr lang="en-US" sz="1600" dirty="0">
                        <a:effectLst/>
                        <a:latin typeface="Calibri"/>
                        <a:ea typeface="Calibri"/>
                        <a:cs typeface="Times New Roman"/>
                      </a:endParaRPr>
                    </a:p>
                  </a:txBody>
                  <a:tcPr marL="68580" marR="68580" marT="0" marB="0"/>
                </a:tc>
                <a:extLst>
                  <a:ext uri="{0D108BD9-81ED-4DB2-BD59-A6C34878D82A}">
                    <a16:rowId xmlns:a16="http://schemas.microsoft.com/office/drawing/2014/main" val="10002"/>
                  </a:ext>
                </a:extLst>
              </a:tr>
              <a:tr h="548640">
                <a:tc rowSpan="6">
                  <a:txBody>
                    <a:bodyPr/>
                    <a:lstStyle/>
                    <a:p>
                      <a:pPr marL="71755" marR="71755">
                        <a:lnSpc>
                          <a:spcPct val="115000"/>
                        </a:lnSpc>
                        <a:spcBef>
                          <a:spcPts val="0"/>
                        </a:spcBef>
                        <a:spcAft>
                          <a:spcPts val="0"/>
                        </a:spcAft>
                      </a:pPr>
                      <a:r>
                        <a:rPr lang="en-US" sz="1600" dirty="0" err="1">
                          <a:effectLst/>
                        </a:rPr>
                        <a:t>Categorii</a:t>
                      </a:r>
                      <a:r>
                        <a:rPr lang="en-US" sz="1600" dirty="0">
                          <a:effectLst/>
                        </a:rPr>
                        <a:t> de </a:t>
                      </a:r>
                      <a:r>
                        <a:rPr lang="en-US" sz="1600" dirty="0" err="1">
                          <a:effectLst/>
                        </a:rPr>
                        <a:t>eRFG</a:t>
                      </a:r>
                      <a:r>
                        <a:rPr lang="en-US" sz="1600" dirty="0">
                          <a:effectLst/>
                        </a:rPr>
                        <a:t> (</a:t>
                      </a:r>
                      <a:r>
                        <a:rPr lang="en-US" sz="1600" dirty="0" err="1">
                          <a:effectLst/>
                        </a:rPr>
                        <a:t>mL.min</a:t>
                      </a:r>
                      <a:r>
                        <a:rPr lang="en-US" sz="1600" dirty="0">
                          <a:effectLst/>
                        </a:rPr>
                        <a:t>/1.73 m</a:t>
                      </a:r>
                      <a:r>
                        <a:rPr lang="en-US" sz="1600" baseline="30000" dirty="0">
                          <a:effectLst/>
                        </a:rPr>
                        <a:t>2</a:t>
                      </a:r>
                      <a:r>
                        <a:rPr lang="en-US" sz="1600" dirty="0">
                          <a:effectLst/>
                        </a:rPr>
                        <a:t>) </a:t>
                      </a:r>
                      <a:r>
                        <a:rPr lang="en-US" sz="1600" dirty="0" err="1">
                          <a:effectLst/>
                        </a:rPr>
                        <a:t>stadializare</a:t>
                      </a:r>
                      <a:endParaRPr lang="en-US" sz="1600" dirty="0">
                        <a:effectLst/>
                        <a:latin typeface="Calibri"/>
                        <a:ea typeface="Calibri"/>
                        <a:cs typeface="Times New Roman"/>
                      </a:endParaRPr>
                    </a:p>
                  </a:txBody>
                  <a:tcPr marL="68580" marR="68580" marT="0" marB="0" vert="vert270"/>
                </a:tc>
                <a:tc>
                  <a:txBody>
                    <a:bodyPr/>
                    <a:lstStyle/>
                    <a:p>
                      <a:pPr marL="0" marR="0">
                        <a:lnSpc>
                          <a:spcPct val="115000"/>
                        </a:lnSpc>
                        <a:spcBef>
                          <a:spcPts val="0"/>
                        </a:spcBef>
                        <a:spcAft>
                          <a:spcPts val="0"/>
                        </a:spcAft>
                      </a:pPr>
                      <a:r>
                        <a:rPr lang="en-US" sz="1600" dirty="0">
                          <a:effectLst/>
                        </a:rPr>
                        <a:t>G1</a:t>
                      </a:r>
                      <a:endParaRPr lang="en-US" sz="16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600" dirty="0">
                          <a:effectLst/>
                        </a:rPr>
                        <a:t>Normal</a:t>
                      </a:r>
                      <a:r>
                        <a:rPr lang="ro-RO" sz="1600" dirty="0">
                          <a:effectLst/>
                        </a:rPr>
                        <a:t>ă sau crescută</a:t>
                      </a:r>
                      <a:endParaRPr lang="en-US" sz="16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600">
                          <a:effectLst/>
                        </a:rPr>
                        <a:t>≥90</a:t>
                      </a:r>
                      <a:endParaRPr lang="en-US" sz="16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600" dirty="0">
                          <a:effectLst/>
                          <a:latin typeface="Calibri"/>
                          <a:ea typeface="Calibri"/>
                          <a:cs typeface="Times New Roman"/>
                        </a:rPr>
                        <a:t>Min</a:t>
                      </a:r>
                    </a:p>
                  </a:txBody>
                  <a:tcPr marL="68580" marR="68580" marT="0" marB="0">
                    <a:solidFill>
                      <a:srgbClr val="00B050"/>
                    </a:solidFill>
                  </a:tcPr>
                </a:tc>
                <a:tc>
                  <a:txBody>
                    <a:bodyPr/>
                    <a:lstStyle/>
                    <a:p>
                      <a:pPr marL="0" marR="0">
                        <a:lnSpc>
                          <a:spcPct val="115000"/>
                        </a:lnSpc>
                        <a:spcBef>
                          <a:spcPts val="0"/>
                        </a:spcBef>
                        <a:spcAft>
                          <a:spcPts val="0"/>
                        </a:spcAft>
                      </a:pPr>
                      <a:r>
                        <a:rPr lang="en-US" sz="1600" dirty="0" err="1">
                          <a:effectLst/>
                        </a:rPr>
                        <a:t>Moderat</a:t>
                      </a:r>
                      <a:r>
                        <a:rPr lang="en-US" sz="1600" dirty="0">
                          <a:effectLst/>
                        </a:rPr>
                        <a:t> </a:t>
                      </a:r>
                      <a:endParaRPr lang="en-US" sz="1600" dirty="0">
                        <a:effectLst/>
                        <a:latin typeface="Calibri"/>
                        <a:ea typeface="Calibri"/>
                        <a:cs typeface="Times New Roman"/>
                      </a:endParaRPr>
                    </a:p>
                  </a:txBody>
                  <a:tcPr marL="68580" marR="68580" marT="0" marB="0">
                    <a:solidFill>
                      <a:srgbClr val="FFFF00"/>
                    </a:solidFill>
                  </a:tcPr>
                </a:tc>
                <a:tc>
                  <a:txBody>
                    <a:bodyPr/>
                    <a:lstStyle/>
                    <a:p>
                      <a:pPr marL="0" marR="0">
                        <a:lnSpc>
                          <a:spcPct val="115000"/>
                        </a:lnSpc>
                        <a:spcBef>
                          <a:spcPts val="0"/>
                        </a:spcBef>
                        <a:spcAft>
                          <a:spcPts val="0"/>
                        </a:spcAft>
                      </a:pPr>
                      <a:r>
                        <a:rPr lang="ro-RO" sz="1600" dirty="0">
                          <a:effectLst/>
                          <a:latin typeface="Calibri"/>
                          <a:ea typeface="Calibri"/>
                          <a:cs typeface="Times New Roman"/>
                        </a:rPr>
                        <a:t>Foarte înalt   </a:t>
                      </a:r>
                      <a:endParaRPr lang="en-US" sz="1600" dirty="0">
                        <a:effectLst/>
                        <a:latin typeface="Calibri"/>
                        <a:ea typeface="Calibri"/>
                        <a:cs typeface="Times New Roman"/>
                      </a:endParaRPr>
                    </a:p>
                  </a:txBody>
                  <a:tcPr marL="68580" marR="68580" marT="0" marB="0">
                    <a:solidFill>
                      <a:srgbClr val="FF0000"/>
                    </a:solidFill>
                  </a:tcPr>
                </a:tc>
                <a:extLst>
                  <a:ext uri="{0D108BD9-81ED-4DB2-BD59-A6C34878D82A}">
                    <a16:rowId xmlns:a16="http://schemas.microsoft.com/office/drawing/2014/main" val="10003"/>
                  </a:ext>
                </a:extLst>
              </a:tr>
              <a:tr h="548640">
                <a:tc vMerge="1">
                  <a:txBody>
                    <a:bodyPr/>
                    <a:lstStyle/>
                    <a:p>
                      <a:endParaRPr lang="en-US"/>
                    </a:p>
                  </a:txBody>
                  <a:tcPr/>
                </a:tc>
                <a:tc>
                  <a:txBody>
                    <a:bodyPr/>
                    <a:lstStyle/>
                    <a:p>
                      <a:pPr marL="0" marR="0">
                        <a:lnSpc>
                          <a:spcPct val="115000"/>
                        </a:lnSpc>
                        <a:spcBef>
                          <a:spcPts val="0"/>
                        </a:spcBef>
                        <a:spcAft>
                          <a:spcPts val="0"/>
                        </a:spcAft>
                      </a:pPr>
                      <a:r>
                        <a:rPr lang="en-US" sz="1600" dirty="0">
                          <a:effectLst/>
                        </a:rPr>
                        <a:t>G2</a:t>
                      </a:r>
                      <a:endParaRPr lang="en-US" sz="16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600" dirty="0" err="1">
                          <a:effectLst/>
                        </a:rPr>
                        <a:t>Scădere</a:t>
                      </a:r>
                      <a:r>
                        <a:rPr lang="en-US" sz="1600" dirty="0">
                          <a:effectLst/>
                        </a:rPr>
                        <a:t> </a:t>
                      </a:r>
                      <a:r>
                        <a:rPr lang="en-US" sz="1600" dirty="0" err="1">
                          <a:effectLst/>
                        </a:rPr>
                        <a:t>medie</a:t>
                      </a:r>
                      <a:endParaRPr lang="en-US" sz="16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600">
                          <a:effectLst/>
                        </a:rPr>
                        <a:t>60-89</a:t>
                      </a:r>
                      <a:endParaRPr lang="en-US" sz="16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600" dirty="0">
                          <a:effectLst/>
                          <a:latin typeface="Calibri"/>
                          <a:ea typeface="Calibri"/>
                          <a:cs typeface="Times New Roman"/>
                        </a:rPr>
                        <a:t>Min</a:t>
                      </a:r>
                    </a:p>
                  </a:txBody>
                  <a:tcPr marL="68580" marR="68580" marT="0" marB="0">
                    <a:solidFill>
                      <a:srgbClr val="00B050"/>
                    </a:solidFill>
                  </a:tcPr>
                </a:tc>
                <a:tc>
                  <a:txBody>
                    <a:bodyPr/>
                    <a:lstStyle/>
                    <a:p>
                      <a:pPr marL="0" marR="0">
                        <a:lnSpc>
                          <a:spcPct val="115000"/>
                        </a:lnSpc>
                        <a:spcBef>
                          <a:spcPts val="0"/>
                        </a:spcBef>
                        <a:spcAft>
                          <a:spcPts val="0"/>
                        </a:spcAft>
                      </a:pPr>
                      <a:r>
                        <a:rPr lang="en-US" sz="1600" dirty="0" err="1">
                          <a:effectLst/>
                        </a:rPr>
                        <a:t>Moderat</a:t>
                      </a:r>
                      <a:r>
                        <a:rPr lang="en-US" sz="1600" dirty="0">
                          <a:effectLst/>
                        </a:rPr>
                        <a:t> </a:t>
                      </a:r>
                      <a:endParaRPr lang="en-US" sz="1600" dirty="0">
                        <a:effectLst/>
                        <a:latin typeface="Calibri"/>
                        <a:ea typeface="Calibri"/>
                        <a:cs typeface="Times New Roman"/>
                      </a:endParaRPr>
                    </a:p>
                  </a:txBody>
                  <a:tcPr marL="68580" marR="68580" marT="0" marB="0">
                    <a:solidFill>
                      <a:srgbClr val="FFFF00"/>
                    </a:solid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ro-RO" sz="1600" dirty="0">
                          <a:effectLst/>
                          <a:latin typeface="+mn-lt"/>
                          <a:ea typeface="Calibri"/>
                          <a:cs typeface="Times New Roman"/>
                        </a:rPr>
                        <a:t>Foarte înalt   </a:t>
                      </a:r>
                      <a:endParaRPr lang="en-US" sz="1600" dirty="0">
                        <a:effectLst/>
                        <a:latin typeface="+mn-lt"/>
                        <a:ea typeface="Calibri"/>
                        <a:cs typeface="Times New Roman"/>
                      </a:endParaRPr>
                    </a:p>
                  </a:txBody>
                  <a:tcPr marL="68580" marR="68580" marT="0" marB="0">
                    <a:solidFill>
                      <a:srgbClr val="FF0000"/>
                    </a:solidFill>
                  </a:tcPr>
                </a:tc>
                <a:extLst>
                  <a:ext uri="{0D108BD9-81ED-4DB2-BD59-A6C34878D82A}">
                    <a16:rowId xmlns:a16="http://schemas.microsoft.com/office/drawing/2014/main" val="10004"/>
                  </a:ext>
                </a:extLst>
              </a:tr>
              <a:tr h="0">
                <a:tc vMerge="1">
                  <a:txBody>
                    <a:bodyPr/>
                    <a:lstStyle/>
                    <a:p>
                      <a:endParaRPr lang="en-US"/>
                    </a:p>
                  </a:txBody>
                  <a:tcPr/>
                </a:tc>
                <a:tc>
                  <a:txBody>
                    <a:bodyPr/>
                    <a:lstStyle/>
                    <a:p>
                      <a:pPr marL="0" marR="0">
                        <a:lnSpc>
                          <a:spcPct val="115000"/>
                        </a:lnSpc>
                        <a:spcBef>
                          <a:spcPts val="0"/>
                        </a:spcBef>
                        <a:spcAft>
                          <a:spcPts val="0"/>
                        </a:spcAft>
                      </a:pPr>
                      <a:r>
                        <a:rPr lang="en-US" sz="1600" dirty="0">
                          <a:effectLst/>
                        </a:rPr>
                        <a:t>G3a</a:t>
                      </a:r>
                      <a:endParaRPr lang="en-US" sz="16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600" dirty="0" err="1">
                          <a:effectLst/>
                        </a:rPr>
                        <a:t>Scădere</a:t>
                      </a:r>
                      <a:r>
                        <a:rPr lang="en-US" sz="1600" dirty="0">
                          <a:effectLst/>
                        </a:rPr>
                        <a:t> </a:t>
                      </a:r>
                      <a:r>
                        <a:rPr lang="en-US" sz="1600" dirty="0" err="1">
                          <a:effectLst/>
                        </a:rPr>
                        <a:t>medie</a:t>
                      </a:r>
                      <a:r>
                        <a:rPr lang="en-US" sz="1600" dirty="0">
                          <a:effectLst/>
                        </a:rPr>
                        <a:t> - </a:t>
                      </a:r>
                      <a:r>
                        <a:rPr lang="en-US" sz="1600" dirty="0" err="1">
                          <a:effectLst/>
                        </a:rPr>
                        <a:t>moderată</a:t>
                      </a:r>
                      <a:endParaRPr lang="en-US" sz="16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600" dirty="0">
                          <a:effectLst/>
                        </a:rPr>
                        <a:t>45-59</a:t>
                      </a:r>
                      <a:endParaRPr lang="en-US" sz="16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600" dirty="0" err="1">
                          <a:effectLst/>
                          <a:latin typeface="Calibri"/>
                          <a:ea typeface="Calibri"/>
                          <a:cs typeface="Times New Roman"/>
                        </a:rPr>
                        <a:t>Moderat</a:t>
                      </a:r>
                      <a:r>
                        <a:rPr lang="en-US" sz="1600" dirty="0">
                          <a:effectLst/>
                          <a:latin typeface="Calibri"/>
                          <a:ea typeface="Calibri"/>
                          <a:cs typeface="Times New Roman"/>
                        </a:rPr>
                        <a:t>   </a:t>
                      </a:r>
                    </a:p>
                  </a:txBody>
                  <a:tcPr marL="68580" marR="68580" marT="0" marB="0">
                    <a:solidFill>
                      <a:srgbClr val="FFFF00"/>
                    </a:solidFill>
                  </a:tcPr>
                </a:tc>
                <a:tc>
                  <a:txBody>
                    <a:bodyPr/>
                    <a:lstStyle/>
                    <a:p>
                      <a:pPr marL="0" marR="0">
                        <a:lnSpc>
                          <a:spcPct val="115000"/>
                        </a:lnSpc>
                        <a:spcBef>
                          <a:spcPts val="0"/>
                        </a:spcBef>
                        <a:spcAft>
                          <a:spcPts val="0"/>
                        </a:spcAft>
                      </a:pPr>
                      <a:r>
                        <a:rPr lang="ro-RO" sz="1600" dirty="0">
                          <a:effectLst/>
                        </a:rPr>
                        <a:t>Înalt   </a:t>
                      </a:r>
                      <a:endParaRPr lang="en-US" sz="1600" dirty="0">
                        <a:effectLst/>
                        <a:latin typeface="Calibri"/>
                        <a:ea typeface="Calibri"/>
                        <a:cs typeface="Times New Roman"/>
                      </a:endParaRPr>
                    </a:p>
                  </a:txBody>
                  <a:tcPr marL="68580" marR="68580" marT="0" marB="0">
                    <a:solidFill>
                      <a:srgbClr val="FFC000"/>
                    </a:solid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ro-RO" sz="1600" dirty="0">
                          <a:effectLst/>
                          <a:latin typeface="+mn-lt"/>
                          <a:ea typeface="Calibri"/>
                          <a:cs typeface="Times New Roman"/>
                        </a:rPr>
                        <a:t>Foarte înalt   </a:t>
                      </a:r>
                      <a:endParaRPr lang="en-US" sz="1600" dirty="0">
                        <a:effectLst/>
                        <a:latin typeface="+mn-lt"/>
                        <a:ea typeface="Calibri"/>
                        <a:cs typeface="Times New Roman"/>
                      </a:endParaRPr>
                    </a:p>
                  </a:txBody>
                  <a:tcPr marL="68580" marR="68580" marT="0" marB="0">
                    <a:solidFill>
                      <a:srgbClr val="FF0000"/>
                    </a:solidFill>
                  </a:tcPr>
                </a:tc>
                <a:extLst>
                  <a:ext uri="{0D108BD9-81ED-4DB2-BD59-A6C34878D82A}">
                    <a16:rowId xmlns:a16="http://schemas.microsoft.com/office/drawing/2014/main" val="10005"/>
                  </a:ext>
                </a:extLst>
              </a:tr>
              <a:tr h="0">
                <a:tc vMerge="1">
                  <a:txBody>
                    <a:bodyPr/>
                    <a:lstStyle/>
                    <a:p>
                      <a:endParaRPr lang="en-US"/>
                    </a:p>
                  </a:txBody>
                  <a:tcPr/>
                </a:tc>
                <a:tc>
                  <a:txBody>
                    <a:bodyPr/>
                    <a:lstStyle/>
                    <a:p>
                      <a:pPr marL="0" marR="0">
                        <a:lnSpc>
                          <a:spcPct val="115000"/>
                        </a:lnSpc>
                        <a:spcBef>
                          <a:spcPts val="0"/>
                        </a:spcBef>
                        <a:spcAft>
                          <a:spcPts val="0"/>
                        </a:spcAft>
                      </a:pPr>
                      <a:r>
                        <a:rPr lang="en-US" sz="1600">
                          <a:effectLst/>
                        </a:rPr>
                        <a:t>G3b</a:t>
                      </a:r>
                      <a:endParaRPr lang="en-US" sz="16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600" dirty="0" err="1">
                          <a:effectLst/>
                        </a:rPr>
                        <a:t>Scădere</a:t>
                      </a:r>
                      <a:r>
                        <a:rPr lang="en-US" sz="1600" dirty="0">
                          <a:effectLst/>
                        </a:rPr>
                        <a:t> </a:t>
                      </a:r>
                      <a:r>
                        <a:rPr lang="en-US" sz="1600" dirty="0" err="1">
                          <a:effectLst/>
                        </a:rPr>
                        <a:t>moderată</a:t>
                      </a:r>
                      <a:r>
                        <a:rPr lang="en-US" sz="1600" dirty="0">
                          <a:effectLst/>
                        </a:rPr>
                        <a:t> - </a:t>
                      </a:r>
                      <a:r>
                        <a:rPr lang="en-US" sz="1600" dirty="0" err="1">
                          <a:effectLst/>
                        </a:rPr>
                        <a:t>severă</a:t>
                      </a:r>
                      <a:endParaRPr lang="en-US" sz="16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600" dirty="0">
                          <a:effectLst/>
                        </a:rPr>
                        <a:t>30-44</a:t>
                      </a:r>
                      <a:endParaRPr lang="en-US" sz="16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ro-RO" sz="1600" dirty="0">
                          <a:effectLst/>
                        </a:rPr>
                        <a:t>Înalt   </a:t>
                      </a:r>
                      <a:endParaRPr lang="en-US" sz="1600" dirty="0">
                        <a:effectLst/>
                        <a:latin typeface="Calibri"/>
                        <a:ea typeface="Calibri"/>
                        <a:cs typeface="Times New Roman"/>
                      </a:endParaRPr>
                    </a:p>
                  </a:txBody>
                  <a:tcPr marL="68580" marR="68580" marT="0" marB="0">
                    <a:solidFill>
                      <a:srgbClr val="FFC000"/>
                    </a:solid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ro-RO" sz="1600" dirty="0">
                          <a:effectLst/>
                          <a:latin typeface="+mn-lt"/>
                          <a:ea typeface="Calibri"/>
                          <a:cs typeface="Times New Roman"/>
                        </a:rPr>
                        <a:t>Foarte înalt   </a:t>
                      </a:r>
                      <a:endParaRPr lang="en-US" sz="1600" dirty="0">
                        <a:effectLst/>
                        <a:latin typeface="+mn-lt"/>
                        <a:ea typeface="Calibri"/>
                        <a:cs typeface="Times New Roman"/>
                      </a:endParaRPr>
                    </a:p>
                  </a:txBody>
                  <a:tcPr marL="68580" marR="68580" marT="0" marB="0">
                    <a:solidFill>
                      <a:srgbClr val="FF0000"/>
                    </a:solid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ro-RO" sz="1600" dirty="0">
                          <a:effectLst/>
                          <a:latin typeface="+mn-lt"/>
                          <a:ea typeface="Calibri"/>
                          <a:cs typeface="Times New Roman"/>
                        </a:rPr>
                        <a:t>Foarte înalt   </a:t>
                      </a:r>
                      <a:endParaRPr lang="en-US" sz="1600" dirty="0">
                        <a:effectLst/>
                        <a:latin typeface="+mn-lt"/>
                        <a:ea typeface="Calibri"/>
                        <a:cs typeface="Times New Roman"/>
                      </a:endParaRPr>
                    </a:p>
                  </a:txBody>
                  <a:tcPr marL="68580" marR="68580" marT="0" marB="0">
                    <a:solidFill>
                      <a:srgbClr val="FF0000"/>
                    </a:solidFill>
                  </a:tcPr>
                </a:tc>
                <a:extLst>
                  <a:ext uri="{0D108BD9-81ED-4DB2-BD59-A6C34878D82A}">
                    <a16:rowId xmlns:a16="http://schemas.microsoft.com/office/drawing/2014/main" val="10006"/>
                  </a:ext>
                </a:extLst>
              </a:tr>
              <a:tr h="548640">
                <a:tc vMerge="1">
                  <a:txBody>
                    <a:bodyPr/>
                    <a:lstStyle/>
                    <a:p>
                      <a:endParaRPr lang="en-US"/>
                    </a:p>
                  </a:txBody>
                  <a:tcPr/>
                </a:tc>
                <a:tc>
                  <a:txBody>
                    <a:bodyPr/>
                    <a:lstStyle/>
                    <a:p>
                      <a:pPr marL="0" marR="0">
                        <a:lnSpc>
                          <a:spcPct val="115000"/>
                        </a:lnSpc>
                        <a:spcBef>
                          <a:spcPts val="0"/>
                        </a:spcBef>
                        <a:spcAft>
                          <a:spcPts val="0"/>
                        </a:spcAft>
                      </a:pPr>
                      <a:r>
                        <a:rPr lang="en-US" sz="1600">
                          <a:effectLst/>
                        </a:rPr>
                        <a:t>G4</a:t>
                      </a:r>
                      <a:endParaRPr lang="en-US" sz="16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600" dirty="0" err="1">
                          <a:effectLst/>
                        </a:rPr>
                        <a:t>Scădere</a:t>
                      </a:r>
                      <a:r>
                        <a:rPr lang="en-US" sz="1600" dirty="0">
                          <a:effectLst/>
                        </a:rPr>
                        <a:t> </a:t>
                      </a:r>
                      <a:r>
                        <a:rPr lang="en-US" sz="1600" dirty="0" err="1">
                          <a:effectLst/>
                        </a:rPr>
                        <a:t>severă</a:t>
                      </a:r>
                      <a:endParaRPr lang="en-US" sz="16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600" dirty="0">
                          <a:effectLst/>
                        </a:rPr>
                        <a:t>15-29</a:t>
                      </a:r>
                      <a:endParaRPr lang="en-US" sz="16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ro-RO" sz="1600" dirty="0">
                          <a:effectLst/>
                        </a:rPr>
                        <a:t>Foarte înalt  </a:t>
                      </a:r>
                      <a:endParaRPr lang="en-US" sz="1600" dirty="0">
                        <a:effectLst/>
                        <a:latin typeface="Calibri"/>
                        <a:ea typeface="Calibri"/>
                        <a:cs typeface="Times New Roman"/>
                      </a:endParaRPr>
                    </a:p>
                  </a:txBody>
                  <a:tcPr marL="68580" marR="68580" marT="0" marB="0">
                    <a:solidFill>
                      <a:srgbClr val="FF0000"/>
                    </a:solidFill>
                  </a:tcPr>
                </a:tc>
                <a:tc>
                  <a:txBody>
                    <a:bodyPr/>
                    <a:lstStyle/>
                    <a:p>
                      <a:pPr marL="0" marR="0">
                        <a:lnSpc>
                          <a:spcPct val="115000"/>
                        </a:lnSpc>
                        <a:spcBef>
                          <a:spcPts val="0"/>
                        </a:spcBef>
                        <a:spcAft>
                          <a:spcPts val="0"/>
                        </a:spcAft>
                      </a:pPr>
                      <a:r>
                        <a:rPr lang="ro-RO" sz="1600" dirty="0">
                          <a:effectLst/>
                        </a:rPr>
                        <a:t>Foarte înalt  </a:t>
                      </a:r>
                      <a:endParaRPr lang="en-US" sz="1600" dirty="0">
                        <a:effectLst/>
                        <a:latin typeface="Calibri"/>
                        <a:ea typeface="Calibri"/>
                        <a:cs typeface="Times New Roman"/>
                      </a:endParaRPr>
                    </a:p>
                  </a:txBody>
                  <a:tcPr marL="68580" marR="68580" marT="0" marB="0">
                    <a:solidFill>
                      <a:srgbClr val="FF0000"/>
                    </a:solidFill>
                  </a:tcPr>
                </a:tc>
                <a:tc>
                  <a:txBody>
                    <a:bodyPr/>
                    <a:lstStyle/>
                    <a:p>
                      <a:pPr marL="0" marR="0">
                        <a:lnSpc>
                          <a:spcPct val="115000"/>
                        </a:lnSpc>
                        <a:spcBef>
                          <a:spcPts val="0"/>
                        </a:spcBef>
                        <a:spcAft>
                          <a:spcPts val="0"/>
                        </a:spcAft>
                      </a:pPr>
                      <a:r>
                        <a:rPr lang="ro-RO" sz="1600" dirty="0">
                          <a:effectLst/>
                        </a:rPr>
                        <a:t>Foarte înalt  </a:t>
                      </a:r>
                      <a:endParaRPr lang="en-US" sz="1600" dirty="0">
                        <a:effectLst/>
                        <a:latin typeface="Calibri"/>
                        <a:ea typeface="Calibri"/>
                        <a:cs typeface="Times New Roman"/>
                      </a:endParaRPr>
                    </a:p>
                  </a:txBody>
                  <a:tcPr marL="68580" marR="68580" marT="0" marB="0">
                    <a:solidFill>
                      <a:srgbClr val="FF0000"/>
                    </a:solidFill>
                  </a:tcPr>
                </a:tc>
                <a:extLst>
                  <a:ext uri="{0D108BD9-81ED-4DB2-BD59-A6C34878D82A}">
                    <a16:rowId xmlns:a16="http://schemas.microsoft.com/office/drawing/2014/main" val="10007"/>
                  </a:ext>
                </a:extLst>
              </a:tr>
              <a:tr h="548640">
                <a:tc vMerge="1">
                  <a:txBody>
                    <a:bodyPr/>
                    <a:lstStyle/>
                    <a:p>
                      <a:endParaRPr lang="en-US"/>
                    </a:p>
                  </a:txBody>
                  <a:tcPr/>
                </a:tc>
                <a:tc>
                  <a:txBody>
                    <a:bodyPr/>
                    <a:lstStyle/>
                    <a:p>
                      <a:pPr marL="0" marR="0">
                        <a:lnSpc>
                          <a:spcPct val="115000"/>
                        </a:lnSpc>
                        <a:spcBef>
                          <a:spcPts val="0"/>
                        </a:spcBef>
                        <a:spcAft>
                          <a:spcPts val="0"/>
                        </a:spcAft>
                      </a:pPr>
                      <a:r>
                        <a:rPr lang="en-US" sz="1600" dirty="0">
                          <a:effectLst/>
                        </a:rPr>
                        <a:t>G5</a:t>
                      </a:r>
                      <a:endParaRPr lang="en-US" sz="16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600">
                          <a:effectLst/>
                        </a:rPr>
                        <a:t>Insuficiență renală</a:t>
                      </a:r>
                      <a:endParaRPr lang="en-US" sz="16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600" dirty="0">
                          <a:effectLst/>
                        </a:rPr>
                        <a:t>&lt; 15</a:t>
                      </a:r>
                      <a:endParaRPr lang="en-US" sz="1600" dirty="0">
                        <a:effectLst/>
                        <a:latin typeface="Calibri"/>
                        <a:ea typeface="Calibri"/>
                        <a:cs typeface="Times New Roman"/>
                      </a:endParaRPr>
                    </a:p>
                  </a:txBody>
                  <a:tcPr marL="68580" marR="68580" marT="0" marB="0"/>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ro-RO" sz="1600" dirty="0">
                          <a:effectLst/>
                          <a:latin typeface="+mn-lt"/>
                          <a:ea typeface="Calibri"/>
                          <a:cs typeface="Times New Roman"/>
                        </a:rPr>
                        <a:t>Foarte înalt   </a:t>
                      </a:r>
                      <a:endParaRPr lang="en-US" sz="1600" dirty="0">
                        <a:effectLst/>
                        <a:latin typeface="+mn-lt"/>
                        <a:ea typeface="Calibri"/>
                        <a:cs typeface="Times New Roman"/>
                      </a:endParaRPr>
                    </a:p>
                    <a:p>
                      <a:pPr marL="0" marR="0">
                        <a:lnSpc>
                          <a:spcPct val="115000"/>
                        </a:lnSpc>
                        <a:spcBef>
                          <a:spcPts val="0"/>
                        </a:spcBef>
                        <a:spcAft>
                          <a:spcPts val="0"/>
                        </a:spcAft>
                      </a:pPr>
                      <a:endParaRPr lang="en-US" sz="1600" dirty="0">
                        <a:effectLst/>
                        <a:latin typeface="Calibri"/>
                        <a:ea typeface="Calibri"/>
                        <a:cs typeface="Times New Roman"/>
                      </a:endParaRPr>
                    </a:p>
                  </a:txBody>
                  <a:tcPr marL="68580" marR="68580" marT="0" marB="0">
                    <a:solidFill>
                      <a:srgbClr val="FF0000"/>
                    </a:solid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ro-RO" sz="1600" dirty="0">
                          <a:effectLst/>
                          <a:latin typeface="+mn-lt"/>
                          <a:ea typeface="Calibri"/>
                          <a:cs typeface="Times New Roman"/>
                        </a:rPr>
                        <a:t>Foarte înalt   </a:t>
                      </a:r>
                      <a:endParaRPr lang="en-US" sz="1600" dirty="0">
                        <a:effectLst/>
                        <a:latin typeface="+mn-lt"/>
                        <a:ea typeface="Calibri"/>
                        <a:cs typeface="Times New Roman"/>
                      </a:endParaRPr>
                    </a:p>
                  </a:txBody>
                  <a:tcPr marL="68580" marR="68580" marT="0" marB="0">
                    <a:solidFill>
                      <a:srgbClr val="FF0000"/>
                    </a:solid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ro-RO" sz="1600" dirty="0">
                          <a:effectLst/>
                          <a:latin typeface="+mn-lt"/>
                          <a:ea typeface="Calibri"/>
                          <a:cs typeface="Times New Roman"/>
                        </a:rPr>
                        <a:t>Foarte înalt   </a:t>
                      </a:r>
                      <a:endParaRPr lang="en-US" sz="1600" dirty="0">
                        <a:effectLst/>
                        <a:latin typeface="+mn-lt"/>
                        <a:ea typeface="Calibri"/>
                        <a:cs typeface="Times New Roman"/>
                      </a:endParaRPr>
                    </a:p>
                  </a:txBody>
                  <a:tcPr marL="68580" marR="68580" marT="0" marB="0">
                    <a:solidFill>
                      <a:srgbClr val="FF0000"/>
                    </a:solidFill>
                  </a:tcPr>
                </a:tc>
                <a:extLst>
                  <a:ext uri="{0D108BD9-81ED-4DB2-BD59-A6C34878D82A}">
                    <a16:rowId xmlns:a16="http://schemas.microsoft.com/office/drawing/2014/main" val="10008"/>
                  </a:ext>
                </a:extLst>
              </a:tr>
            </a:tbl>
          </a:graphicData>
        </a:graphic>
      </p:graphicFrame>
      <p:pic>
        <p:nvPicPr>
          <p:cNvPr id="2" name="Picture 2" descr="Care sunt semnele si simptomele bolii renale?">
            <a:extLst>
              <a:ext uri="{FF2B5EF4-FFF2-40B4-BE49-F238E27FC236}">
                <a16:creationId xmlns:a16="http://schemas.microsoft.com/office/drawing/2014/main" id="{D136CD61-867B-63D8-511E-320841568A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1262"/>
          <a:stretch/>
        </p:blipFill>
        <p:spPr bwMode="auto">
          <a:xfrm>
            <a:off x="169331" y="135776"/>
            <a:ext cx="4639735" cy="318928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866A5D5-561D-B6C0-60F0-3E30C960999E}"/>
              </a:ext>
            </a:extLst>
          </p:cNvPr>
          <p:cNvSpPr txBox="1"/>
          <p:nvPr/>
        </p:nvSpPr>
        <p:spPr>
          <a:xfrm>
            <a:off x="5266266" y="220134"/>
            <a:ext cx="6587067" cy="461665"/>
          </a:xfrm>
          <a:prstGeom prst="rect">
            <a:avLst/>
          </a:prstGeom>
          <a:solidFill>
            <a:schemeClr val="accent6">
              <a:lumMod val="20000"/>
              <a:lumOff val="80000"/>
            </a:schemeClr>
          </a:solidFill>
        </p:spPr>
        <p:txBody>
          <a:bodyPr wrap="square" rtlCol="0">
            <a:spAutoFit/>
          </a:bodyPr>
          <a:lstStyle/>
          <a:p>
            <a:r>
              <a:rPr lang="ro-RO" sz="2400" b="1" dirty="0">
                <a:solidFill>
                  <a:srgbClr val="C00000"/>
                </a:solidFill>
              </a:rPr>
              <a:t>Screening BCR – RFG și/sau RACU (albuminuria)</a:t>
            </a:r>
            <a:endParaRPr lang="en-US" sz="2400" b="1" dirty="0">
              <a:solidFill>
                <a:srgbClr val="C00000"/>
              </a:solidFill>
            </a:endParaRPr>
          </a:p>
        </p:txBody>
      </p:sp>
      <p:sp>
        <p:nvSpPr>
          <p:cNvPr id="4" name="TextBox 3">
            <a:extLst>
              <a:ext uri="{FF2B5EF4-FFF2-40B4-BE49-F238E27FC236}">
                <a16:creationId xmlns:a16="http://schemas.microsoft.com/office/drawing/2014/main" id="{D1F4E31C-0977-3FDF-8D71-17D1CCBE8767}"/>
              </a:ext>
            </a:extLst>
          </p:cNvPr>
          <p:cNvSpPr txBox="1"/>
          <p:nvPr/>
        </p:nvSpPr>
        <p:spPr>
          <a:xfrm>
            <a:off x="169333" y="4555067"/>
            <a:ext cx="3166534" cy="2369880"/>
          </a:xfrm>
          <a:prstGeom prst="rect">
            <a:avLst/>
          </a:prstGeom>
          <a:noFill/>
        </p:spPr>
        <p:txBody>
          <a:bodyPr wrap="square" rtlCol="0">
            <a:spAutoFit/>
          </a:bodyPr>
          <a:lstStyle/>
          <a:p>
            <a:r>
              <a:rPr lang="en-US" sz="2800" b="1" dirty="0">
                <a:solidFill>
                  <a:srgbClr val="C00000"/>
                </a:solidFill>
              </a:rPr>
              <a:t>Diagnostic BCR</a:t>
            </a:r>
          </a:p>
          <a:p>
            <a:r>
              <a:rPr lang="en-US" sz="2400" b="1" dirty="0">
                <a:solidFill>
                  <a:srgbClr val="C00000"/>
                </a:solidFill>
              </a:rPr>
              <a:t>RFG&lt;60ml/min/1,73m</a:t>
            </a:r>
            <a:r>
              <a:rPr lang="en-US" sz="2400" b="1" baseline="30000" dirty="0">
                <a:solidFill>
                  <a:srgbClr val="C00000"/>
                </a:solidFill>
              </a:rPr>
              <a:t>2</a:t>
            </a:r>
            <a:endParaRPr lang="en-US" sz="2400" b="1" dirty="0">
              <a:solidFill>
                <a:srgbClr val="C00000"/>
              </a:solidFill>
            </a:endParaRPr>
          </a:p>
          <a:p>
            <a:r>
              <a:rPr lang="en-US" sz="2400" b="1" dirty="0">
                <a:solidFill>
                  <a:srgbClr val="C00000"/>
                </a:solidFill>
              </a:rPr>
              <a:t>        </a:t>
            </a:r>
            <a:r>
              <a:rPr lang="en-US" sz="2400" b="1" dirty="0" err="1">
                <a:solidFill>
                  <a:srgbClr val="C00000"/>
                </a:solidFill>
              </a:rPr>
              <a:t>sau</a:t>
            </a:r>
            <a:endParaRPr lang="en-US" sz="2400" b="1" dirty="0">
              <a:solidFill>
                <a:srgbClr val="C00000"/>
              </a:solidFill>
            </a:endParaRPr>
          </a:p>
          <a:p>
            <a:r>
              <a:rPr lang="en-US" sz="2400" b="1" dirty="0">
                <a:solidFill>
                  <a:srgbClr val="C00000"/>
                </a:solidFill>
              </a:rPr>
              <a:t>RACU ≥30mg/g</a:t>
            </a:r>
          </a:p>
          <a:p>
            <a:r>
              <a:rPr lang="en-US" sz="2400" dirty="0"/>
              <a:t>(la 2 </a:t>
            </a:r>
            <a:r>
              <a:rPr lang="en-US" sz="2400" dirty="0" err="1"/>
              <a:t>determ</a:t>
            </a:r>
            <a:r>
              <a:rPr lang="en-US" sz="2400" dirty="0"/>
              <a:t> la 90zile </a:t>
            </a:r>
            <a:r>
              <a:rPr lang="en-US" sz="2400" dirty="0" err="1"/>
              <a:t>distanta</a:t>
            </a:r>
            <a:r>
              <a:rPr lang="en-US" sz="2400" dirty="0"/>
              <a:t>)</a:t>
            </a:r>
          </a:p>
        </p:txBody>
      </p:sp>
      <p:sp>
        <p:nvSpPr>
          <p:cNvPr id="5" name="Slide Number Placeholder 4">
            <a:extLst>
              <a:ext uri="{FF2B5EF4-FFF2-40B4-BE49-F238E27FC236}">
                <a16:creationId xmlns:a16="http://schemas.microsoft.com/office/drawing/2014/main" id="{F78605ED-BE6A-C225-34F9-29F6C51F5FDD}"/>
              </a:ext>
            </a:extLst>
          </p:cNvPr>
          <p:cNvSpPr>
            <a:spLocks noGrp="1"/>
          </p:cNvSpPr>
          <p:nvPr>
            <p:ph type="sldNum" sz="quarter" idx="12"/>
          </p:nvPr>
        </p:nvSpPr>
        <p:spPr/>
        <p:txBody>
          <a:bodyPr/>
          <a:lstStyle/>
          <a:p>
            <a:fld id="{4BE1D6D9-CFD0-46BF-A53E-338CE8775F1B}" type="slidenum">
              <a:rPr lang="en-US" smtClean="0"/>
              <a:t>100</a:t>
            </a:fld>
            <a:endParaRPr lang="en-US"/>
          </a:p>
        </p:txBody>
      </p:sp>
    </p:spTree>
    <p:extLst>
      <p:ext uri="{BB962C8B-B14F-4D97-AF65-F5344CB8AC3E}">
        <p14:creationId xmlns:p14="http://schemas.microsoft.com/office/powerpoint/2010/main" val="50378184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9B039184-11E0-2F96-357D-14B33EBD5E46}"/>
              </a:ext>
            </a:extLst>
          </p:cNvPr>
          <p:cNvGraphicFramePr>
            <a:graphicFrameLocks noGrp="1"/>
          </p:cNvGraphicFramePr>
          <p:nvPr/>
        </p:nvGraphicFramePr>
        <p:xfrm>
          <a:off x="1104896" y="778227"/>
          <a:ext cx="10077464" cy="4764435"/>
        </p:xfrm>
        <a:graphic>
          <a:graphicData uri="http://schemas.openxmlformats.org/drawingml/2006/table">
            <a:tbl>
              <a:tblPr firstRow="1" bandRow="1">
                <a:effectLst/>
                <a:tableStyleId>{5940675A-B579-460E-94D1-54222C63F5DA}</a:tableStyleId>
              </a:tblPr>
              <a:tblGrid>
                <a:gridCol w="1434263">
                  <a:extLst>
                    <a:ext uri="{9D8B030D-6E8A-4147-A177-3AD203B41FA5}">
                      <a16:colId xmlns:a16="http://schemas.microsoft.com/office/drawing/2014/main" val="2010418723"/>
                    </a:ext>
                  </a:extLst>
                </a:gridCol>
                <a:gridCol w="1924885">
                  <a:extLst>
                    <a:ext uri="{9D8B030D-6E8A-4147-A177-3AD203B41FA5}">
                      <a16:colId xmlns:a16="http://schemas.microsoft.com/office/drawing/2014/main" val="3613530319"/>
                    </a:ext>
                  </a:extLst>
                </a:gridCol>
                <a:gridCol w="1679579">
                  <a:extLst>
                    <a:ext uri="{9D8B030D-6E8A-4147-A177-3AD203B41FA5}">
                      <a16:colId xmlns:a16="http://schemas.microsoft.com/office/drawing/2014/main" val="592906792"/>
                    </a:ext>
                  </a:extLst>
                </a:gridCol>
                <a:gridCol w="1679579">
                  <a:extLst>
                    <a:ext uri="{9D8B030D-6E8A-4147-A177-3AD203B41FA5}">
                      <a16:colId xmlns:a16="http://schemas.microsoft.com/office/drawing/2014/main" val="1393718255"/>
                    </a:ext>
                  </a:extLst>
                </a:gridCol>
                <a:gridCol w="1679579">
                  <a:extLst>
                    <a:ext uri="{9D8B030D-6E8A-4147-A177-3AD203B41FA5}">
                      <a16:colId xmlns:a16="http://schemas.microsoft.com/office/drawing/2014/main" val="524896058"/>
                    </a:ext>
                  </a:extLst>
                </a:gridCol>
                <a:gridCol w="1679579">
                  <a:extLst>
                    <a:ext uri="{9D8B030D-6E8A-4147-A177-3AD203B41FA5}">
                      <a16:colId xmlns:a16="http://schemas.microsoft.com/office/drawing/2014/main" val="3194250888"/>
                    </a:ext>
                  </a:extLst>
                </a:gridCol>
              </a:tblGrid>
              <a:tr h="457200">
                <a:tc rowSpan="2">
                  <a:txBody>
                    <a:bodyPr/>
                    <a:lstStyle/>
                    <a:p>
                      <a:pPr lvl="0" algn="ctr"/>
                      <a:r>
                        <a:rPr lang="en-US" b="1"/>
                        <a:t>Stadializarea HTA</a:t>
                      </a:r>
                      <a:endParaRPr lang="ro-RO" b="1"/>
                    </a:p>
                  </a:txBody>
                  <a:tcPr/>
                </a:tc>
                <a:tc rowSpan="2">
                  <a:txBody>
                    <a:bodyPr/>
                    <a:lstStyle/>
                    <a:p>
                      <a:pPr lvl="0" algn="ctr"/>
                      <a:r>
                        <a:rPr lang="en-US"/>
                        <a:t>Factori de risc, AOTMH, BCV, BCR</a:t>
                      </a:r>
                      <a:endParaRPr lang="ro-RO"/>
                    </a:p>
                  </a:txBody>
                  <a:tcPr/>
                </a:tc>
                <a:tc gridSpan="4">
                  <a:txBody>
                    <a:bodyPr/>
                    <a:lstStyle/>
                    <a:p>
                      <a:pPr lvl="0" algn="ctr"/>
                      <a:r>
                        <a:rPr lang="en-US" b="1"/>
                        <a:t>Gradul TA (mmHg) </a:t>
                      </a:r>
                      <a:endParaRPr lang="ro-RO" b="1"/>
                    </a:p>
                  </a:txBody>
                  <a:tcPr/>
                </a:tc>
                <a:tc hMerge="1">
                  <a:txBody>
                    <a:bodyPr/>
                    <a:lstStyle/>
                    <a:p>
                      <a:endParaRPr lang="ro-RO"/>
                    </a:p>
                  </a:txBody>
                  <a:tcPr/>
                </a:tc>
                <a:tc hMerge="1">
                  <a:txBody>
                    <a:bodyPr/>
                    <a:lstStyle/>
                    <a:p>
                      <a:endParaRPr lang="ro-RO"/>
                    </a:p>
                  </a:txBody>
                  <a:tcPr/>
                </a:tc>
                <a:tc hMerge="1">
                  <a:txBody>
                    <a:bodyPr/>
                    <a:lstStyle/>
                    <a:p>
                      <a:endParaRPr lang="ro-RO"/>
                    </a:p>
                  </a:txBody>
                  <a:tcPr/>
                </a:tc>
                <a:extLst>
                  <a:ext uri="{0D108BD9-81ED-4DB2-BD59-A6C34878D82A}">
                    <a16:rowId xmlns:a16="http://schemas.microsoft.com/office/drawing/2014/main" val="4034725206"/>
                  </a:ext>
                </a:extLst>
              </a:tr>
              <a:tr h="457200">
                <a:tc vMerge="1">
                  <a:txBody>
                    <a:bodyPr/>
                    <a:lstStyle/>
                    <a:p>
                      <a:endParaRPr lang="ro-RO"/>
                    </a:p>
                  </a:txBody>
                  <a:tcPr/>
                </a:tc>
                <a:tc vMerge="1">
                  <a:txBody>
                    <a:bodyPr/>
                    <a:lstStyle/>
                    <a:p>
                      <a:endParaRPr lang="ro-RO"/>
                    </a:p>
                  </a:txBody>
                  <a:tcPr/>
                </a:tc>
                <a:tc>
                  <a:txBody>
                    <a:bodyPr/>
                    <a:lstStyle/>
                    <a:p>
                      <a:pPr lvl="0" algn="ctr"/>
                      <a:r>
                        <a:rPr lang="en-US" b="1"/>
                        <a:t>Inalt normala</a:t>
                      </a:r>
                    </a:p>
                    <a:p>
                      <a:pPr lvl="0" algn="ctr"/>
                      <a:r>
                        <a:rPr lang="en-US" b="1"/>
                        <a:t>TAS 130-139</a:t>
                      </a:r>
                    </a:p>
                    <a:p>
                      <a:pPr lvl="0" algn="ctr"/>
                      <a:r>
                        <a:rPr lang="en-US" b="1"/>
                        <a:t>TAD 85-89</a:t>
                      </a:r>
                    </a:p>
                  </a:txBody>
                  <a:tcPr/>
                </a:tc>
                <a:tc>
                  <a:txBody>
                    <a:bodyPr/>
                    <a:lstStyle/>
                    <a:p>
                      <a:pPr lvl="0" algn="ctr"/>
                      <a:r>
                        <a:rPr lang="en-US" b="1"/>
                        <a:t>Grad 1</a:t>
                      </a:r>
                    </a:p>
                    <a:p>
                      <a:pPr lvl="0" algn="ctr"/>
                      <a:r>
                        <a:rPr lang="en-US" b="1"/>
                        <a:t>TAS 140-159</a:t>
                      </a:r>
                    </a:p>
                    <a:p>
                      <a:pPr lvl="0" algn="ctr"/>
                      <a:r>
                        <a:rPr lang="en-US" b="1"/>
                        <a:t>TAD 90-99</a:t>
                      </a:r>
                      <a:endParaRPr lang="ro-RO" b="1"/>
                    </a:p>
                  </a:txBody>
                  <a:tcPr/>
                </a:tc>
                <a:tc>
                  <a:txBody>
                    <a:bodyPr/>
                    <a:lstStyle/>
                    <a:p>
                      <a:pPr lvl="0" algn="ctr"/>
                      <a:r>
                        <a:rPr lang="en-US" b="1"/>
                        <a:t>Grad 2</a:t>
                      </a:r>
                    </a:p>
                    <a:p>
                      <a:pPr lvl="0" algn="ctr"/>
                      <a:r>
                        <a:rPr lang="en-US" b="1"/>
                        <a:t>TAS 160-179</a:t>
                      </a:r>
                    </a:p>
                    <a:p>
                      <a:pPr lvl="0" algn="ctr"/>
                      <a:r>
                        <a:rPr lang="en-US" b="1"/>
                        <a:t>TAD 100-109</a:t>
                      </a:r>
                      <a:endParaRPr lang="ro-RO" b="1"/>
                    </a:p>
                  </a:txBody>
                  <a:tcPr/>
                </a:tc>
                <a:tc>
                  <a:txBody>
                    <a:bodyPr/>
                    <a:lstStyle/>
                    <a:p>
                      <a:pPr lvl="0" algn="ctr"/>
                      <a:r>
                        <a:rPr lang="en-US" b="1"/>
                        <a:t>Grad 3</a:t>
                      </a:r>
                    </a:p>
                    <a:p>
                      <a:pPr lvl="0" algn="ctr"/>
                      <a:r>
                        <a:rPr lang="en-US" b="1"/>
                        <a:t>TAS ≥ 180</a:t>
                      </a:r>
                    </a:p>
                    <a:p>
                      <a:pPr lvl="0" algn="ctr"/>
                      <a:r>
                        <a:rPr lang="en-US" b="1"/>
                        <a:t>TAD ≥ 110</a:t>
                      </a:r>
                      <a:endParaRPr lang="ro-RO" b="1"/>
                    </a:p>
                  </a:txBody>
                  <a:tcPr/>
                </a:tc>
                <a:extLst>
                  <a:ext uri="{0D108BD9-81ED-4DB2-BD59-A6C34878D82A}">
                    <a16:rowId xmlns:a16="http://schemas.microsoft.com/office/drawing/2014/main" val="3276075873"/>
                  </a:ext>
                </a:extLst>
              </a:tr>
              <a:tr h="678567">
                <a:tc rowSpan="3">
                  <a:txBody>
                    <a:bodyPr/>
                    <a:lstStyle/>
                    <a:p>
                      <a:pPr lvl="0" algn="ctr"/>
                      <a:r>
                        <a:rPr lang="en-US" b="1"/>
                        <a:t>Stadiul 1</a:t>
                      </a:r>
                      <a:endParaRPr lang="ro-RO" b="1"/>
                    </a:p>
                  </a:txBody>
                  <a:tcPr/>
                </a:tc>
                <a:tc>
                  <a:txBody>
                    <a:bodyPr/>
                    <a:lstStyle/>
                    <a:p>
                      <a:pPr lvl="0" algn="ctr"/>
                      <a:r>
                        <a:rPr lang="en-US"/>
                        <a:t>Fara alti factori de risc</a:t>
                      </a:r>
                      <a:r>
                        <a:rPr lang="en-US" baseline="30000"/>
                        <a:t>1</a:t>
                      </a:r>
                      <a:endParaRPr lang="ro-RO"/>
                    </a:p>
                  </a:txBody>
                  <a:tcPr/>
                </a:tc>
                <a:tc>
                  <a:txBody>
                    <a:bodyPr/>
                    <a:lstStyle/>
                    <a:p>
                      <a:pPr lvl="0" algn="ctr"/>
                      <a:r>
                        <a:rPr lang="en-US"/>
                        <a:t>Risc scazut</a:t>
                      </a:r>
                    </a:p>
                  </a:txBody>
                  <a:tcPr>
                    <a:solidFill>
                      <a:srgbClr val="00FF00"/>
                    </a:solidFill>
                  </a:tcPr>
                </a:tc>
                <a:tc>
                  <a:txBody>
                    <a:bodyPr/>
                    <a:lstStyle/>
                    <a:p>
                      <a:pPr lvl="0" algn="ctr"/>
                      <a:r>
                        <a:rPr lang="en-US"/>
                        <a:t>Risc scazut</a:t>
                      </a:r>
                      <a:endParaRPr lang="ro-RO"/>
                    </a:p>
                  </a:txBody>
                  <a:tcPr>
                    <a:solidFill>
                      <a:srgbClr val="00FF00"/>
                    </a:solidFill>
                  </a:tcPr>
                </a:tc>
                <a:tc>
                  <a:txBody>
                    <a:bodyPr/>
                    <a:lstStyle/>
                    <a:p>
                      <a:pPr lvl="0" algn="ctr"/>
                      <a:r>
                        <a:rPr lang="en-US"/>
                        <a:t>Risc moderat</a:t>
                      </a:r>
                      <a:endParaRPr lang="ro-RO"/>
                    </a:p>
                  </a:txBody>
                  <a:tcPr>
                    <a:solidFill>
                      <a:srgbClr val="FF9933"/>
                    </a:solidFill>
                  </a:tcPr>
                </a:tc>
                <a:tc>
                  <a:txBody>
                    <a:bodyPr/>
                    <a:lstStyle/>
                    <a:p>
                      <a:pPr marL="0" marR="0" lvl="0" indent="0" algn="ctr" defTabSz="914400" rtl="0" fontAlgn="auto" hangingPunct="1">
                        <a:lnSpc>
                          <a:spcPct val="100000"/>
                        </a:lnSpc>
                        <a:spcBef>
                          <a:spcPts val="0"/>
                        </a:spcBef>
                        <a:spcAft>
                          <a:spcPts val="0"/>
                        </a:spcAft>
                        <a:buNone/>
                        <a:tabLst/>
                      </a:pPr>
                      <a:r>
                        <a:rPr lang="en-US"/>
                        <a:t>Risc inalt</a:t>
                      </a:r>
                      <a:endParaRPr lang="ro-RO"/>
                    </a:p>
                    <a:p>
                      <a:pPr lvl="0" algn="ctr"/>
                      <a:endParaRPr lang="ro-RO"/>
                    </a:p>
                  </a:txBody>
                  <a:tcPr>
                    <a:solidFill>
                      <a:srgbClr val="FF0000"/>
                    </a:solidFill>
                  </a:tcPr>
                </a:tc>
                <a:extLst>
                  <a:ext uri="{0D108BD9-81ED-4DB2-BD59-A6C34878D82A}">
                    <a16:rowId xmlns:a16="http://schemas.microsoft.com/office/drawing/2014/main" val="4250003523"/>
                  </a:ext>
                </a:extLst>
              </a:tr>
              <a:tr h="678567">
                <a:tc vMerge="1">
                  <a:txBody>
                    <a:bodyPr/>
                    <a:lstStyle/>
                    <a:p>
                      <a:endParaRPr lang="ro-RO"/>
                    </a:p>
                  </a:txBody>
                  <a:tcPr/>
                </a:tc>
                <a:tc>
                  <a:txBody>
                    <a:bodyPr/>
                    <a:lstStyle/>
                    <a:p>
                      <a:pPr lvl="0" algn="ctr"/>
                      <a:r>
                        <a:rPr lang="en-US"/>
                        <a:t>1 sau 2 factori de risc</a:t>
                      </a:r>
                      <a:endParaRPr lang="ro-RO"/>
                    </a:p>
                  </a:txBody>
                  <a:tcPr/>
                </a:tc>
                <a:tc>
                  <a:txBody>
                    <a:bodyPr/>
                    <a:lstStyle/>
                    <a:p>
                      <a:pPr lvl="0" algn="ctr"/>
                      <a:r>
                        <a:rPr lang="en-US"/>
                        <a:t>Risc scazut</a:t>
                      </a:r>
                      <a:endParaRPr lang="ro-RO"/>
                    </a:p>
                  </a:txBody>
                  <a:tcPr>
                    <a:solidFill>
                      <a:srgbClr val="00FF00"/>
                    </a:solidFill>
                  </a:tcPr>
                </a:tc>
                <a:tc>
                  <a:txBody>
                    <a:bodyPr/>
                    <a:lstStyle/>
                    <a:p>
                      <a:pPr lvl="0" algn="ctr"/>
                      <a:r>
                        <a:rPr lang="en-US"/>
                        <a:t>Risc moderat</a:t>
                      </a:r>
                      <a:endParaRPr lang="ro-RO"/>
                    </a:p>
                  </a:txBody>
                  <a:tcPr>
                    <a:solidFill>
                      <a:srgbClr val="FF9933"/>
                    </a:solidFill>
                  </a:tcPr>
                </a:tc>
                <a:tc>
                  <a:txBody>
                    <a:bodyPr/>
                    <a:lstStyle/>
                    <a:p>
                      <a:pPr lvl="0" algn="ctr"/>
                      <a:r>
                        <a:rPr lang="en-US"/>
                        <a:t>Risc moderat - inalt</a:t>
                      </a:r>
                      <a:endParaRPr lang="ro-RO"/>
                    </a:p>
                  </a:txBody>
                  <a:tcPr>
                    <a:solidFill>
                      <a:srgbClr val="FF6600"/>
                    </a:solidFill>
                  </a:tcPr>
                </a:tc>
                <a:tc>
                  <a:txBody>
                    <a:bodyPr/>
                    <a:lstStyle/>
                    <a:p>
                      <a:pPr marL="0" marR="0" lvl="0" indent="0" algn="ctr" defTabSz="914400" rtl="0" fontAlgn="auto" hangingPunct="1">
                        <a:lnSpc>
                          <a:spcPct val="100000"/>
                        </a:lnSpc>
                        <a:spcBef>
                          <a:spcPts val="0"/>
                        </a:spcBef>
                        <a:spcAft>
                          <a:spcPts val="0"/>
                        </a:spcAft>
                        <a:buNone/>
                        <a:tabLst/>
                      </a:pPr>
                      <a:r>
                        <a:rPr lang="en-US"/>
                        <a:t>Risc inalt</a:t>
                      </a:r>
                      <a:endParaRPr lang="ro-RO"/>
                    </a:p>
                    <a:p>
                      <a:pPr lvl="0" algn="ctr"/>
                      <a:endParaRPr lang="ro-RO"/>
                    </a:p>
                  </a:txBody>
                  <a:tcPr>
                    <a:solidFill>
                      <a:srgbClr val="FF0000"/>
                    </a:solidFill>
                  </a:tcPr>
                </a:tc>
                <a:extLst>
                  <a:ext uri="{0D108BD9-81ED-4DB2-BD59-A6C34878D82A}">
                    <a16:rowId xmlns:a16="http://schemas.microsoft.com/office/drawing/2014/main" val="1039229110"/>
                  </a:ext>
                </a:extLst>
              </a:tr>
              <a:tr h="678567">
                <a:tc vMerge="1">
                  <a:txBody>
                    <a:bodyPr/>
                    <a:lstStyle/>
                    <a:p>
                      <a:endParaRPr lang="ro-RO"/>
                    </a:p>
                  </a:txBody>
                  <a:tcPr/>
                </a:tc>
                <a:tc>
                  <a:txBody>
                    <a:bodyPr/>
                    <a:lstStyle/>
                    <a:p>
                      <a:pPr lvl="0" algn="ctr"/>
                      <a:r>
                        <a:rPr lang="ro-RO"/>
                        <a:t>≥</a:t>
                      </a:r>
                      <a:r>
                        <a:rPr lang="en-US"/>
                        <a:t> 3 factori de risc</a:t>
                      </a:r>
                      <a:endParaRPr lang="ro-RO"/>
                    </a:p>
                  </a:txBody>
                  <a:tcPr/>
                </a:tc>
                <a:tc>
                  <a:txBody>
                    <a:bodyPr/>
                    <a:lstStyle/>
                    <a:p>
                      <a:pPr lvl="0" algn="ctr"/>
                      <a:r>
                        <a:rPr lang="en-US"/>
                        <a:t>Risc scazut-moderat</a:t>
                      </a:r>
                      <a:endParaRPr lang="ro-RO"/>
                    </a:p>
                  </a:txBody>
                  <a:tcPr>
                    <a:solidFill>
                      <a:srgbClr val="CCCC00"/>
                    </a:solidFill>
                  </a:tcPr>
                </a:tc>
                <a:tc>
                  <a:txBody>
                    <a:bodyPr/>
                    <a:lstStyle/>
                    <a:p>
                      <a:pPr lvl="0" algn="ctr"/>
                      <a:r>
                        <a:rPr lang="en-US"/>
                        <a:t>Risc moderat - inalt</a:t>
                      </a:r>
                      <a:endParaRPr lang="ro-RO"/>
                    </a:p>
                  </a:txBody>
                  <a:tcPr>
                    <a:solidFill>
                      <a:srgbClr val="FF6600"/>
                    </a:solidFill>
                  </a:tcPr>
                </a:tc>
                <a:tc>
                  <a:txBody>
                    <a:bodyPr/>
                    <a:lstStyle/>
                    <a:p>
                      <a:pPr lvl="0" algn="ctr"/>
                      <a:r>
                        <a:rPr lang="en-US"/>
                        <a:t>Risc inalt</a:t>
                      </a:r>
                      <a:endParaRPr lang="ro-RO"/>
                    </a:p>
                  </a:txBody>
                  <a:tcPr>
                    <a:solidFill>
                      <a:srgbClr val="FF0000"/>
                    </a:solidFill>
                  </a:tcPr>
                </a:tc>
                <a:tc>
                  <a:txBody>
                    <a:bodyPr/>
                    <a:lstStyle/>
                    <a:p>
                      <a:pPr marL="0" marR="0" lvl="0" indent="0" algn="ctr" defTabSz="914400" rtl="0" fontAlgn="auto" hangingPunct="1">
                        <a:lnSpc>
                          <a:spcPct val="100000"/>
                        </a:lnSpc>
                        <a:spcBef>
                          <a:spcPts val="0"/>
                        </a:spcBef>
                        <a:spcAft>
                          <a:spcPts val="0"/>
                        </a:spcAft>
                        <a:buNone/>
                        <a:tabLst/>
                      </a:pPr>
                      <a:r>
                        <a:rPr lang="en-US"/>
                        <a:t>Risc inalt</a:t>
                      </a:r>
                      <a:endParaRPr lang="ro-RO"/>
                    </a:p>
                    <a:p>
                      <a:pPr lvl="0" algn="ctr"/>
                      <a:endParaRPr lang="ro-RO"/>
                    </a:p>
                  </a:txBody>
                  <a:tcPr>
                    <a:solidFill>
                      <a:srgbClr val="FF0000"/>
                    </a:solidFill>
                  </a:tcPr>
                </a:tc>
                <a:extLst>
                  <a:ext uri="{0D108BD9-81ED-4DB2-BD59-A6C34878D82A}">
                    <a16:rowId xmlns:a16="http://schemas.microsoft.com/office/drawing/2014/main" val="741215404"/>
                  </a:ext>
                </a:extLst>
              </a:tr>
              <a:tr h="678567">
                <a:tc>
                  <a:txBody>
                    <a:bodyPr/>
                    <a:lstStyle/>
                    <a:p>
                      <a:pPr lvl="0" algn="ctr"/>
                      <a:r>
                        <a:rPr lang="en-US" b="1"/>
                        <a:t>Stadiul 2</a:t>
                      </a:r>
                      <a:endParaRPr lang="ro-RO" b="1"/>
                    </a:p>
                  </a:txBody>
                  <a:tcPr/>
                </a:tc>
                <a:tc>
                  <a:txBody>
                    <a:bodyPr/>
                    <a:lstStyle/>
                    <a:p>
                      <a:pPr lvl="0" algn="ctr"/>
                      <a:r>
                        <a:rPr lang="en-US"/>
                        <a:t>AOTMH, BCR grad 3 sau DZ</a:t>
                      </a:r>
                      <a:endParaRPr lang="ro-RO"/>
                    </a:p>
                  </a:txBody>
                  <a:tcPr/>
                </a:tc>
                <a:tc>
                  <a:txBody>
                    <a:bodyPr/>
                    <a:lstStyle/>
                    <a:p>
                      <a:pPr lvl="0" algn="ctr"/>
                      <a:r>
                        <a:rPr lang="en-US"/>
                        <a:t>Risc moderat - inalt</a:t>
                      </a:r>
                      <a:endParaRPr lang="ro-RO"/>
                    </a:p>
                  </a:txBody>
                  <a:tcPr>
                    <a:solidFill>
                      <a:srgbClr val="FF6600"/>
                    </a:solidFill>
                  </a:tcPr>
                </a:tc>
                <a:tc>
                  <a:txBody>
                    <a:bodyPr/>
                    <a:lstStyle/>
                    <a:p>
                      <a:pPr lvl="0" algn="ctr"/>
                      <a:r>
                        <a:rPr lang="en-US"/>
                        <a:t>Risc inalt</a:t>
                      </a:r>
                      <a:endParaRPr lang="ro-RO"/>
                    </a:p>
                  </a:txBody>
                  <a:tcPr>
                    <a:solidFill>
                      <a:srgbClr val="FF0000"/>
                    </a:solidFill>
                  </a:tcPr>
                </a:tc>
                <a:tc>
                  <a:txBody>
                    <a:bodyPr/>
                    <a:lstStyle/>
                    <a:p>
                      <a:pPr lvl="0" algn="ctr"/>
                      <a:r>
                        <a:rPr lang="en-US"/>
                        <a:t>Risc inalt</a:t>
                      </a:r>
                      <a:endParaRPr lang="ro-RO"/>
                    </a:p>
                  </a:txBody>
                  <a:tcPr>
                    <a:solidFill>
                      <a:srgbClr val="FF0000"/>
                    </a:solidFill>
                  </a:tcPr>
                </a:tc>
                <a:tc>
                  <a:txBody>
                    <a:bodyPr/>
                    <a:lstStyle/>
                    <a:p>
                      <a:pPr marL="0" marR="0" lvl="0" indent="0" algn="ctr" defTabSz="914400" rtl="0" fontAlgn="auto" hangingPunct="1">
                        <a:lnSpc>
                          <a:spcPct val="100000"/>
                        </a:lnSpc>
                        <a:spcBef>
                          <a:spcPts val="0"/>
                        </a:spcBef>
                        <a:spcAft>
                          <a:spcPts val="0"/>
                        </a:spcAft>
                        <a:buNone/>
                        <a:tabLst/>
                      </a:pPr>
                      <a:r>
                        <a:rPr lang="en-US">
                          <a:solidFill>
                            <a:srgbClr val="FFFFFF"/>
                          </a:solidFill>
                        </a:rPr>
                        <a:t>Risc foarte inalt</a:t>
                      </a:r>
                      <a:endParaRPr lang="ro-RO">
                        <a:solidFill>
                          <a:srgbClr val="FFFFFF"/>
                        </a:solidFill>
                      </a:endParaRPr>
                    </a:p>
                    <a:p>
                      <a:pPr lvl="0" algn="ctr"/>
                      <a:endParaRPr lang="ro-RO"/>
                    </a:p>
                  </a:txBody>
                  <a:tcPr>
                    <a:solidFill>
                      <a:srgbClr val="CC0000"/>
                    </a:solidFill>
                  </a:tcPr>
                </a:tc>
                <a:extLst>
                  <a:ext uri="{0D108BD9-81ED-4DB2-BD59-A6C34878D82A}">
                    <a16:rowId xmlns:a16="http://schemas.microsoft.com/office/drawing/2014/main" val="3296559968"/>
                  </a:ext>
                </a:extLst>
              </a:tr>
              <a:tr h="678567">
                <a:tc>
                  <a:txBody>
                    <a:bodyPr/>
                    <a:lstStyle/>
                    <a:p>
                      <a:pPr lvl="0" algn="ctr"/>
                      <a:r>
                        <a:rPr lang="en-US" b="1"/>
                        <a:t>Stadiul 3</a:t>
                      </a:r>
                      <a:endParaRPr lang="ro-RO" b="1"/>
                    </a:p>
                  </a:txBody>
                  <a:tcPr/>
                </a:tc>
                <a:tc>
                  <a:txBody>
                    <a:bodyPr/>
                    <a:lstStyle/>
                    <a:p>
                      <a:pPr lvl="0" algn="ctr"/>
                      <a:r>
                        <a:rPr lang="en-US"/>
                        <a:t>BCV dovedita sau BCR grad ≥ 4</a:t>
                      </a:r>
                      <a:endParaRPr lang="ro-RO"/>
                    </a:p>
                  </a:txBody>
                  <a:tcPr/>
                </a:tc>
                <a:tc>
                  <a:txBody>
                    <a:bodyPr/>
                    <a:lstStyle/>
                    <a:p>
                      <a:pPr lvl="0" algn="ctr"/>
                      <a:r>
                        <a:rPr lang="en-US">
                          <a:solidFill>
                            <a:srgbClr val="FFFFFF"/>
                          </a:solidFill>
                        </a:rPr>
                        <a:t>Risc foarte inalt</a:t>
                      </a:r>
                      <a:endParaRPr lang="ro-RO">
                        <a:solidFill>
                          <a:srgbClr val="FFFFFF"/>
                        </a:solidFill>
                      </a:endParaRPr>
                    </a:p>
                  </a:txBody>
                  <a:tcPr>
                    <a:solidFill>
                      <a:srgbClr val="CC0000"/>
                    </a:solidFill>
                  </a:tcPr>
                </a:tc>
                <a:tc>
                  <a:txBody>
                    <a:bodyPr/>
                    <a:lstStyle/>
                    <a:p>
                      <a:pPr lvl="0" algn="ctr"/>
                      <a:r>
                        <a:rPr lang="en-US">
                          <a:solidFill>
                            <a:srgbClr val="FFFFFF"/>
                          </a:solidFill>
                        </a:rPr>
                        <a:t>Risc foarte inalt</a:t>
                      </a:r>
                      <a:endParaRPr lang="ro-RO">
                        <a:solidFill>
                          <a:srgbClr val="FFFFFF"/>
                        </a:solidFill>
                      </a:endParaRPr>
                    </a:p>
                  </a:txBody>
                  <a:tcPr>
                    <a:solidFill>
                      <a:srgbClr val="CC0000"/>
                    </a:solidFill>
                  </a:tcPr>
                </a:tc>
                <a:tc>
                  <a:txBody>
                    <a:bodyPr/>
                    <a:lstStyle/>
                    <a:p>
                      <a:pPr lvl="0" algn="ctr"/>
                      <a:r>
                        <a:rPr lang="en-US">
                          <a:solidFill>
                            <a:srgbClr val="FFFFFF"/>
                          </a:solidFill>
                        </a:rPr>
                        <a:t>Risc foarte inalt</a:t>
                      </a:r>
                      <a:endParaRPr lang="ro-RO">
                        <a:solidFill>
                          <a:srgbClr val="FFFFFF"/>
                        </a:solidFill>
                      </a:endParaRPr>
                    </a:p>
                  </a:txBody>
                  <a:tcPr>
                    <a:solidFill>
                      <a:srgbClr val="CC0000"/>
                    </a:solidFill>
                  </a:tcPr>
                </a:tc>
                <a:tc>
                  <a:txBody>
                    <a:bodyPr/>
                    <a:lstStyle/>
                    <a:p>
                      <a:pPr marL="0" marR="0" lvl="0" indent="0" algn="ctr" defTabSz="914400" rtl="0" fontAlgn="auto" hangingPunct="1">
                        <a:lnSpc>
                          <a:spcPct val="100000"/>
                        </a:lnSpc>
                        <a:spcBef>
                          <a:spcPts val="0"/>
                        </a:spcBef>
                        <a:spcAft>
                          <a:spcPts val="0"/>
                        </a:spcAft>
                        <a:buNone/>
                        <a:tabLst/>
                      </a:pPr>
                      <a:r>
                        <a:rPr lang="en-US">
                          <a:solidFill>
                            <a:srgbClr val="FFFFFF"/>
                          </a:solidFill>
                        </a:rPr>
                        <a:t>Risc foarte inalt</a:t>
                      </a:r>
                      <a:endParaRPr lang="ro-RO">
                        <a:solidFill>
                          <a:srgbClr val="FFFFFF"/>
                        </a:solidFill>
                      </a:endParaRPr>
                    </a:p>
                    <a:p>
                      <a:pPr lvl="0" algn="ctr"/>
                      <a:endParaRPr lang="ro-RO">
                        <a:solidFill>
                          <a:srgbClr val="FFFFFF"/>
                        </a:solidFill>
                      </a:endParaRPr>
                    </a:p>
                  </a:txBody>
                  <a:tcPr>
                    <a:solidFill>
                      <a:srgbClr val="CC0000"/>
                    </a:solidFill>
                  </a:tcPr>
                </a:tc>
                <a:extLst>
                  <a:ext uri="{0D108BD9-81ED-4DB2-BD59-A6C34878D82A}">
                    <a16:rowId xmlns:a16="http://schemas.microsoft.com/office/drawing/2014/main" val="3599756009"/>
                  </a:ext>
                </a:extLst>
              </a:tr>
            </a:tbl>
          </a:graphicData>
        </a:graphic>
      </p:graphicFrame>
      <p:sp>
        <p:nvSpPr>
          <p:cNvPr id="3" name="TextBox 3">
            <a:extLst>
              <a:ext uri="{FF2B5EF4-FFF2-40B4-BE49-F238E27FC236}">
                <a16:creationId xmlns:a16="http://schemas.microsoft.com/office/drawing/2014/main" id="{BC26AEDA-AE4E-1162-F441-D0E99A029813}"/>
              </a:ext>
            </a:extLst>
          </p:cNvPr>
          <p:cNvSpPr txBox="1"/>
          <p:nvPr/>
        </p:nvSpPr>
        <p:spPr>
          <a:xfrm>
            <a:off x="1924053" y="5710437"/>
            <a:ext cx="5010153"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800" b="0" i="0" u="none" strike="noStrike" kern="1200" cap="none" spc="0" normalizeH="0" baseline="0" noProof="0">
                <a:ln>
                  <a:noFill/>
                </a:ln>
                <a:solidFill>
                  <a:srgbClr val="000000"/>
                </a:solidFill>
                <a:effectLst/>
                <a:uLnTx/>
                <a:uFillTx/>
                <a:latin typeface="Calibri"/>
                <a:ea typeface="+mn-ea"/>
                <a:cs typeface="+mn-cs"/>
              </a:rPr>
              <a:t>1: estimarea riscului prin scala SCORE2     </a:t>
            </a:r>
            <a:endParaRPr kumimoji="0" lang="ro-RO" sz="1800" b="0" i="0" u="none" strike="noStrike" kern="1200" cap="none" spc="0" normalizeH="0" baseline="0" noProof="0">
              <a:ln>
                <a:noFill/>
              </a:ln>
              <a:solidFill>
                <a:srgbClr val="000000"/>
              </a:solidFill>
              <a:effectLst/>
              <a:uLnTx/>
              <a:uFillTx/>
              <a:latin typeface="Calibri"/>
              <a:ea typeface="+mn-ea"/>
              <a:cs typeface="+mn-cs"/>
            </a:endParaRPr>
          </a:p>
        </p:txBody>
      </p:sp>
      <p:pic>
        <p:nvPicPr>
          <p:cNvPr id="4" name="Picture 4">
            <a:extLst>
              <a:ext uri="{FF2B5EF4-FFF2-40B4-BE49-F238E27FC236}">
                <a16:creationId xmlns:a16="http://schemas.microsoft.com/office/drawing/2014/main" id="{2044B1B4-D4D5-E6A6-39AB-1BFC28DD2E4D}"/>
              </a:ext>
            </a:extLst>
          </p:cNvPr>
          <p:cNvPicPr>
            <a:picLocks noChangeAspect="1"/>
          </p:cNvPicPr>
          <p:nvPr/>
        </p:nvPicPr>
        <p:blipFill>
          <a:blip r:embed="rId2"/>
          <a:stretch>
            <a:fillRect/>
          </a:stretch>
        </p:blipFill>
        <p:spPr>
          <a:xfrm>
            <a:off x="397187" y="6270507"/>
            <a:ext cx="3214682" cy="467587"/>
          </a:xfrm>
          <a:prstGeom prst="rect">
            <a:avLst/>
          </a:prstGeom>
          <a:noFill/>
          <a:ln cap="flat">
            <a:noFill/>
          </a:ln>
          <a:effectLst>
            <a:outerShdw dir="16200000" algn="tl">
              <a:srgbClr val="000000">
                <a:alpha val="40000"/>
              </a:srgbClr>
            </a:outerShdw>
          </a:effectLst>
        </p:spPr>
      </p:pic>
      <p:pic>
        <p:nvPicPr>
          <p:cNvPr id="5" name="Picture 5" descr="European Society of Hypertension Announces Comprehensive New Guidelines for  the Management of Arterial Hypertension">
            <a:extLst>
              <a:ext uri="{FF2B5EF4-FFF2-40B4-BE49-F238E27FC236}">
                <a16:creationId xmlns:a16="http://schemas.microsoft.com/office/drawing/2014/main" id="{E45AF46F-CEF3-3D71-F4E2-830427575D2C}"/>
              </a:ext>
            </a:extLst>
          </p:cNvPr>
          <p:cNvPicPr>
            <a:picLocks noChangeAspect="1"/>
          </p:cNvPicPr>
          <p:nvPr/>
        </p:nvPicPr>
        <p:blipFill>
          <a:blip r:embed="rId3"/>
          <a:srcRect/>
          <a:stretch>
            <a:fillRect/>
          </a:stretch>
        </p:blipFill>
        <p:spPr>
          <a:xfrm>
            <a:off x="10788667" y="-57790"/>
            <a:ext cx="1403329" cy="737875"/>
          </a:xfrm>
          <a:prstGeom prst="rect">
            <a:avLst/>
          </a:prstGeom>
          <a:noFill/>
          <a:ln cap="flat">
            <a:noFill/>
          </a:ln>
          <a:effectLst>
            <a:outerShdw dir="16200000" algn="tl">
              <a:srgbClr val="000000">
                <a:alpha val="40000"/>
              </a:srgbClr>
            </a:outerShdw>
          </a:effectLst>
        </p:spPr>
      </p:pic>
      <p:grpSp>
        <p:nvGrpSpPr>
          <p:cNvPr id="6" name="Group 11">
            <a:extLst>
              <a:ext uri="{FF2B5EF4-FFF2-40B4-BE49-F238E27FC236}">
                <a16:creationId xmlns:a16="http://schemas.microsoft.com/office/drawing/2014/main" id="{8F5AA612-6A00-A104-033A-6228A95FBCB1}"/>
              </a:ext>
            </a:extLst>
          </p:cNvPr>
          <p:cNvGrpSpPr/>
          <p:nvPr/>
        </p:nvGrpSpPr>
        <p:grpSpPr>
          <a:xfrm>
            <a:off x="6472607" y="5710437"/>
            <a:ext cx="2957143" cy="1114223"/>
            <a:chOff x="6472607" y="5710437"/>
            <a:chExt cx="2957143" cy="1114223"/>
          </a:xfrm>
        </p:grpSpPr>
        <p:pic>
          <p:nvPicPr>
            <p:cNvPr id="7" name="Picture 7">
              <a:extLst>
                <a:ext uri="{FF2B5EF4-FFF2-40B4-BE49-F238E27FC236}">
                  <a16:creationId xmlns:a16="http://schemas.microsoft.com/office/drawing/2014/main" id="{07B0AD49-8981-3724-3A69-C8D01BB6971D}"/>
                </a:ext>
              </a:extLst>
            </p:cNvPr>
            <p:cNvPicPr>
              <a:picLocks noChangeAspect="1"/>
            </p:cNvPicPr>
            <p:nvPr/>
          </p:nvPicPr>
          <p:blipFill>
            <a:blip r:embed="rId4"/>
            <a:stretch>
              <a:fillRect/>
            </a:stretch>
          </p:blipFill>
          <p:spPr>
            <a:xfrm>
              <a:off x="6472607" y="5917530"/>
              <a:ext cx="2674528" cy="705953"/>
            </a:xfrm>
            <a:prstGeom prst="rect">
              <a:avLst/>
            </a:prstGeom>
            <a:noFill/>
            <a:ln cap="flat">
              <a:noFill/>
            </a:ln>
          </p:spPr>
        </p:pic>
        <p:sp>
          <p:nvSpPr>
            <p:cNvPr id="8" name="TextBox 9">
              <a:extLst>
                <a:ext uri="{FF2B5EF4-FFF2-40B4-BE49-F238E27FC236}">
                  <a16:creationId xmlns:a16="http://schemas.microsoft.com/office/drawing/2014/main" id="{9D02C572-5573-67DF-1FDC-5F99F3ED04FC}"/>
                </a:ext>
              </a:extLst>
            </p:cNvPr>
            <p:cNvSpPr txBox="1"/>
            <p:nvPr/>
          </p:nvSpPr>
          <p:spPr>
            <a:xfrm>
              <a:off x="6829425" y="5710437"/>
              <a:ext cx="2600325" cy="261609"/>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100" b="1" i="0" u="none" strike="noStrike" kern="1200" cap="none" spc="0" normalizeH="0" baseline="0" noProof="0">
                  <a:ln>
                    <a:noFill/>
                  </a:ln>
                  <a:solidFill>
                    <a:srgbClr val="000000"/>
                  </a:solidFill>
                  <a:effectLst/>
                  <a:uLnTx/>
                  <a:uFillTx/>
                  <a:latin typeface="Calibri"/>
                  <a:ea typeface="+mn-ea"/>
                  <a:cs typeface="+mn-cs"/>
                </a:rPr>
                <a:t>&lt; 50ani           60-69 ani          ≥ 70 ani     </a:t>
              </a:r>
              <a:endParaRPr kumimoji="0" lang="ro-RO" sz="1100" b="1" i="0" u="none" strike="noStrike" kern="1200" cap="none" spc="0" normalizeH="0" baseline="0" noProof="0">
                <a:ln>
                  <a:noFill/>
                </a:ln>
                <a:solidFill>
                  <a:srgbClr val="000000"/>
                </a:solidFill>
                <a:effectLst/>
                <a:uLnTx/>
                <a:uFillTx/>
                <a:latin typeface="Calibri"/>
                <a:ea typeface="+mn-ea"/>
                <a:cs typeface="+mn-cs"/>
              </a:endParaRPr>
            </a:p>
          </p:txBody>
        </p:sp>
        <p:sp>
          <p:nvSpPr>
            <p:cNvPr id="9" name="TextBox 10">
              <a:extLst>
                <a:ext uri="{FF2B5EF4-FFF2-40B4-BE49-F238E27FC236}">
                  <a16:creationId xmlns:a16="http://schemas.microsoft.com/office/drawing/2014/main" id="{C001A2F9-9FAA-DB7C-0DC9-ABE5E16733FA}"/>
                </a:ext>
              </a:extLst>
            </p:cNvPr>
            <p:cNvSpPr txBox="1"/>
            <p:nvPr/>
          </p:nvSpPr>
          <p:spPr>
            <a:xfrm>
              <a:off x="6593299" y="6532272"/>
              <a:ext cx="2674528" cy="292388"/>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300" b="1" i="0" u="none" strike="noStrike" kern="1200" cap="none" spc="0" normalizeH="0" baseline="0" noProof="0">
                  <a:ln>
                    <a:noFill/>
                  </a:ln>
                  <a:solidFill>
                    <a:srgbClr val="000000"/>
                  </a:solidFill>
                  <a:effectLst/>
                  <a:uLnTx/>
                  <a:uFillTx/>
                  <a:latin typeface="Calibri"/>
                  <a:ea typeface="+mn-ea"/>
                  <a:cs typeface="+mn-cs"/>
                </a:rPr>
                <a:t>Risc de deces prin boala CV la 10 ani</a:t>
              </a:r>
              <a:endParaRPr kumimoji="0" lang="ro-RO" sz="1300" b="1" i="0" u="none" strike="noStrike" kern="1200" cap="none" spc="0" normalizeH="0" baseline="0" noProof="0">
                <a:ln>
                  <a:noFill/>
                </a:ln>
                <a:solidFill>
                  <a:srgbClr val="000000"/>
                </a:solidFill>
                <a:effectLst/>
                <a:uLnTx/>
                <a:uFillTx/>
                <a:latin typeface="Calibri"/>
                <a:ea typeface="+mn-ea"/>
                <a:cs typeface="+mn-cs"/>
              </a:endParaRPr>
            </a:p>
          </p:txBody>
        </p:sp>
      </p:grpSp>
      <p:sp>
        <p:nvSpPr>
          <p:cNvPr id="10" name="Title 12">
            <a:extLst>
              <a:ext uri="{FF2B5EF4-FFF2-40B4-BE49-F238E27FC236}">
                <a16:creationId xmlns:a16="http://schemas.microsoft.com/office/drawing/2014/main" id="{9D18B0CC-5197-A89D-0FE2-6FF05781C0B1}"/>
              </a:ext>
            </a:extLst>
          </p:cNvPr>
          <p:cNvSpPr txBox="1">
            <a:spLocks noGrp="1"/>
          </p:cNvSpPr>
          <p:nvPr>
            <p:ph type="title"/>
          </p:nvPr>
        </p:nvSpPr>
        <p:spPr>
          <a:xfrm>
            <a:off x="504812" y="202914"/>
            <a:ext cx="10077465" cy="407538"/>
          </a:xfrm>
        </p:spPr>
        <p:txBody>
          <a:bodyPr anchorCtr="1">
            <a:noAutofit/>
          </a:bodyPr>
          <a:lstStyle/>
          <a:p>
            <a:pPr lvl="0" algn="ctr"/>
            <a:r>
              <a:rPr lang="en-US" sz="3200" b="1" dirty="0" err="1">
                <a:latin typeface="+mn-lt"/>
              </a:rPr>
              <a:t>Riscul</a:t>
            </a:r>
            <a:r>
              <a:rPr lang="en-US" sz="3200" b="1" dirty="0">
                <a:latin typeface="+mn-lt"/>
              </a:rPr>
              <a:t> cardiovascular in </a:t>
            </a:r>
            <a:r>
              <a:rPr lang="en-US" sz="3200" b="1" dirty="0" err="1">
                <a:latin typeface="+mn-lt"/>
              </a:rPr>
              <a:t>functie</a:t>
            </a:r>
            <a:r>
              <a:rPr lang="en-US" sz="3200" b="1" dirty="0">
                <a:latin typeface="+mn-lt"/>
              </a:rPr>
              <a:t> de </a:t>
            </a:r>
            <a:r>
              <a:rPr lang="en-US" sz="3200" b="1" dirty="0" err="1">
                <a:latin typeface="+mn-lt"/>
              </a:rPr>
              <a:t>gradul</a:t>
            </a:r>
            <a:r>
              <a:rPr lang="en-US" sz="3200" b="1" dirty="0">
                <a:latin typeface="+mn-lt"/>
              </a:rPr>
              <a:t> </a:t>
            </a:r>
            <a:r>
              <a:rPr lang="en-US" sz="3200" b="1" dirty="0" err="1">
                <a:latin typeface="+mn-lt"/>
              </a:rPr>
              <a:t>si</a:t>
            </a:r>
            <a:r>
              <a:rPr lang="en-US" sz="3200" b="1" dirty="0">
                <a:latin typeface="+mn-lt"/>
              </a:rPr>
              <a:t> </a:t>
            </a:r>
            <a:r>
              <a:rPr lang="en-US" sz="3200" b="1" dirty="0" err="1">
                <a:latin typeface="+mn-lt"/>
              </a:rPr>
              <a:t>stadiile</a:t>
            </a:r>
            <a:r>
              <a:rPr lang="en-US" sz="3200" b="1" dirty="0">
                <a:latin typeface="+mn-lt"/>
              </a:rPr>
              <a:t> HTA</a:t>
            </a:r>
            <a:endParaRPr lang="ro-RO" sz="3200" b="1" dirty="0">
              <a:latin typeface="+mn-lt"/>
            </a:endParaRPr>
          </a:p>
        </p:txBody>
      </p:sp>
    </p:spTree>
    <p:extLst>
      <p:ext uri="{BB962C8B-B14F-4D97-AF65-F5344CB8AC3E}">
        <p14:creationId xmlns:p14="http://schemas.microsoft.com/office/powerpoint/2010/main" val="124702309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3094170-4894-C1B7-9A76-5608AA0768B2}"/>
              </a:ext>
            </a:extLst>
          </p:cNvPr>
          <p:cNvSpPr>
            <a:spLocks noGrp="1"/>
          </p:cNvSpPr>
          <p:nvPr>
            <p:ph type="title"/>
          </p:nvPr>
        </p:nvSpPr>
        <p:spPr/>
        <p:txBody>
          <a:bodyPr/>
          <a:lstStyle/>
          <a:p>
            <a:r>
              <a:rPr lang="en-US" dirty="0" err="1"/>
              <a:t>Tratament</a:t>
            </a:r>
            <a:r>
              <a:rPr lang="en-US" dirty="0"/>
              <a:t> HTA</a:t>
            </a:r>
          </a:p>
        </p:txBody>
      </p:sp>
      <p:sp>
        <p:nvSpPr>
          <p:cNvPr id="6" name="Text Placeholder 5">
            <a:extLst>
              <a:ext uri="{FF2B5EF4-FFF2-40B4-BE49-F238E27FC236}">
                <a16:creationId xmlns:a16="http://schemas.microsoft.com/office/drawing/2014/main" id="{4E14A3C8-9798-1896-E753-A8478AE0F076}"/>
              </a:ext>
            </a:extLst>
          </p:cNvPr>
          <p:cNvSpPr>
            <a:spLocks noGrp="1"/>
          </p:cNvSpPr>
          <p:nvPr>
            <p:ph type="body" idx="1"/>
          </p:nvPr>
        </p:nvSpPr>
        <p:spPr>
          <a:solidFill>
            <a:schemeClr val="accent2"/>
          </a:solidFill>
        </p:spPr>
        <p:txBody>
          <a:bodyPr/>
          <a:lstStyle/>
          <a:p>
            <a:endParaRPr lang="en-US" dirty="0"/>
          </a:p>
        </p:txBody>
      </p:sp>
    </p:spTree>
    <p:extLst>
      <p:ext uri="{BB962C8B-B14F-4D97-AF65-F5344CB8AC3E}">
        <p14:creationId xmlns:p14="http://schemas.microsoft.com/office/powerpoint/2010/main" val="329941179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40">
            <a:extLst>
              <a:ext uri="{FF2B5EF4-FFF2-40B4-BE49-F238E27FC236}">
                <a16:creationId xmlns:a16="http://schemas.microsoft.com/office/drawing/2014/main" id="{227431B7-3D46-CC8F-E4AD-7E3E31C3F326}"/>
              </a:ext>
            </a:extLst>
          </p:cNvPr>
          <p:cNvSpPr/>
          <p:nvPr/>
        </p:nvSpPr>
        <p:spPr>
          <a:xfrm>
            <a:off x="8381280" y="1190640"/>
            <a:ext cx="2139083" cy="5087895"/>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gradFill>
            <a:gsLst>
              <a:gs pos="0">
                <a:srgbClr val="B3C8F5"/>
              </a:gs>
              <a:gs pos="100000">
                <a:srgbClr val="CFDCF8"/>
              </a:gs>
            </a:gsLst>
            <a:lin ang="10800000"/>
          </a:gra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o-RO" sz="1800" b="0" i="0" u="none" strike="noStrike" kern="1200" cap="none" spc="0" normalizeH="0" baseline="0" noProof="0">
              <a:ln>
                <a:noFill/>
              </a:ln>
              <a:solidFill>
                <a:srgbClr val="FFFFFF"/>
              </a:solidFill>
              <a:effectLst/>
              <a:uLnTx/>
              <a:uFillTx/>
              <a:latin typeface="Calibri"/>
              <a:ea typeface="+mn-ea"/>
              <a:cs typeface="+mn-cs"/>
            </a:endParaRPr>
          </a:p>
        </p:txBody>
      </p:sp>
      <p:sp>
        <p:nvSpPr>
          <p:cNvPr id="3" name="Title 1">
            <a:extLst>
              <a:ext uri="{FF2B5EF4-FFF2-40B4-BE49-F238E27FC236}">
                <a16:creationId xmlns:a16="http://schemas.microsoft.com/office/drawing/2014/main" id="{3C59981B-49C3-1B22-C652-FE375E0703ED}"/>
              </a:ext>
            </a:extLst>
          </p:cNvPr>
          <p:cNvSpPr txBox="1">
            <a:spLocks noGrp="1"/>
          </p:cNvSpPr>
          <p:nvPr>
            <p:ph type="title"/>
          </p:nvPr>
        </p:nvSpPr>
        <p:spPr>
          <a:xfrm>
            <a:off x="1779916" y="202384"/>
            <a:ext cx="8136614" cy="796927"/>
          </a:xfrm>
        </p:spPr>
        <p:txBody>
          <a:bodyPr anchorCtr="1">
            <a:noAutofit/>
          </a:bodyPr>
          <a:lstStyle/>
          <a:p>
            <a:pPr lvl="0" algn="ctr"/>
            <a:r>
              <a:rPr lang="en-US" sz="3200" b="1" dirty="0" err="1">
                <a:latin typeface="+mn-lt"/>
              </a:rPr>
              <a:t>Initierea</a:t>
            </a:r>
            <a:r>
              <a:rPr lang="en-US" sz="3200" b="1" dirty="0">
                <a:latin typeface="+mn-lt"/>
              </a:rPr>
              <a:t> </a:t>
            </a:r>
            <a:r>
              <a:rPr lang="en-US" sz="3200" b="1" dirty="0" err="1">
                <a:latin typeface="+mn-lt"/>
              </a:rPr>
              <a:t>tratamentului</a:t>
            </a:r>
            <a:r>
              <a:rPr lang="en-US" sz="3200" b="1" dirty="0">
                <a:latin typeface="+mn-lt"/>
              </a:rPr>
              <a:t> </a:t>
            </a:r>
            <a:r>
              <a:rPr lang="en-US" sz="3200" b="1" dirty="0" err="1">
                <a:latin typeface="+mn-lt"/>
              </a:rPr>
              <a:t>antihipertensiv</a:t>
            </a:r>
            <a:endParaRPr lang="ro-RO" sz="3200" b="1" dirty="0">
              <a:latin typeface="+mn-lt"/>
            </a:endParaRPr>
          </a:p>
        </p:txBody>
      </p:sp>
      <p:sp>
        <p:nvSpPr>
          <p:cNvPr id="4" name="Arrow: Down 33">
            <a:extLst>
              <a:ext uri="{FF2B5EF4-FFF2-40B4-BE49-F238E27FC236}">
                <a16:creationId xmlns:a16="http://schemas.microsoft.com/office/drawing/2014/main" id="{715D142B-4A33-046A-6A32-3FCE22E60ED4}"/>
              </a:ext>
            </a:extLst>
          </p:cNvPr>
          <p:cNvSpPr/>
          <p:nvPr/>
        </p:nvSpPr>
        <p:spPr>
          <a:xfrm>
            <a:off x="6874550" y="5540761"/>
            <a:ext cx="486012" cy="321475"/>
          </a:xfrm>
          <a:custGeom>
            <a:avLst>
              <a:gd name="f0" fmla="val 10800"/>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D0CECE"/>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o-RO" sz="1800" b="0" i="0" u="none" strike="noStrike" kern="1200" cap="none" spc="0" normalizeH="0" baseline="0" noProof="0">
              <a:ln>
                <a:noFill/>
              </a:ln>
              <a:solidFill>
                <a:srgbClr val="FFFFFF"/>
              </a:solidFill>
              <a:effectLst/>
              <a:uLnTx/>
              <a:uFillTx/>
              <a:latin typeface="Calibri"/>
              <a:ea typeface="+mn-ea"/>
              <a:cs typeface="+mn-cs"/>
            </a:endParaRPr>
          </a:p>
        </p:txBody>
      </p:sp>
      <p:sp>
        <p:nvSpPr>
          <p:cNvPr id="5" name="Arrow: Down 34">
            <a:extLst>
              <a:ext uri="{FF2B5EF4-FFF2-40B4-BE49-F238E27FC236}">
                <a16:creationId xmlns:a16="http://schemas.microsoft.com/office/drawing/2014/main" id="{8A5EDDA1-8E7A-F211-F8D6-055FB0E8EEA4}"/>
              </a:ext>
            </a:extLst>
          </p:cNvPr>
          <p:cNvSpPr/>
          <p:nvPr/>
        </p:nvSpPr>
        <p:spPr>
          <a:xfrm>
            <a:off x="8412598" y="5540797"/>
            <a:ext cx="486012" cy="321475"/>
          </a:xfrm>
          <a:custGeom>
            <a:avLst>
              <a:gd name="f0" fmla="val 10800"/>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D0CECE"/>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o-RO"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6" name="Group 37">
            <a:extLst>
              <a:ext uri="{FF2B5EF4-FFF2-40B4-BE49-F238E27FC236}">
                <a16:creationId xmlns:a16="http://schemas.microsoft.com/office/drawing/2014/main" id="{E8679961-49ED-79B6-F702-9B777BE77678}"/>
              </a:ext>
            </a:extLst>
          </p:cNvPr>
          <p:cNvGrpSpPr/>
          <p:nvPr/>
        </p:nvGrpSpPr>
        <p:grpSpPr>
          <a:xfrm>
            <a:off x="1566860" y="1162046"/>
            <a:ext cx="7653336" cy="5116489"/>
            <a:chOff x="1566860" y="1162046"/>
            <a:chExt cx="7653336" cy="5116489"/>
          </a:xfrm>
        </p:grpSpPr>
        <p:sp>
          <p:nvSpPr>
            <p:cNvPr id="7" name="Arrow: Down 26">
              <a:extLst>
                <a:ext uri="{FF2B5EF4-FFF2-40B4-BE49-F238E27FC236}">
                  <a16:creationId xmlns:a16="http://schemas.microsoft.com/office/drawing/2014/main" id="{8D563346-E25A-8704-84A9-5B683F6895C2}"/>
                </a:ext>
              </a:extLst>
            </p:cNvPr>
            <p:cNvSpPr/>
            <p:nvPr/>
          </p:nvSpPr>
          <p:spPr>
            <a:xfrm>
              <a:off x="5321853" y="1962110"/>
              <a:ext cx="500542" cy="1995513"/>
            </a:xfrm>
            <a:custGeom>
              <a:avLst>
                <a:gd name="f0" fmla="val 18891"/>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D0CECE"/>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o-RO" sz="1800" b="0" i="0" u="none" strike="noStrike" kern="1200" cap="none" spc="0" normalizeH="0" baseline="0" noProof="0">
                <a:ln>
                  <a:noFill/>
                </a:ln>
                <a:solidFill>
                  <a:srgbClr val="FFFFFF"/>
                </a:solidFill>
                <a:effectLst/>
                <a:uLnTx/>
                <a:uFillTx/>
                <a:latin typeface="Calibri"/>
                <a:ea typeface="+mn-ea"/>
                <a:cs typeface="+mn-cs"/>
              </a:endParaRPr>
            </a:p>
          </p:txBody>
        </p:sp>
        <p:sp>
          <p:nvSpPr>
            <p:cNvPr id="8" name="Arrow: Down 27">
              <a:extLst>
                <a:ext uri="{FF2B5EF4-FFF2-40B4-BE49-F238E27FC236}">
                  <a16:creationId xmlns:a16="http://schemas.microsoft.com/office/drawing/2014/main" id="{6239F0B9-14A1-7A9A-8A93-16E8142D5239}"/>
                </a:ext>
              </a:extLst>
            </p:cNvPr>
            <p:cNvSpPr/>
            <p:nvPr/>
          </p:nvSpPr>
          <p:spPr>
            <a:xfrm>
              <a:off x="6888714" y="1962110"/>
              <a:ext cx="500542" cy="1995513"/>
            </a:xfrm>
            <a:custGeom>
              <a:avLst>
                <a:gd name="f0" fmla="val 18891"/>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D0CECE"/>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o-RO" sz="1800" b="0" i="0" u="none" strike="noStrike" kern="1200" cap="none" spc="0" normalizeH="0" baseline="0" noProof="0">
                <a:ln>
                  <a:noFill/>
                </a:ln>
                <a:solidFill>
                  <a:srgbClr val="FFFFFF"/>
                </a:solidFill>
                <a:effectLst/>
                <a:uLnTx/>
                <a:uFillTx/>
                <a:latin typeface="Calibri"/>
                <a:ea typeface="+mn-ea"/>
                <a:cs typeface="+mn-cs"/>
              </a:endParaRPr>
            </a:p>
          </p:txBody>
        </p:sp>
        <p:sp>
          <p:nvSpPr>
            <p:cNvPr id="9" name="Arrow: Down 28">
              <a:extLst>
                <a:ext uri="{FF2B5EF4-FFF2-40B4-BE49-F238E27FC236}">
                  <a16:creationId xmlns:a16="http://schemas.microsoft.com/office/drawing/2014/main" id="{7CD3F5EB-C6E4-AB75-5886-E3F41BB891D3}"/>
                </a:ext>
              </a:extLst>
            </p:cNvPr>
            <p:cNvSpPr/>
            <p:nvPr/>
          </p:nvSpPr>
          <p:spPr>
            <a:xfrm>
              <a:off x="8381280" y="1954987"/>
              <a:ext cx="500542" cy="1995513"/>
            </a:xfrm>
            <a:custGeom>
              <a:avLst>
                <a:gd name="f0" fmla="val 18891"/>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D0CECE"/>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o-RO" sz="1800" b="0" i="0" u="none" strike="noStrike" kern="1200" cap="none" spc="0" normalizeH="0" baseline="0" noProof="0">
                <a:ln>
                  <a:noFill/>
                </a:ln>
                <a:solidFill>
                  <a:srgbClr val="FFFFFF"/>
                </a:solidFill>
                <a:effectLst/>
                <a:uLnTx/>
                <a:uFillTx/>
                <a:latin typeface="Calibri"/>
                <a:ea typeface="+mn-ea"/>
                <a:cs typeface="+mn-cs"/>
              </a:endParaRPr>
            </a:p>
          </p:txBody>
        </p:sp>
        <p:sp>
          <p:nvSpPr>
            <p:cNvPr id="10" name="Arrow: Down 21">
              <a:extLst>
                <a:ext uri="{FF2B5EF4-FFF2-40B4-BE49-F238E27FC236}">
                  <a16:creationId xmlns:a16="http://schemas.microsoft.com/office/drawing/2014/main" id="{B54531E5-F40F-9489-09FA-03124CE0C571}"/>
                </a:ext>
              </a:extLst>
            </p:cNvPr>
            <p:cNvSpPr/>
            <p:nvPr/>
          </p:nvSpPr>
          <p:spPr>
            <a:xfrm>
              <a:off x="1761884" y="4317184"/>
              <a:ext cx="486012" cy="1218364"/>
            </a:xfrm>
            <a:custGeom>
              <a:avLst>
                <a:gd name="f0" fmla="val 17292"/>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D0CECE"/>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o-RO" sz="1800" b="0" i="0" u="none" strike="noStrike" kern="1200" cap="none" spc="0" normalizeH="0" baseline="0" noProof="0">
                <a:ln>
                  <a:noFill/>
                </a:ln>
                <a:solidFill>
                  <a:srgbClr val="FFFFFF"/>
                </a:solidFill>
                <a:effectLst/>
                <a:uLnTx/>
                <a:uFillTx/>
                <a:latin typeface="Calibri"/>
                <a:ea typeface="+mn-ea"/>
                <a:cs typeface="+mn-cs"/>
              </a:endParaRPr>
            </a:p>
          </p:txBody>
        </p:sp>
        <p:sp>
          <p:nvSpPr>
            <p:cNvPr id="11" name="Arrow: Down 20">
              <a:extLst>
                <a:ext uri="{FF2B5EF4-FFF2-40B4-BE49-F238E27FC236}">
                  <a16:creationId xmlns:a16="http://schemas.microsoft.com/office/drawing/2014/main" id="{A26526BB-2BBA-1354-00A5-3DC63D4EE147}"/>
                </a:ext>
              </a:extLst>
            </p:cNvPr>
            <p:cNvSpPr/>
            <p:nvPr/>
          </p:nvSpPr>
          <p:spPr>
            <a:xfrm>
              <a:off x="3626400" y="1981148"/>
              <a:ext cx="500542" cy="1995513"/>
            </a:xfrm>
            <a:custGeom>
              <a:avLst>
                <a:gd name="f0" fmla="val 18891"/>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D0CECE"/>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o-RO" sz="1800" b="0" i="0" u="none" strike="noStrike" kern="1200" cap="none" spc="0" normalizeH="0" baseline="0" noProof="0">
                <a:ln>
                  <a:noFill/>
                </a:ln>
                <a:solidFill>
                  <a:srgbClr val="FFFFFF"/>
                </a:solidFill>
                <a:effectLst/>
                <a:uLnTx/>
                <a:uFillTx/>
                <a:latin typeface="Calibri"/>
                <a:ea typeface="+mn-ea"/>
                <a:cs typeface="+mn-cs"/>
              </a:endParaRPr>
            </a:p>
          </p:txBody>
        </p:sp>
        <p:sp>
          <p:nvSpPr>
            <p:cNvPr id="12" name="Arrow: Down 19">
              <a:extLst>
                <a:ext uri="{FF2B5EF4-FFF2-40B4-BE49-F238E27FC236}">
                  <a16:creationId xmlns:a16="http://schemas.microsoft.com/office/drawing/2014/main" id="{F63BF909-2355-1DBA-5B05-01252D5B452B}"/>
                </a:ext>
              </a:extLst>
            </p:cNvPr>
            <p:cNvSpPr/>
            <p:nvPr/>
          </p:nvSpPr>
          <p:spPr>
            <a:xfrm>
              <a:off x="2012155" y="1981148"/>
              <a:ext cx="500542" cy="1995513"/>
            </a:xfrm>
            <a:custGeom>
              <a:avLst>
                <a:gd name="f0" fmla="val 18891"/>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D0CECE"/>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o-RO"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13" name="Group 18">
              <a:extLst>
                <a:ext uri="{FF2B5EF4-FFF2-40B4-BE49-F238E27FC236}">
                  <a16:creationId xmlns:a16="http://schemas.microsoft.com/office/drawing/2014/main" id="{1585CBD0-8B63-2528-1AA4-99F04D32228D}"/>
                </a:ext>
              </a:extLst>
            </p:cNvPr>
            <p:cNvGrpSpPr/>
            <p:nvPr/>
          </p:nvGrpSpPr>
          <p:grpSpPr>
            <a:xfrm>
              <a:off x="1566860" y="1162046"/>
              <a:ext cx="7653336" cy="5116489"/>
              <a:chOff x="1566860" y="1162046"/>
              <a:chExt cx="7653336" cy="5116489"/>
            </a:xfrm>
          </p:grpSpPr>
          <p:sp>
            <p:nvSpPr>
              <p:cNvPr id="14" name="Rectangle: Rounded Corners 2">
                <a:extLst>
                  <a:ext uri="{FF2B5EF4-FFF2-40B4-BE49-F238E27FC236}">
                    <a16:creationId xmlns:a16="http://schemas.microsoft.com/office/drawing/2014/main" id="{15E47BCC-E5A9-559C-2DB0-4E9DF3F0AEFA}"/>
                  </a:ext>
                </a:extLst>
              </p:cNvPr>
              <p:cNvSpPr/>
              <p:nvPr/>
            </p:nvSpPr>
            <p:spPr>
              <a:xfrm>
                <a:off x="1671632" y="1190640"/>
                <a:ext cx="1176339" cy="723875"/>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gradFill>
                <a:gsLst>
                  <a:gs pos="0">
                    <a:srgbClr val="FFCAA7"/>
                  </a:gs>
                  <a:gs pos="100000">
                    <a:srgbClr val="FFDDC8"/>
                  </a:gs>
                </a:gsLst>
                <a:lin ang="10800000"/>
              </a:gra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200" b="0" i="0" u="none" strike="noStrike" kern="1200" cap="none" spc="0" normalizeH="0" baseline="0" noProof="0">
                    <a:ln>
                      <a:noFill/>
                    </a:ln>
                    <a:solidFill>
                      <a:srgbClr val="000000"/>
                    </a:solidFill>
                    <a:effectLst/>
                    <a:uLnTx/>
                    <a:uFillTx/>
                    <a:latin typeface="Calibri"/>
                    <a:ea typeface="+mn-ea"/>
                    <a:cs typeface="+mn-cs"/>
                  </a:rPr>
                  <a:t>Grad 1</a:t>
                </a:r>
              </a:p>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200" b="1" i="0" u="none" strike="noStrike" kern="1200" cap="none" spc="0" normalizeH="0" baseline="0" noProof="0">
                    <a:ln>
                      <a:noFill/>
                    </a:ln>
                    <a:solidFill>
                      <a:srgbClr val="000000"/>
                    </a:solidFill>
                    <a:effectLst/>
                    <a:uLnTx/>
                    <a:uFillTx/>
                    <a:latin typeface="Calibri"/>
                    <a:ea typeface="+mn-ea"/>
                    <a:cs typeface="+mn-cs"/>
                  </a:rPr>
                  <a:t>TA 140-159 / 90-99</a:t>
                </a:r>
                <a:endParaRPr kumimoji="0" lang="ro-RO" sz="1200" b="1" i="0" u="none" strike="noStrike" kern="1200" cap="none" spc="0" normalizeH="0" baseline="0" noProof="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o-RO" sz="1200" b="0" i="0" u="none" strike="noStrike" kern="1200" cap="none" spc="0" normalizeH="0" baseline="0" noProof="0">
                  <a:ln>
                    <a:noFill/>
                  </a:ln>
                  <a:solidFill>
                    <a:srgbClr val="000000"/>
                  </a:solidFill>
                  <a:effectLst/>
                  <a:uLnTx/>
                  <a:uFillTx/>
                  <a:latin typeface="Calibri"/>
                  <a:ea typeface="+mn-ea"/>
                  <a:cs typeface="+mn-cs"/>
                </a:endParaRPr>
              </a:p>
            </p:txBody>
          </p:sp>
          <p:sp>
            <p:nvSpPr>
              <p:cNvPr id="15" name="Rectangle: Rounded Corners 3">
                <a:extLst>
                  <a:ext uri="{FF2B5EF4-FFF2-40B4-BE49-F238E27FC236}">
                    <a16:creationId xmlns:a16="http://schemas.microsoft.com/office/drawing/2014/main" id="{56EA9AB8-A9F3-9907-3B47-E2D73C0D58C8}"/>
                  </a:ext>
                </a:extLst>
              </p:cNvPr>
              <p:cNvSpPr/>
              <p:nvPr/>
            </p:nvSpPr>
            <p:spPr>
              <a:xfrm>
                <a:off x="3362321" y="1162046"/>
                <a:ext cx="1028700" cy="752468"/>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gradFill>
                <a:gsLst>
                  <a:gs pos="0">
                    <a:srgbClr val="EDA08C"/>
                  </a:gs>
                  <a:gs pos="100000">
                    <a:srgbClr val="F2C5BA"/>
                  </a:gs>
                </a:gsLst>
                <a:lin ang="10800000"/>
              </a:gra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200" b="0" i="0" u="none" strike="noStrike" kern="1200" cap="none" spc="0" normalizeH="0" baseline="0" noProof="0">
                    <a:ln>
                      <a:noFill/>
                    </a:ln>
                    <a:solidFill>
                      <a:srgbClr val="000000"/>
                    </a:solidFill>
                    <a:effectLst/>
                    <a:uLnTx/>
                    <a:uFillTx/>
                    <a:latin typeface="Calibri"/>
                    <a:ea typeface="+mn-ea"/>
                    <a:cs typeface="+mn-cs"/>
                  </a:rPr>
                  <a:t>Grad 2</a:t>
                </a:r>
              </a:p>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200" b="1" i="0" u="none" strike="noStrike" kern="1200" cap="none" spc="0" normalizeH="0" baseline="0" noProof="0">
                    <a:ln>
                      <a:noFill/>
                    </a:ln>
                    <a:solidFill>
                      <a:srgbClr val="000000"/>
                    </a:solidFill>
                    <a:effectLst/>
                    <a:uLnTx/>
                    <a:uFillTx/>
                    <a:latin typeface="Calibri"/>
                    <a:ea typeface="+mn-ea"/>
                    <a:cs typeface="+mn-cs"/>
                  </a:rPr>
                  <a:t>TA 160-179 /  100-109</a:t>
                </a:r>
                <a:endParaRPr kumimoji="0" lang="en-US" sz="1200" b="0" i="0" u="none" strike="noStrike" kern="1200" cap="none" spc="0" normalizeH="0" baseline="0" noProof="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o-RO" sz="1200" b="0" i="0" u="none" strike="noStrike" kern="1200" cap="none" spc="0" normalizeH="0" baseline="0" noProof="0">
                  <a:ln>
                    <a:noFill/>
                  </a:ln>
                  <a:solidFill>
                    <a:srgbClr val="000000"/>
                  </a:solidFill>
                  <a:effectLst/>
                  <a:uLnTx/>
                  <a:uFillTx/>
                  <a:latin typeface="Calibri"/>
                  <a:ea typeface="+mn-ea"/>
                  <a:cs typeface="+mn-cs"/>
                </a:endParaRPr>
              </a:p>
            </p:txBody>
          </p:sp>
          <p:sp>
            <p:nvSpPr>
              <p:cNvPr id="16" name="Rectangle: Rounded Corners 4">
                <a:extLst>
                  <a:ext uri="{FF2B5EF4-FFF2-40B4-BE49-F238E27FC236}">
                    <a16:creationId xmlns:a16="http://schemas.microsoft.com/office/drawing/2014/main" id="{57E9D383-0F20-135C-E99F-909C327ED57D}"/>
                  </a:ext>
                </a:extLst>
              </p:cNvPr>
              <p:cNvSpPr/>
              <p:nvPr/>
            </p:nvSpPr>
            <p:spPr>
              <a:xfrm>
                <a:off x="5057775" y="1162046"/>
                <a:ext cx="1028700" cy="752468"/>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gradFill>
                <a:gsLst>
                  <a:gs pos="0">
                    <a:srgbClr val="C29F96"/>
                  </a:gs>
                  <a:gs pos="100000">
                    <a:srgbClr val="D8C5C0"/>
                  </a:gs>
                </a:gsLst>
                <a:lin ang="10800000"/>
              </a:gra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200" b="0" i="0" u="none" strike="noStrike" kern="1200" cap="none" spc="0" normalizeH="0" baseline="0" noProof="0">
                    <a:ln>
                      <a:noFill/>
                    </a:ln>
                    <a:solidFill>
                      <a:srgbClr val="000000"/>
                    </a:solidFill>
                    <a:effectLst/>
                    <a:uLnTx/>
                    <a:uFillTx/>
                    <a:latin typeface="Calibri"/>
                    <a:ea typeface="+mn-ea"/>
                    <a:cs typeface="+mn-cs"/>
                  </a:rPr>
                  <a:t>Grad 1</a:t>
                </a:r>
              </a:p>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200" b="1" i="0" u="none" strike="noStrike" kern="1200" cap="none" spc="0" normalizeH="0" baseline="0" noProof="0">
                    <a:ln>
                      <a:noFill/>
                    </a:ln>
                    <a:solidFill>
                      <a:srgbClr val="000000"/>
                    </a:solidFill>
                    <a:effectLst/>
                    <a:uLnTx/>
                    <a:uFillTx/>
                    <a:latin typeface="Calibri"/>
                    <a:ea typeface="+mn-ea"/>
                    <a:cs typeface="+mn-cs"/>
                  </a:rPr>
                  <a:t>TA 140-159 / 90-99</a:t>
                </a:r>
                <a:endParaRPr kumimoji="0" lang="ro-RO" sz="1200" b="1" i="0" u="none" strike="noStrike" kern="1200" cap="none" spc="0" normalizeH="0" baseline="0" noProof="0">
                  <a:ln>
                    <a:noFill/>
                  </a:ln>
                  <a:solidFill>
                    <a:srgbClr val="000000"/>
                  </a:solidFill>
                  <a:effectLst/>
                  <a:uLnTx/>
                  <a:uFillTx/>
                  <a:latin typeface="Calibri"/>
                  <a:ea typeface="+mn-ea"/>
                  <a:cs typeface="+mn-cs"/>
                </a:endParaRPr>
              </a:p>
            </p:txBody>
          </p:sp>
          <p:sp>
            <p:nvSpPr>
              <p:cNvPr id="17" name="Rectangle: Rounded Corners 5">
                <a:extLst>
                  <a:ext uri="{FF2B5EF4-FFF2-40B4-BE49-F238E27FC236}">
                    <a16:creationId xmlns:a16="http://schemas.microsoft.com/office/drawing/2014/main" id="{E4D0DAAB-3A0A-28B4-56AB-22C4EDFBE416}"/>
                  </a:ext>
                </a:extLst>
              </p:cNvPr>
              <p:cNvSpPr/>
              <p:nvPr/>
            </p:nvSpPr>
            <p:spPr>
              <a:xfrm>
                <a:off x="6600825" y="1162046"/>
                <a:ext cx="1028700" cy="752468"/>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gradFill>
                <a:gsLst>
                  <a:gs pos="0">
                    <a:srgbClr val="C29F96"/>
                  </a:gs>
                  <a:gs pos="100000">
                    <a:srgbClr val="D8C5C0"/>
                  </a:gs>
                </a:gsLst>
                <a:lin ang="10800000"/>
              </a:gra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200" b="0" i="0" u="none" strike="noStrike" kern="1200" cap="none" spc="0" normalizeH="0" baseline="0" noProof="0">
                    <a:ln>
                      <a:noFill/>
                    </a:ln>
                    <a:solidFill>
                      <a:srgbClr val="000000"/>
                    </a:solidFill>
                    <a:effectLst/>
                    <a:uLnTx/>
                    <a:uFillTx/>
                    <a:latin typeface="Calibri"/>
                    <a:ea typeface="+mn-ea"/>
                    <a:cs typeface="+mn-cs"/>
                  </a:rPr>
                  <a:t>Grad 2</a:t>
                </a:r>
              </a:p>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200" b="1" i="0" u="none" strike="noStrike" kern="1200" cap="none" spc="0" normalizeH="0" baseline="0" noProof="0">
                    <a:ln>
                      <a:noFill/>
                    </a:ln>
                    <a:solidFill>
                      <a:srgbClr val="000000"/>
                    </a:solidFill>
                    <a:effectLst/>
                    <a:uLnTx/>
                    <a:uFillTx/>
                    <a:latin typeface="Calibri"/>
                    <a:ea typeface="+mn-ea"/>
                    <a:cs typeface="+mn-cs"/>
                  </a:rPr>
                  <a:t>TA 160-179 /  100-109</a:t>
                </a: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18" name="Rectangle: Rounded Corners 6">
                <a:extLst>
                  <a:ext uri="{FF2B5EF4-FFF2-40B4-BE49-F238E27FC236}">
                    <a16:creationId xmlns:a16="http://schemas.microsoft.com/office/drawing/2014/main" id="{7EFB0E39-CFA1-AAE6-C046-631E6D8EBACD}"/>
                  </a:ext>
                </a:extLst>
              </p:cNvPr>
              <p:cNvSpPr/>
              <p:nvPr/>
            </p:nvSpPr>
            <p:spPr>
              <a:xfrm>
                <a:off x="8077196" y="1190640"/>
                <a:ext cx="1028700" cy="723875"/>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gradFill>
                <a:gsLst>
                  <a:gs pos="0">
                    <a:srgbClr val="C29F96"/>
                  </a:gs>
                  <a:gs pos="100000">
                    <a:srgbClr val="D8C5C0"/>
                  </a:gs>
                </a:gsLst>
                <a:lin ang="10800000"/>
              </a:gra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200" b="0" i="0" u="none" strike="noStrike" kern="1200" cap="none" spc="0" normalizeH="0" baseline="0" noProof="0">
                    <a:ln>
                      <a:noFill/>
                    </a:ln>
                    <a:solidFill>
                      <a:srgbClr val="000000"/>
                    </a:solidFill>
                    <a:effectLst/>
                    <a:uLnTx/>
                    <a:uFillTx/>
                    <a:latin typeface="Calibri"/>
                    <a:ea typeface="+mn-ea"/>
                    <a:cs typeface="+mn-cs"/>
                  </a:rPr>
                  <a:t>Grad 3</a:t>
                </a:r>
              </a:p>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200" b="1" i="0" u="none" strike="noStrike" kern="1200" cap="none" spc="0" normalizeH="0" baseline="0" noProof="0">
                    <a:ln>
                      <a:noFill/>
                    </a:ln>
                    <a:solidFill>
                      <a:srgbClr val="000000"/>
                    </a:solidFill>
                    <a:effectLst/>
                    <a:uLnTx/>
                    <a:uFillTx/>
                    <a:latin typeface="Calibri"/>
                    <a:ea typeface="+mn-ea"/>
                    <a:cs typeface="+mn-cs"/>
                  </a:rPr>
                  <a:t>TA ≥ 180 / 110</a:t>
                </a:r>
                <a:endParaRPr kumimoji="0" lang="ro-RO" sz="1200" b="1" i="0" u="none" strike="noStrike" kern="1200" cap="none" spc="0" normalizeH="0" baseline="0" noProof="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o-RO" sz="1200" b="0" i="0" u="none" strike="noStrike" kern="1200" cap="none" spc="0" normalizeH="0" baseline="0" noProof="0">
                  <a:ln>
                    <a:noFill/>
                  </a:ln>
                  <a:solidFill>
                    <a:srgbClr val="000000"/>
                  </a:solidFill>
                  <a:effectLst/>
                  <a:uLnTx/>
                  <a:uFillTx/>
                  <a:latin typeface="Calibri"/>
                  <a:ea typeface="+mn-ea"/>
                  <a:cs typeface="+mn-cs"/>
                </a:endParaRPr>
              </a:p>
            </p:txBody>
          </p:sp>
          <p:sp>
            <p:nvSpPr>
              <p:cNvPr id="19" name="Rectangle: Rounded Corners 7">
                <a:extLst>
                  <a:ext uri="{FF2B5EF4-FFF2-40B4-BE49-F238E27FC236}">
                    <a16:creationId xmlns:a16="http://schemas.microsoft.com/office/drawing/2014/main" id="{8C8B639E-9BF9-72FA-DEF3-967009959233}"/>
                  </a:ext>
                </a:extLst>
              </p:cNvPr>
              <p:cNvSpPr/>
              <p:nvPr/>
            </p:nvSpPr>
            <p:spPr>
              <a:xfrm>
                <a:off x="1566860" y="2285990"/>
                <a:ext cx="2824160" cy="304806"/>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gradFill>
                <a:gsLst>
                  <a:gs pos="0">
                    <a:srgbClr val="EA9F96"/>
                  </a:gs>
                  <a:gs pos="100000">
                    <a:srgbClr val="F0C4C0"/>
                  </a:gs>
                </a:gsLst>
                <a:lin ang="10800000"/>
              </a:gra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300" b="1" i="0" u="none" strike="noStrike" kern="1200" cap="none" spc="0" normalizeH="0" baseline="0" noProof="0">
                    <a:ln>
                      <a:noFill/>
                    </a:ln>
                    <a:solidFill>
                      <a:srgbClr val="000000"/>
                    </a:solidFill>
                    <a:effectLst/>
                    <a:uLnTx/>
                    <a:uFillTx/>
                    <a:latin typeface="Calibri"/>
                    <a:ea typeface="+mn-ea"/>
                    <a:cs typeface="+mn-cs"/>
                  </a:rPr>
                  <a:t>Asimptomatica, fara AOTMH sau BCV</a:t>
                </a:r>
                <a:endParaRPr kumimoji="0" lang="ro-RO" sz="1300" b="1" i="0" u="none" strike="noStrike" kern="1200" cap="none" spc="0" normalizeH="0" baseline="0" noProof="0">
                  <a:ln>
                    <a:noFill/>
                  </a:ln>
                  <a:solidFill>
                    <a:srgbClr val="000000"/>
                  </a:solidFill>
                  <a:effectLst/>
                  <a:uLnTx/>
                  <a:uFillTx/>
                  <a:latin typeface="Calibri"/>
                  <a:ea typeface="+mn-ea"/>
                  <a:cs typeface="+mn-cs"/>
                </a:endParaRPr>
              </a:p>
            </p:txBody>
          </p:sp>
          <p:sp>
            <p:nvSpPr>
              <p:cNvPr id="20" name="Rectangle: Rounded Corners 9">
                <a:extLst>
                  <a:ext uri="{FF2B5EF4-FFF2-40B4-BE49-F238E27FC236}">
                    <a16:creationId xmlns:a16="http://schemas.microsoft.com/office/drawing/2014/main" id="{78CA262A-4D25-08B3-2F43-61E3FD7E25C7}"/>
                  </a:ext>
                </a:extLst>
              </p:cNvPr>
              <p:cNvSpPr/>
              <p:nvPr/>
            </p:nvSpPr>
            <p:spPr>
              <a:xfrm>
                <a:off x="5057775" y="2285990"/>
                <a:ext cx="4162421" cy="304806"/>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gradFill>
                <a:gsLst>
                  <a:gs pos="0">
                    <a:srgbClr val="EA9F96"/>
                  </a:gs>
                  <a:gs pos="100000">
                    <a:srgbClr val="F0C4C0"/>
                  </a:gs>
                </a:gsLst>
                <a:lin ang="10800000"/>
              </a:gra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300" b="1" i="0" u="none" strike="noStrike" kern="1200" cap="none" spc="0" normalizeH="0" baseline="0" noProof="0">
                    <a:ln>
                      <a:noFill/>
                    </a:ln>
                    <a:solidFill>
                      <a:srgbClr val="000000"/>
                    </a:solidFill>
                    <a:effectLst/>
                    <a:uLnTx/>
                    <a:uFillTx/>
                    <a:latin typeface="Calibri"/>
                    <a:ea typeface="+mn-ea"/>
                    <a:cs typeface="+mn-cs"/>
                  </a:rPr>
                  <a:t>Simptomatica, sau cu AOTMH sau BCR stadiu ≥ 3 sau BCV</a:t>
                </a:r>
                <a:endParaRPr kumimoji="0" lang="ro-RO" sz="1300" b="1" i="0" u="none" strike="noStrike" kern="1200" cap="none" spc="0" normalizeH="0" baseline="0" noProof="0">
                  <a:ln>
                    <a:noFill/>
                  </a:ln>
                  <a:solidFill>
                    <a:srgbClr val="000000"/>
                  </a:solidFill>
                  <a:effectLst/>
                  <a:uLnTx/>
                  <a:uFillTx/>
                  <a:latin typeface="Calibri"/>
                  <a:ea typeface="+mn-ea"/>
                  <a:cs typeface="+mn-cs"/>
                </a:endParaRPr>
              </a:p>
            </p:txBody>
          </p:sp>
          <p:sp>
            <p:nvSpPr>
              <p:cNvPr id="21" name="Rectangle: Rounded Corners 10">
                <a:extLst>
                  <a:ext uri="{FF2B5EF4-FFF2-40B4-BE49-F238E27FC236}">
                    <a16:creationId xmlns:a16="http://schemas.microsoft.com/office/drawing/2014/main" id="{FF9B275D-9BDE-CFA1-518F-4A19FCBDD889}"/>
                  </a:ext>
                </a:extLst>
              </p:cNvPr>
              <p:cNvSpPr/>
              <p:nvPr/>
            </p:nvSpPr>
            <p:spPr>
              <a:xfrm>
                <a:off x="1671632" y="3067053"/>
                <a:ext cx="2824160" cy="447662"/>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gradFill>
                <a:gsLst>
                  <a:gs pos="0">
                    <a:srgbClr val="EA9F96"/>
                  </a:gs>
                  <a:gs pos="100000">
                    <a:srgbClr val="F0C4C0"/>
                  </a:gs>
                </a:gsLst>
                <a:lin ang="10800000"/>
              </a:gra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300" b="1" i="0" u="none" strike="noStrike" kern="1200" cap="none" spc="0" normalizeH="0" baseline="0" noProof="0">
                    <a:ln>
                      <a:noFill/>
                    </a:ln>
                    <a:solidFill>
                      <a:srgbClr val="000000"/>
                    </a:solidFill>
                    <a:effectLst/>
                    <a:uLnTx/>
                    <a:uFillTx/>
                    <a:latin typeface="Calibri"/>
                    <a:ea typeface="+mn-ea"/>
                    <a:cs typeface="+mn-cs"/>
                  </a:rPr>
                  <a:t>Cel putin o vizita suplimentare la cabinet (In urmatoarele 4 saptamani)</a:t>
                </a:r>
                <a:endParaRPr kumimoji="0" lang="ro-RO" sz="1300" b="1" i="0" u="none" strike="noStrike" kern="1200" cap="none" spc="0" normalizeH="0" baseline="0" noProof="0">
                  <a:ln>
                    <a:noFill/>
                  </a:ln>
                  <a:solidFill>
                    <a:srgbClr val="000000"/>
                  </a:solidFill>
                  <a:effectLst/>
                  <a:uLnTx/>
                  <a:uFillTx/>
                  <a:latin typeface="Calibri"/>
                  <a:ea typeface="+mn-ea"/>
                  <a:cs typeface="+mn-cs"/>
                </a:endParaRPr>
              </a:p>
            </p:txBody>
          </p:sp>
          <p:sp>
            <p:nvSpPr>
              <p:cNvPr id="22" name="Rectangle: Rounded Corners 11">
                <a:extLst>
                  <a:ext uri="{FF2B5EF4-FFF2-40B4-BE49-F238E27FC236}">
                    <a16:creationId xmlns:a16="http://schemas.microsoft.com/office/drawing/2014/main" id="{7DE30602-6F06-9002-950A-7FF46B017BD6}"/>
                  </a:ext>
                </a:extLst>
              </p:cNvPr>
              <p:cNvSpPr/>
              <p:nvPr/>
            </p:nvSpPr>
            <p:spPr>
              <a:xfrm>
                <a:off x="1671632" y="3990971"/>
                <a:ext cx="7434264" cy="304806"/>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gradFill>
                <a:gsLst>
                  <a:gs pos="0">
                    <a:srgbClr val="EA9F96"/>
                  </a:gs>
                  <a:gs pos="100000">
                    <a:srgbClr val="F0C4C0"/>
                  </a:gs>
                </a:gsLst>
                <a:lin ang="8100000"/>
              </a:gra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400" b="1" i="0" u="none" strike="noStrike" kern="1200" cap="none" spc="0" normalizeH="0" baseline="0" noProof="0">
                    <a:ln>
                      <a:noFill/>
                    </a:ln>
                    <a:solidFill>
                      <a:srgbClr val="000000"/>
                    </a:solidFill>
                    <a:effectLst/>
                    <a:uLnTx/>
                    <a:uFillTx/>
                    <a:latin typeface="Calibri"/>
                    <a:ea typeface="+mn-ea"/>
                    <a:cs typeface="+mn-cs"/>
                  </a:rPr>
                  <a:t>Stabilirea diagnosticului – initierea masurilor de stil de viata</a:t>
                </a:r>
                <a:endParaRPr kumimoji="0" lang="ro-RO" sz="1400" b="1" i="0" u="none" strike="noStrike" kern="1200" cap="none" spc="0" normalizeH="0" baseline="0" noProof="0">
                  <a:ln>
                    <a:noFill/>
                  </a:ln>
                  <a:solidFill>
                    <a:srgbClr val="000000"/>
                  </a:solidFill>
                  <a:effectLst/>
                  <a:uLnTx/>
                  <a:uFillTx/>
                  <a:latin typeface="Calibri"/>
                  <a:ea typeface="+mn-ea"/>
                  <a:cs typeface="+mn-cs"/>
                </a:endParaRPr>
              </a:p>
            </p:txBody>
          </p:sp>
          <p:sp>
            <p:nvSpPr>
              <p:cNvPr id="23" name="Rectangle: Rounded Corners 12">
                <a:extLst>
                  <a:ext uri="{FF2B5EF4-FFF2-40B4-BE49-F238E27FC236}">
                    <a16:creationId xmlns:a16="http://schemas.microsoft.com/office/drawing/2014/main" id="{D8FD776D-9D08-E5E4-62C2-2C87E95F74B9}"/>
                  </a:ext>
                </a:extLst>
              </p:cNvPr>
              <p:cNvSpPr/>
              <p:nvPr/>
            </p:nvSpPr>
            <p:spPr>
              <a:xfrm>
                <a:off x="2352678" y="4638668"/>
                <a:ext cx="6753228" cy="704846"/>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gradFill>
                <a:gsLst>
                  <a:gs pos="0">
                    <a:srgbClr val="EA9F96"/>
                  </a:gs>
                  <a:gs pos="100000">
                    <a:srgbClr val="F0C4C0"/>
                  </a:gs>
                </a:gsLst>
                <a:lin ang="8100000"/>
              </a:gra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600" b="1" i="0" u="none" strike="noStrike" kern="1200" cap="none" spc="0" normalizeH="0" baseline="0" noProof="0">
                    <a:ln>
                      <a:noFill/>
                    </a:ln>
                    <a:solidFill>
                      <a:srgbClr val="000000"/>
                    </a:solidFill>
                    <a:effectLst/>
                    <a:uLnTx/>
                    <a:uFillTx/>
                    <a:latin typeface="Calibri"/>
                    <a:ea typeface="+mn-ea"/>
                    <a:cs typeface="+mn-cs"/>
                  </a:rPr>
                  <a:t>Imediat tratament medicamentos</a:t>
                </a:r>
                <a:endParaRPr kumimoji="0" lang="ro-RO" sz="1600" b="1" i="0" u="none" strike="noStrike" kern="1200" cap="none" spc="0" normalizeH="0" baseline="0" noProof="0">
                  <a:ln>
                    <a:noFill/>
                  </a:ln>
                  <a:solidFill>
                    <a:srgbClr val="000000"/>
                  </a:solidFill>
                  <a:effectLst/>
                  <a:uLnTx/>
                  <a:uFillTx/>
                  <a:latin typeface="Calibri"/>
                  <a:ea typeface="+mn-ea"/>
                  <a:cs typeface="+mn-cs"/>
                </a:endParaRPr>
              </a:p>
            </p:txBody>
          </p:sp>
          <p:sp>
            <p:nvSpPr>
              <p:cNvPr id="24" name="Rectangle: Rounded Corners 13">
                <a:extLst>
                  <a:ext uri="{FF2B5EF4-FFF2-40B4-BE49-F238E27FC236}">
                    <a16:creationId xmlns:a16="http://schemas.microsoft.com/office/drawing/2014/main" id="{025271D4-742D-DE2E-6023-A4D4C19FFF96}"/>
                  </a:ext>
                </a:extLst>
              </p:cNvPr>
              <p:cNvSpPr/>
              <p:nvPr/>
            </p:nvSpPr>
            <p:spPr>
              <a:xfrm>
                <a:off x="1745452" y="5602254"/>
                <a:ext cx="7286625" cy="676281"/>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gradFill>
                <a:gsLst>
                  <a:gs pos="0">
                    <a:srgbClr val="EA9F96"/>
                  </a:gs>
                  <a:gs pos="100000">
                    <a:srgbClr val="F0C4C0"/>
                  </a:gs>
                </a:gsLst>
                <a:lin ang="10800000"/>
              </a:gra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600" b="1" i="0" u="none" strike="noStrike" kern="1200" cap="none" spc="0" normalizeH="0" baseline="0" noProof="0">
                    <a:ln>
                      <a:noFill/>
                    </a:ln>
                    <a:solidFill>
                      <a:srgbClr val="000000"/>
                    </a:solidFill>
                    <a:effectLst/>
                    <a:uLnTx/>
                    <a:uFillTx/>
                    <a:latin typeface="Calibri"/>
                    <a:ea typeface="+mn-ea"/>
                    <a:cs typeface="+mn-cs"/>
                  </a:rPr>
                  <a:t>Obiectiv: control optim al TA in urmatoarele 3 luni</a:t>
                </a:r>
                <a:endParaRPr kumimoji="0" lang="ro-RO" sz="1600" b="1" i="0" u="none" strike="noStrike" kern="1200" cap="none" spc="0" normalizeH="0" baseline="0" noProof="0">
                  <a:ln>
                    <a:noFill/>
                  </a:ln>
                  <a:solidFill>
                    <a:srgbClr val="000000"/>
                  </a:solidFill>
                  <a:effectLst/>
                  <a:uLnTx/>
                  <a:uFillTx/>
                  <a:latin typeface="Calibri"/>
                  <a:ea typeface="+mn-ea"/>
                  <a:cs typeface="+mn-cs"/>
                </a:endParaRPr>
              </a:p>
            </p:txBody>
          </p:sp>
          <p:sp>
            <p:nvSpPr>
              <p:cNvPr id="25" name="TextBox 14">
                <a:extLst>
                  <a:ext uri="{FF2B5EF4-FFF2-40B4-BE49-F238E27FC236}">
                    <a16:creationId xmlns:a16="http://schemas.microsoft.com/office/drawing/2014/main" id="{991FE066-E7C9-3A07-0A0E-9D5C99D0EFA7}"/>
                  </a:ext>
                </a:extLst>
              </p:cNvPr>
              <p:cNvSpPr txBox="1"/>
              <p:nvPr/>
            </p:nvSpPr>
            <p:spPr>
              <a:xfrm>
                <a:off x="1745452" y="5657840"/>
                <a:ext cx="1407316" cy="553998"/>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000" b="1" i="0" u="none" strike="noStrike" kern="1200" cap="none" spc="0" normalizeH="0" baseline="0" noProof="0">
                    <a:ln>
                      <a:noFill/>
                    </a:ln>
                    <a:solidFill>
                      <a:srgbClr val="000000"/>
                    </a:solidFill>
                    <a:effectLst/>
                    <a:uLnTx/>
                    <a:uFillTx/>
                    <a:latin typeface="Calibri"/>
                    <a:ea typeface="+mn-ea"/>
                    <a:cs typeface="+mn-cs"/>
                  </a:rPr>
                  <a:t>Initiere tratament medicamentos daca TA nu este controlata</a:t>
                </a:r>
                <a:endParaRPr kumimoji="0" lang="ro-RO" sz="1000" b="1" i="0" u="none" strike="noStrike" kern="1200" cap="none" spc="0" normalizeH="0" baseline="0" noProof="0">
                  <a:ln>
                    <a:noFill/>
                  </a:ln>
                  <a:solidFill>
                    <a:srgbClr val="000000"/>
                  </a:solidFill>
                  <a:effectLst/>
                  <a:uLnTx/>
                  <a:uFillTx/>
                  <a:latin typeface="Calibri"/>
                  <a:ea typeface="+mn-ea"/>
                  <a:cs typeface="+mn-cs"/>
                </a:endParaRPr>
              </a:p>
            </p:txBody>
          </p:sp>
          <p:sp>
            <p:nvSpPr>
              <p:cNvPr id="26" name="TextBox 16">
                <a:extLst>
                  <a:ext uri="{FF2B5EF4-FFF2-40B4-BE49-F238E27FC236}">
                    <a16:creationId xmlns:a16="http://schemas.microsoft.com/office/drawing/2014/main" id="{A727F0F8-B5F4-F260-A37C-095F7302D041}"/>
                  </a:ext>
                </a:extLst>
              </p:cNvPr>
              <p:cNvSpPr txBox="1"/>
              <p:nvPr/>
            </p:nvSpPr>
            <p:spPr>
              <a:xfrm>
                <a:off x="2352678" y="4772034"/>
                <a:ext cx="1009653" cy="246220"/>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000" b="1" i="0" u="none" strike="noStrike" kern="1200" cap="none" spc="0" normalizeH="0" baseline="0" noProof="0">
                    <a:ln>
                      <a:noFill/>
                    </a:ln>
                    <a:solidFill>
                      <a:srgbClr val="000000"/>
                    </a:solidFill>
                    <a:effectLst/>
                    <a:uLnTx/>
                    <a:uFillTx/>
                    <a:latin typeface="Calibri"/>
                    <a:ea typeface="+mn-ea"/>
                    <a:cs typeface="+mn-cs"/>
                  </a:rPr>
                  <a:t>Daca ≥  150/95</a:t>
                </a:r>
                <a:endParaRPr kumimoji="0" lang="ro-RO" sz="1000" b="1" i="0" u="none" strike="noStrike" kern="1200" cap="none" spc="0" normalizeH="0" baseline="0" noProof="0">
                  <a:ln>
                    <a:noFill/>
                  </a:ln>
                  <a:solidFill>
                    <a:srgbClr val="000000"/>
                  </a:solidFill>
                  <a:effectLst/>
                  <a:uLnTx/>
                  <a:uFillTx/>
                  <a:latin typeface="Calibri"/>
                  <a:ea typeface="+mn-ea"/>
                  <a:cs typeface="+mn-cs"/>
                </a:endParaRPr>
              </a:p>
            </p:txBody>
          </p:sp>
          <p:sp>
            <p:nvSpPr>
              <p:cNvPr id="27" name="TextBox 17">
                <a:extLst>
                  <a:ext uri="{FF2B5EF4-FFF2-40B4-BE49-F238E27FC236}">
                    <a16:creationId xmlns:a16="http://schemas.microsoft.com/office/drawing/2014/main" id="{A4922A0F-79A4-8809-B430-A584456B0C47}"/>
                  </a:ext>
                </a:extLst>
              </p:cNvPr>
              <p:cNvSpPr txBox="1"/>
              <p:nvPr/>
            </p:nvSpPr>
            <p:spPr>
              <a:xfrm>
                <a:off x="1671632" y="4772034"/>
                <a:ext cx="681035"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000" b="1" i="0" u="none" strike="noStrike" kern="1200" cap="none" spc="0" normalizeH="0" baseline="0" noProof="0">
                    <a:ln>
                      <a:noFill/>
                    </a:ln>
                    <a:solidFill>
                      <a:srgbClr val="000000"/>
                    </a:solidFill>
                    <a:effectLst/>
                    <a:uLnTx/>
                    <a:uFillTx/>
                    <a:latin typeface="Calibri"/>
                    <a:ea typeface="+mn-ea"/>
                    <a:cs typeface="+mn-cs"/>
                  </a:rPr>
                  <a:t>Daca &lt;  150/95</a:t>
                </a:r>
                <a:endParaRPr kumimoji="0" lang="ro-RO" sz="1000" b="1" i="0" u="none" strike="noStrike" kern="1200" cap="none" spc="0" normalizeH="0" baseline="0" noProof="0">
                  <a:ln>
                    <a:noFill/>
                  </a:ln>
                  <a:solidFill>
                    <a:srgbClr val="000000"/>
                  </a:solidFill>
                  <a:effectLst/>
                  <a:uLnTx/>
                  <a:uFillTx/>
                  <a:latin typeface="Calibri"/>
                  <a:ea typeface="+mn-ea"/>
                  <a:cs typeface="+mn-cs"/>
                </a:endParaRPr>
              </a:p>
            </p:txBody>
          </p:sp>
        </p:grpSp>
        <p:sp>
          <p:nvSpPr>
            <p:cNvPr id="28" name="Arrow: Down 22">
              <a:extLst>
                <a:ext uri="{FF2B5EF4-FFF2-40B4-BE49-F238E27FC236}">
                  <a16:creationId xmlns:a16="http://schemas.microsoft.com/office/drawing/2014/main" id="{85C0CA64-383D-5595-0CA5-FF8D2E168ECA}"/>
                </a:ext>
              </a:extLst>
            </p:cNvPr>
            <p:cNvSpPr/>
            <p:nvPr/>
          </p:nvSpPr>
          <p:spPr>
            <a:xfrm>
              <a:off x="2454359" y="4317184"/>
              <a:ext cx="486012" cy="321475"/>
            </a:xfrm>
            <a:custGeom>
              <a:avLst>
                <a:gd name="f0" fmla="val 10800"/>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D0CECE"/>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o-RO" sz="1800" b="0" i="0" u="none" strike="noStrike" kern="1200" cap="none" spc="0" normalizeH="0" baseline="0" noProof="0">
                <a:ln>
                  <a:noFill/>
                </a:ln>
                <a:solidFill>
                  <a:srgbClr val="FFFFFF"/>
                </a:solidFill>
                <a:effectLst/>
                <a:uLnTx/>
                <a:uFillTx/>
                <a:latin typeface="Calibri"/>
                <a:ea typeface="+mn-ea"/>
                <a:cs typeface="+mn-cs"/>
              </a:endParaRPr>
            </a:p>
          </p:txBody>
        </p:sp>
        <p:sp>
          <p:nvSpPr>
            <p:cNvPr id="29" name="Arrow: Down 23">
              <a:extLst>
                <a:ext uri="{FF2B5EF4-FFF2-40B4-BE49-F238E27FC236}">
                  <a16:creationId xmlns:a16="http://schemas.microsoft.com/office/drawing/2014/main" id="{B4353D95-C645-CB5C-6E79-454E04CEEC9A}"/>
                </a:ext>
              </a:extLst>
            </p:cNvPr>
            <p:cNvSpPr/>
            <p:nvPr/>
          </p:nvSpPr>
          <p:spPr>
            <a:xfrm>
              <a:off x="3640930" y="4317184"/>
              <a:ext cx="486012" cy="321475"/>
            </a:xfrm>
            <a:custGeom>
              <a:avLst>
                <a:gd name="f0" fmla="val 10800"/>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D0CECE"/>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o-RO" sz="1800" b="0" i="0" u="none" strike="noStrike" kern="1200" cap="none" spc="0" normalizeH="0" baseline="0" noProof="0">
                <a:ln>
                  <a:noFill/>
                </a:ln>
                <a:solidFill>
                  <a:srgbClr val="FFFFFF"/>
                </a:solidFill>
                <a:effectLst/>
                <a:uLnTx/>
                <a:uFillTx/>
                <a:latin typeface="Calibri"/>
                <a:ea typeface="+mn-ea"/>
                <a:cs typeface="+mn-cs"/>
              </a:endParaRPr>
            </a:p>
          </p:txBody>
        </p:sp>
        <p:sp>
          <p:nvSpPr>
            <p:cNvPr id="30" name="Arrow: Down 24">
              <a:extLst>
                <a:ext uri="{FF2B5EF4-FFF2-40B4-BE49-F238E27FC236}">
                  <a16:creationId xmlns:a16="http://schemas.microsoft.com/office/drawing/2014/main" id="{AB82DEC8-EB02-1E2F-28AE-79F0EAAF304B}"/>
                </a:ext>
              </a:extLst>
            </p:cNvPr>
            <p:cNvSpPr/>
            <p:nvPr/>
          </p:nvSpPr>
          <p:spPr>
            <a:xfrm>
              <a:off x="2483400" y="5376827"/>
              <a:ext cx="456962" cy="234379"/>
            </a:xfrm>
            <a:custGeom>
              <a:avLst>
                <a:gd name="f0" fmla="val 10800"/>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D0CECE"/>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o-RO" sz="1800" b="0" i="0" u="none" strike="noStrike" kern="1200" cap="none" spc="0" normalizeH="0" baseline="0" noProof="0">
                <a:ln>
                  <a:noFill/>
                </a:ln>
                <a:solidFill>
                  <a:srgbClr val="FFFFFF"/>
                </a:solidFill>
                <a:effectLst/>
                <a:uLnTx/>
                <a:uFillTx/>
                <a:latin typeface="Calibri"/>
                <a:ea typeface="+mn-ea"/>
                <a:cs typeface="+mn-cs"/>
              </a:endParaRPr>
            </a:p>
          </p:txBody>
        </p:sp>
        <p:sp>
          <p:nvSpPr>
            <p:cNvPr id="31" name="Arrow: Down 25">
              <a:extLst>
                <a:ext uri="{FF2B5EF4-FFF2-40B4-BE49-F238E27FC236}">
                  <a16:creationId xmlns:a16="http://schemas.microsoft.com/office/drawing/2014/main" id="{92B2195F-445E-8FA0-E7EC-185CA7B8D8BC}"/>
                </a:ext>
              </a:extLst>
            </p:cNvPr>
            <p:cNvSpPr/>
            <p:nvPr/>
          </p:nvSpPr>
          <p:spPr>
            <a:xfrm>
              <a:off x="3647715" y="5376827"/>
              <a:ext cx="486012" cy="281004"/>
            </a:xfrm>
            <a:custGeom>
              <a:avLst>
                <a:gd name="f0" fmla="val 10800"/>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D0CECE"/>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o-RO" sz="1800" b="0" i="0" u="none" strike="noStrike" kern="1200" cap="none" spc="0" normalizeH="0" baseline="0" noProof="0">
                <a:ln>
                  <a:noFill/>
                </a:ln>
                <a:solidFill>
                  <a:srgbClr val="FFFFFF"/>
                </a:solidFill>
                <a:effectLst/>
                <a:uLnTx/>
                <a:uFillTx/>
                <a:latin typeface="Calibri"/>
                <a:ea typeface="+mn-ea"/>
                <a:cs typeface="+mn-cs"/>
              </a:endParaRPr>
            </a:p>
          </p:txBody>
        </p:sp>
        <p:sp>
          <p:nvSpPr>
            <p:cNvPr id="32" name="Arrow: Down 29">
              <a:extLst>
                <a:ext uri="{FF2B5EF4-FFF2-40B4-BE49-F238E27FC236}">
                  <a16:creationId xmlns:a16="http://schemas.microsoft.com/office/drawing/2014/main" id="{EF0605FC-607E-31A9-349D-84D66EAC4D6E}"/>
                </a:ext>
              </a:extLst>
            </p:cNvPr>
            <p:cNvSpPr/>
            <p:nvPr/>
          </p:nvSpPr>
          <p:spPr>
            <a:xfrm>
              <a:off x="5336383" y="4317184"/>
              <a:ext cx="486012" cy="321475"/>
            </a:xfrm>
            <a:custGeom>
              <a:avLst>
                <a:gd name="f0" fmla="val 10800"/>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D0CECE"/>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o-RO" sz="1800" b="0" i="0" u="none" strike="noStrike" kern="1200" cap="none" spc="0" normalizeH="0" baseline="0" noProof="0">
                <a:ln>
                  <a:noFill/>
                </a:ln>
                <a:solidFill>
                  <a:srgbClr val="FFFFFF"/>
                </a:solidFill>
                <a:effectLst/>
                <a:uLnTx/>
                <a:uFillTx/>
                <a:latin typeface="Calibri"/>
                <a:ea typeface="+mn-ea"/>
                <a:cs typeface="+mn-cs"/>
              </a:endParaRPr>
            </a:p>
          </p:txBody>
        </p:sp>
        <p:sp>
          <p:nvSpPr>
            <p:cNvPr id="33" name="Arrow: Down 30">
              <a:extLst>
                <a:ext uri="{FF2B5EF4-FFF2-40B4-BE49-F238E27FC236}">
                  <a16:creationId xmlns:a16="http://schemas.microsoft.com/office/drawing/2014/main" id="{64A163AA-46EB-728D-2C4D-486DFEC457AE}"/>
                </a:ext>
              </a:extLst>
            </p:cNvPr>
            <p:cNvSpPr/>
            <p:nvPr/>
          </p:nvSpPr>
          <p:spPr>
            <a:xfrm>
              <a:off x="6903244" y="4329098"/>
              <a:ext cx="486012" cy="321475"/>
            </a:xfrm>
            <a:custGeom>
              <a:avLst>
                <a:gd name="f0" fmla="val 10800"/>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D0CECE"/>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o-RO" sz="1800" b="0" i="0" u="none" strike="noStrike" kern="1200" cap="none" spc="0" normalizeH="0" baseline="0" noProof="0">
                <a:ln>
                  <a:noFill/>
                </a:ln>
                <a:solidFill>
                  <a:srgbClr val="FFFFFF"/>
                </a:solidFill>
                <a:effectLst/>
                <a:uLnTx/>
                <a:uFillTx/>
                <a:latin typeface="Calibri"/>
                <a:ea typeface="+mn-ea"/>
                <a:cs typeface="+mn-cs"/>
              </a:endParaRPr>
            </a:p>
          </p:txBody>
        </p:sp>
        <p:sp>
          <p:nvSpPr>
            <p:cNvPr id="34" name="Arrow: Down 31">
              <a:extLst>
                <a:ext uri="{FF2B5EF4-FFF2-40B4-BE49-F238E27FC236}">
                  <a16:creationId xmlns:a16="http://schemas.microsoft.com/office/drawing/2014/main" id="{C26636AA-1544-28CD-58A6-EC74FC5E31B3}"/>
                </a:ext>
              </a:extLst>
            </p:cNvPr>
            <p:cNvSpPr/>
            <p:nvPr/>
          </p:nvSpPr>
          <p:spPr>
            <a:xfrm>
              <a:off x="8395810" y="4317184"/>
              <a:ext cx="486012" cy="321475"/>
            </a:xfrm>
            <a:custGeom>
              <a:avLst>
                <a:gd name="f0" fmla="val 10800"/>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D0CECE"/>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o-RO" sz="1800" b="0" i="0" u="none" strike="noStrike" kern="1200" cap="none" spc="0" normalizeH="0" baseline="0" noProof="0">
                <a:ln>
                  <a:noFill/>
                </a:ln>
                <a:solidFill>
                  <a:srgbClr val="FFFFFF"/>
                </a:solidFill>
                <a:effectLst/>
                <a:uLnTx/>
                <a:uFillTx/>
                <a:latin typeface="Calibri"/>
                <a:ea typeface="+mn-ea"/>
                <a:cs typeface="+mn-cs"/>
              </a:endParaRPr>
            </a:p>
          </p:txBody>
        </p:sp>
        <p:sp>
          <p:nvSpPr>
            <p:cNvPr id="35" name="Arrow: Down 32">
              <a:extLst>
                <a:ext uri="{FF2B5EF4-FFF2-40B4-BE49-F238E27FC236}">
                  <a16:creationId xmlns:a16="http://schemas.microsoft.com/office/drawing/2014/main" id="{5CDC5417-8BBC-90D8-8A5F-EA4AE6EF0D20}"/>
                </a:ext>
              </a:extLst>
            </p:cNvPr>
            <p:cNvSpPr/>
            <p:nvPr/>
          </p:nvSpPr>
          <p:spPr>
            <a:xfrm>
              <a:off x="5336383" y="5328803"/>
              <a:ext cx="486012" cy="321475"/>
            </a:xfrm>
            <a:custGeom>
              <a:avLst>
                <a:gd name="f0" fmla="val 10800"/>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D0CECE"/>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o-RO" sz="1800" b="0" i="0" u="none" strike="noStrike" kern="1200" cap="none" spc="0" normalizeH="0" baseline="0" noProof="0">
                <a:ln>
                  <a:noFill/>
                </a:ln>
                <a:solidFill>
                  <a:srgbClr val="FFFFFF"/>
                </a:solidFill>
                <a:effectLst/>
                <a:uLnTx/>
                <a:uFillTx/>
                <a:latin typeface="Calibri"/>
                <a:ea typeface="+mn-ea"/>
                <a:cs typeface="+mn-cs"/>
              </a:endParaRPr>
            </a:p>
          </p:txBody>
        </p:sp>
        <p:sp>
          <p:nvSpPr>
            <p:cNvPr id="36" name="Arrow: Down 35">
              <a:extLst>
                <a:ext uri="{FF2B5EF4-FFF2-40B4-BE49-F238E27FC236}">
                  <a16:creationId xmlns:a16="http://schemas.microsoft.com/office/drawing/2014/main" id="{A6FCD3ED-9B87-78F3-A096-3A1A42C0C59E}"/>
                </a:ext>
              </a:extLst>
            </p:cNvPr>
            <p:cNvSpPr/>
            <p:nvPr/>
          </p:nvSpPr>
          <p:spPr>
            <a:xfrm>
              <a:off x="6905740" y="5328784"/>
              <a:ext cx="486012" cy="321475"/>
            </a:xfrm>
            <a:custGeom>
              <a:avLst>
                <a:gd name="f0" fmla="val 10800"/>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D0CECE"/>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o-RO" sz="1800" b="0" i="0" u="none" strike="noStrike" kern="1200" cap="none" spc="0" normalizeH="0" baseline="0" noProof="0">
                <a:ln>
                  <a:noFill/>
                </a:ln>
                <a:solidFill>
                  <a:srgbClr val="FFFFFF"/>
                </a:solidFill>
                <a:effectLst/>
                <a:uLnTx/>
                <a:uFillTx/>
                <a:latin typeface="Calibri"/>
                <a:ea typeface="+mn-ea"/>
                <a:cs typeface="+mn-cs"/>
              </a:endParaRPr>
            </a:p>
          </p:txBody>
        </p:sp>
        <p:sp>
          <p:nvSpPr>
            <p:cNvPr id="37" name="Arrow: Down 36">
              <a:extLst>
                <a:ext uri="{FF2B5EF4-FFF2-40B4-BE49-F238E27FC236}">
                  <a16:creationId xmlns:a16="http://schemas.microsoft.com/office/drawing/2014/main" id="{78B7D60D-9C5E-FA0E-8F0C-3C5D8CD3E253}"/>
                </a:ext>
              </a:extLst>
            </p:cNvPr>
            <p:cNvSpPr/>
            <p:nvPr/>
          </p:nvSpPr>
          <p:spPr>
            <a:xfrm>
              <a:off x="8443789" y="5328821"/>
              <a:ext cx="486012" cy="321475"/>
            </a:xfrm>
            <a:custGeom>
              <a:avLst>
                <a:gd name="f0" fmla="val 10800"/>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D0CECE"/>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o-RO" sz="1800" b="0" i="0" u="none" strike="noStrike" kern="1200" cap="none" spc="0" normalizeH="0" baseline="0" noProof="0">
                <a:ln>
                  <a:noFill/>
                </a:ln>
                <a:solidFill>
                  <a:srgbClr val="FFFFFF"/>
                </a:solidFill>
                <a:effectLst/>
                <a:uLnTx/>
                <a:uFillTx/>
                <a:latin typeface="Calibri"/>
                <a:ea typeface="+mn-ea"/>
                <a:cs typeface="+mn-cs"/>
              </a:endParaRPr>
            </a:p>
          </p:txBody>
        </p:sp>
      </p:grpSp>
      <p:pic>
        <p:nvPicPr>
          <p:cNvPr id="38" name="Picture 38" descr="European Society of Hypertension Announces Comprehensive New Guidelines for  the Management of Arterial Hypertension">
            <a:extLst>
              <a:ext uri="{FF2B5EF4-FFF2-40B4-BE49-F238E27FC236}">
                <a16:creationId xmlns:a16="http://schemas.microsoft.com/office/drawing/2014/main" id="{8474B963-0BEF-DA15-6F2B-D7A4DE15F7F3}"/>
              </a:ext>
            </a:extLst>
          </p:cNvPr>
          <p:cNvPicPr>
            <a:picLocks noChangeAspect="1"/>
          </p:cNvPicPr>
          <p:nvPr/>
        </p:nvPicPr>
        <p:blipFill>
          <a:blip r:embed="rId2"/>
          <a:srcRect/>
          <a:stretch>
            <a:fillRect/>
          </a:stretch>
        </p:blipFill>
        <p:spPr>
          <a:xfrm>
            <a:off x="10655320" y="163823"/>
            <a:ext cx="1403329" cy="737875"/>
          </a:xfrm>
          <a:prstGeom prst="rect">
            <a:avLst/>
          </a:prstGeom>
          <a:noFill/>
          <a:ln cap="flat">
            <a:noFill/>
          </a:ln>
          <a:effectLst>
            <a:outerShdw dir="16200000" algn="tl">
              <a:srgbClr val="000000">
                <a:alpha val="40000"/>
              </a:srgbClr>
            </a:outerShdw>
          </a:effectLst>
        </p:spPr>
      </p:pic>
      <p:pic>
        <p:nvPicPr>
          <p:cNvPr id="39" name="Picture 39">
            <a:extLst>
              <a:ext uri="{FF2B5EF4-FFF2-40B4-BE49-F238E27FC236}">
                <a16:creationId xmlns:a16="http://schemas.microsoft.com/office/drawing/2014/main" id="{02E8E8D0-6142-8005-7CAA-2072D792403D}"/>
              </a:ext>
            </a:extLst>
          </p:cNvPr>
          <p:cNvPicPr>
            <a:picLocks noChangeAspect="1"/>
          </p:cNvPicPr>
          <p:nvPr/>
        </p:nvPicPr>
        <p:blipFill>
          <a:blip r:embed="rId3"/>
          <a:stretch>
            <a:fillRect/>
          </a:stretch>
        </p:blipFill>
        <p:spPr>
          <a:xfrm>
            <a:off x="8958267" y="6363419"/>
            <a:ext cx="3214682" cy="467587"/>
          </a:xfrm>
          <a:prstGeom prst="rect">
            <a:avLst/>
          </a:prstGeom>
          <a:noFill/>
          <a:ln cap="flat">
            <a:noFill/>
          </a:ln>
          <a:effectLst>
            <a:outerShdw dir="16200000" algn="tl">
              <a:srgbClr val="000000">
                <a:alpha val="40000"/>
              </a:srgbClr>
            </a:outerShdw>
          </a:effectLst>
        </p:spPr>
      </p:pic>
      <p:sp>
        <p:nvSpPr>
          <p:cNvPr id="40" name="TextBox 42">
            <a:extLst>
              <a:ext uri="{FF2B5EF4-FFF2-40B4-BE49-F238E27FC236}">
                <a16:creationId xmlns:a16="http://schemas.microsoft.com/office/drawing/2014/main" id="{D4E6C97E-F12B-A42D-FDC3-9134F36233B4}"/>
              </a:ext>
            </a:extLst>
          </p:cNvPr>
          <p:cNvSpPr txBox="1"/>
          <p:nvPr/>
        </p:nvSpPr>
        <p:spPr>
          <a:xfrm>
            <a:off x="8986357" y="3067053"/>
            <a:ext cx="1386596" cy="954103"/>
          </a:xfrm>
          <a:prstGeom prst="rect">
            <a:avLst/>
          </a:prstGeom>
          <a:noFill/>
          <a:ln cap="flat">
            <a:noFill/>
          </a:ln>
        </p:spPr>
        <p:txBody>
          <a:bodyPr vert="horz" wrap="square" lIns="91440" tIns="45720" rIns="91440" bIns="45720" anchor="t" anchorCtr="1"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400" b="1" i="0" u="none" strike="noStrike" kern="1200" cap="none" spc="0" normalizeH="0" baseline="0" noProof="0">
                <a:ln>
                  <a:noFill/>
                </a:ln>
                <a:solidFill>
                  <a:srgbClr val="000000"/>
                </a:solidFill>
                <a:effectLst/>
                <a:uLnTx/>
                <a:uFillTx/>
                <a:latin typeface="Calibri"/>
                <a:ea typeface="+mn-ea"/>
                <a:cs typeface="+mn-cs"/>
              </a:rPr>
              <a:t>MATA sau masurarea TA la domiciliu (MTAD)</a:t>
            </a:r>
            <a:endParaRPr kumimoji="0" lang="ro-RO" sz="1400" b="1" i="0" u="none" strike="noStrike" kern="1200" cap="none" spc="0" normalizeH="0" baseline="0" noProof="0">
              <a:ln>
                <a:noFill/>
              </a:ln>
              <a:solidFill>
                <a:srgbClr val="000000"/>
              </a:solidFill>
              <a:effectLst/>
              <a:uLnTx/>
              <a:uFillTx/>
              <a:latin typeface="Calibri"/>
              <a:ea typeface="+mn-ea"/>
              <a:cs typeface="+mn-cs"/>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43E8B-892F-5058-3CB8-573CD979C2B2}"/>
              </a:ext>
            </a:extLst>
          </p:cNvPr>
          <p:cNvSpPr txBox="1">
            <a:spLocks noGrp="1"/>
          </p:cNvSpPr>
          <p:nvPr>
            <p:ph type="title" idx="4294967295"/>
          </p:nvPr>
        </p:nvSpPr>
        <p:spPr>
          <a:xfrm>
            <a:off x="389614" y="320756"/>
            <a:ext cx="9625010" cy="427033"/>
          </a:xfrm>
        </p:spPr>
        <p:txBody>
          <a:bodyPr anchorCtr="1">
            <a:noAutofit/>
          </a:bodyPr>
          <a:lstStyle/>
          <a:p>
            <a:pPr lvl="0" algn="ctr"/>
            <a:r>
              <a:rPr lang="en-US" sz="3200" b="1" dirty="0" err="1">
                <a:latin typeface="+mn-lt"/>
              </a:rPr>
              <a:t>Strategia</a:t>
            </a:r>
            <a:r>
              <a:rPr lang="en-US" sz="3200" b="1" dirty="0">
                <a:latin typeface="+mn-lt"/>
              </a:rPr>
              <a:t> </a:t>
            </a:r>
            <a:r>
              <a:rPr lang="en-US" sz="3200" b="1" dirty="0" err="1">
                <a:latin typeface="+mn-lt"/>
              </a:rPr>
              <a:t>terapeutica</a:t>
            </a:r>
            <a:endParaRPr lang="ro-RO" sz="3200" dirty="0">
              <a:latin typeface="+mn-lt"/>
            </a:endParaRPr>
          </a:p>
        </p:txBody>
      </p:sp>
      <p:pic>
        <p:nvPicPr>
          <p:cNvPr id="3" name="Picture 17" descr="European Society of Hypertension Announces Comprehensive New Guidelines for  the Management of Arterial Hypertension">
            <a:extLst>
              <a:ext uri="{FF2B5EF4-FFF2-40B4-BE49-F238E27FC236}">
                <a16:creationId xmlns:a16="http://schemas.microsoft.com/office/drawing/2014/main" id="{FE6C78B6-F573-C22D-9DF2-36815F81D500}"/>
              </a:ext>
            </a:extLst>
          </p:cNvPr>
          <p:cNvPicPr>
            <a:picLocks noChangeAspect="1"/>
          </p:cNvPicPr>
          <p:nvPr/>
        </p:nvPicPr>
        <p:blipFill>
          <a:blip r:embed="rId2"/>
          <a:srcRect/>
          <a:stretch>
            <a:fillRect/>
          </a:stretch>
        </p:blipFill>
        <p:spPr>
          <a:xfrm>
            <a:off x="9956362" y="307412"/>
            <a:ext cx="1942935" cy="1021604"/>
          </a:xfrm>
          <a:prstGeom prst="rect">
            <a:avLst/>
          </a:prstGeom>
          <a:noFill/>
          <a:ln cap="flat">
            <a:noFill/>
          </a:ln>
          <a:effectLst>
            <a:outerShdw dir="16200000" algn="tl">
              <a:srgbClr val="000000">
                <a:alpha val="40000"/>
              </a:srgbClr>
            </a:outerShdw>
          </a:effectLst>
        </p:spPr>
      </p:pic>
      <p:grpSp>
        <p:nvGrpSpPr>
          <p:cNvPr id="4" name="Group 2">
            <a:extLst>
              <a:ext uri="{FF2B5EF4-FFF2-40B4-BE49-F238E27FC236}">
                <a16:creationId xmlns:a16="http://schemas.microsoft.com/office/drawing/2014/main" id="{D4E9CC61-641B-FDA4-8141-03F0279C7F10}"/>
              </a:ext>
            </a:extLst>
          </p:cNvPr>
          <p:cNvGrpSpPr/>
          <p:nvPr/>
        </p:nvGrpSpPr>
        <p:grpSpPr>
          <a:xfrm>
            <a:off x="1507232" y="1441603"/>
            <a:ext cx="9301066" cy="4712296"/>
            <a:chOff x="1507232" y="1432078"/>
            <a:chExt cx="9301066" cy="4712296"/>
          </a:xfrm>
        </p:grpSpPr>
        <p:grpSp>
          <p:nvGrpSpPr>
            <p:cNvPr id="5" name="Group 18">
              <a:extLst>
                <a:ext uri="{FF2B5EF4-FFF2-40B4-BE49-F238E27FC236}">
                  <a16:creationId xmlns:a16="http://schemas.microsoft.com/office/drawing/2014/main" id="{DF17F575-E63D-2110-FB3F-6A93FDB211DC}"/>
                </a:ext>
              </a:extLst>
            </p:cNvPr>
            <p:cNvGrpSpPr/>
            <p:nvPr/>
          </p:nvGrpSpPr>
          <p:grpSpPr>
            <a:xfrm>
              <a:off x="1507232" y="1432078"/>
              <a:ext cx="9301066" cy="4712296"/>
              <a:chOff x="1507232" y="1432078"/>
              <a:chExt cx="9301066" cy="4712296"/>
            </a:xfrm>
          </p:grpSpPr>
          <p:grpSp>
            <p:nvGrpSpPr>
              <p:cNvPr id="6" name="Group 23">
                <a:extLst>
                  <a:ext uri="{FF2B5EF4-FFF2-40B4-BE49-F238E27FC236}">
                    <a16:creationId xmlns:a16="http://schemas.microsoft.com/office/drawing/2014/main" id="{F14D411B-D6AA-7813-ECCE-4FDF26181244}"/>
                  </a:ext>
                </a:extLst>
              </p:cNvPr>
              <p:cNvGrpSpPr/>
              <p:nvPr/>
            </p:nvGrpSpPr>
            <p:grpSpPr>
              <a:xfrm>
                <a:off x="1507232" y="1432078"/>
                <a:ext cx="9301066" cy="4712296"/>
                <a:chOff x="1507232" y="1432078"/>
                <a:chExt cx="9301066" cy="4712296"/>
              </a:xfrm>
            </p:grpSpPr>
            <p:sp>
              <p:nvSpPr>
                <p:cNvPr id="7" name="Rectangle 26">
                  <a:extLst>
                    <a:ext uri="{FF2B5EF4-FFF2-40B4-BE49-F238E27FC236}">
                      <a16:creationId xmlns:a16="http://schemas.microsoft.com/office/drawing/2014/main" id="{1940B5BF-0515-6630-BB0F-A6259A2D3391}"/>
                    </a:ext>
                  </a:extLst>
                </p:cNvPr>
                <p:cNvSpPr/>
                <p:nvPr/>
              </p:nvSpPr>
              <p:spPr>
                <a:xfrm>
                  <a:off x="7578903" y="2439564"/>
                  <a:ext cx="3229395" cy="1626141"/>
                </a:xfrm>
                <a:prstGeom prst="rect">
                  <a:avLst/>
                </a:prstGeom>
                <a:gradFill>
                  <a:gsLst>
                    <a:gs pos="0">
                      <a:srgbClr val="8CE8ED"/>
                    </a:gs>
                    <a:gs pos="100000">
                      <a:srgbClr val="BAEFF2"/>
                    </a:gs>
                  </a:gsLst>
                  <a:lin ang="10800000"/>
                </a:gradFill>
                <a:ln cap="flat">
                  <a:noFill/>
                  <a:prstDash val="solid"/>
                </a:ln>
              </p:spPr>
              <p:txBody>
                <a:bodyPr vert="horz" wrap="square" lIns="91440" tIns="45720" rIns="91440" bIns="45720" anchor="ctr" anchorCtr="1" compatLnSpc="1">
                  <a:noAutofit/>
                </a:bodyPr>
                <a:lstStyle/>
                <a:p>
                  <a:pPr marL="0" marR="0" lvl="0" indent="0" algn="ctr" defTabSz="914372"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600" b="0" i="0" u="none" strike="noStrike" kern="0" cap="none" spc="0" normalizeH="0" baseline="0" noProof="0">
                      <a:ln>
                        <a:noFill/>
                      </a:ln>
                      <a:solidFill>
                        <a:srgbClr val="5E1622"/>
                      </a:solidFill>
                      <a:effectLst/>
                      <a:uLnTx/>
                      <a:uFillTx/>
                      <a:latin typeface="Arial"/>
                      <a:ea typeface="+mn-ea"/>
                      <a:cs typeface="+mn-cs"/>
                    </a:rPr>
                    <a:t>BB – pot fi in monoterapie sau adaugate in orice pas la terapia combinate</a:t>
                  </a:r>
                </a:p>
              </p:txBody>
            </p:sp>
            <p:sp>
              <p:nvSpPr>
                <p:cNvPr id="8" name="Rectangle 27">
                  <a:extLst>
                    <a:ext uri="{FF2B5EF4-FFF2-40B4-BE49-F238E27FC236}">
                      <a16:creationId xmlns:a16="http://schemas.microsoft.com/office/drawing/2014/main" id="{E521A694-92CB-98DE-F5DD-521165913064}"/>
                    </a:ext>
                  </a:extLst>
                </p:cNvPr>
                <p:cNvSpPr/>
                <p:nvPr/>
              </p:nvSpPr>
              <p:spPr>
                <a:xfrm>
                  <a:off x="7578903" y="1432078"/>
                  <a:ext cx="3229395" cy="780806"/>
                </a:xfrm>
                <a:prstGeom prst="rect">
                  <a:avLst/>
                </a:prstGeom>
                <a:gradFill>
                  <a:gsLst>
                    <a:gs pos="0">
                      <a:srgbClr val="8CE8ED"/>
                    </a:gs>
                    <a:gs pos="100000">
                      <a:srgbClr val="BAEFF2"/>
                    </a:gs>
                  </a:gsLst>
                  <a:lin ang="10800000"/>
                </a:gradFill>
                <a:ln cap="flat">
                  <a:noFill/>
                  <a:prstDash val="solid"/>
                </a:ln>
              </p:spPr>
              <p:txBody>
                <a:bodyPr vert="horz" wrap="square" lIns="91440" tIns="45720" rIns="91440" bIns="45720" anchor="ctr" anchorCtr="0" compatLnSpc="1">
                  <a:noAutofit/>
                </a:bodyPr>
                <a:lstStyle/>
                <a:p>
                  <a:pPr marL="0" marR="0" lvl="0" indent="0" algn="l" defTabSz="914372"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067" b="1" i="0" u="none" strike="noStrike" kern="0" cap="none" spc="0" normalizeH="0" baseline="0" noProof="0">
                      <a:ln>
                        <a:noFill/>
                      </a:ln>
                      <a:solidFill>
                        <a:srgbClr val="5E1622"/>
                      </a:solidFill>
                      <a:effectLst/>
                      <a:uLnTx/>
                      <a:uFillTx/>
                      <a:latin typeface="Arial"/>
                      <a:ea typeface="+mn-ea"/>
                      <a:cs typeface="+mn-cs"/>
                    </a:rPr>
                    <a:t>Monoterapia:</a:t>
                  </a:r>
                </a:p>
                <a:p>
                  <a:pPr marL="380993" marR="0" lvl="0" indent="-380993" algn="l" defTabSz="914372" rtl="0" eaLnBrk="1" fontAlgn="auto" latinLnBrk="0" hangingPunct="1">
                    <a:lnSpc>
                      <a:spcPct val="100000"/>
                    </a:lnSpc>
                    <a:spcBef>
                      <a:spcPts val="0"/>
                    </a:spcBef>
                    <a:spcAft>
                      <a:spcPts val="0"/>
                    </a:spcAft>
                    <a:buClr>
                      <a:srgbClr val="5E1622"/>
                    </a:buClr>
                    <a:buSzPct val="100000"/>
                    <a:buFont typeface="Courier New" pitchFamily="49"/>
                    <a:buChar char="o"/>
                    <a:tabLst/>
                    <a:defRPr sz="1800" b="0" i="0" u="none" strike="noStrike" kern="0" cap="none" spc="0" baseline="0">
                      <a:solidFill>
                        <a:srgbClr val="000000"/>
                      </a:solidFill>
                      <a:uFillTx/>
                    </a:defRPr>
                  </a:pPr>
                  <a:r>
                    <a:rPr kumimoji="0" lang="en-US" sz="1067" b="0" i="0" u="none" strike="noStrike" kern="0" cap="none" spc="0" normalizeH="0" baseline="0" noProof="0">
                      <a:ln>
                        <a:noFill/>
                      </a:ln>
                      <a:solidFill>
                        <a:srgbClr val="5E1622"/>
                      </a:solidFill>
                      <a:effectLst/>
                      <a:uLnTx/>
                      <a:uFillTx/>
                      <a:latin typeface="Arial"/>
                      <a:ea typeface="+mn-ea"/>
                      <a:cs typeface="+mn-cs"/>
                    </a:rPr>
                    <a:t>Risc scazut sau TA &lt; 150/95 mmHg</a:t>
                  </a:r>
                </a:p>
                <a:p>
                  <a:pPr marL="380993" marR="0" lvl="0" indent="-380993" algn="l" defTabSz="914372" rtl="0" eaLnBrk="1" fontAlgn="auto" latinLnBrk="0" hangingPunct="1">
                    <a:lnSpc>
                      <a:spcPct val="100000"/>
                    </a:lnSpc>
                    <a:spcBef>
                      <a:spcPts val="0"/>
                    </a:spcBef>
                    <a:spcAft>
                      <a:spcPts val="0"/>
                    </a:spcAft>
                    <a:buClr>
                      <a:srgbClr val="5E1622"/>
                    </a:buClr>
                    <a:buSzPct val="100000"/>
                    <a:buFont typeface="Courier New" pitchFamily="49"/>
                    <a:buChar char="o"/>
                    <a:tabLst/>
                    <a:defRPr sz="1800" b="0" i="0" u="none" strike="noStrike" kern="0" cap="none" spc="0" baseline="0">
                      <a:solidFill>
                        <a:srgbClr val="000000"/>
                      </a:solidFill>
                      <a:uFillTx/>
                    </a:defRPr>
                  </a:pPr>
                  <a:r>
                    <a:rPr kumimoji="0" lang="en-US" sz="1067" b="0" i="0" u="none" strike="noStrike" kern="0" cap="none" spc="0" normalizeH="0" baseline="0" noProof="0">
                      <a:ln>
                        <a:noFill/>
                      </a:ln>
                      <a:solidFill>
                        <a:srgbClr val="5E1622"/>
                      </a:solidFill>
                      <a:effectLst/>
                      <a:uLnTx/>
                      <a:uFillTx/>
                      <a:latin typeface="Arial"/>
                      <a:ea typeface="+mn-ea"/>
                      <a:cs typeface="+mn-cs"/>
                    </a:rPr>
                    <a:t>TA inalt normala sau risc CV foarte inalt</a:t>
                  </a:r>
                </a:p>
                <a:p>
                  <a:pPr marL="380993" marR="0" lvl="0" indent="-380993" algn="l" defTabSz="914372" rtl="0" eaLnBrk="1" fontAlgn="auto" latinLnBrk="0" hangingPunct="1">
                    <a:lnSpc>
                      <a:spcPct val="100000"/>
                    </a:lnSpc>
                    <a:spcBef>
                      <a:spcPts val="0"/>
                    </a:spcBef>
                    <a:spcAft>
                      <a:spcPts val="0"/>
                    </a:spcAft>
                    <a:buClr>
                      <a:srgbClr val="5E1622"/>
                    </a:buClr>
                    <a:buSzPct val="100000"/>
                    <a:buFont typeface="Courier New" pitchFamily="49"/>
                    <a:buChar char="o"/>
                    <a:tabLst/>
                    <a:defRPr sz="1800" b="0" i="0" u="none" strike="noStrike" kern="0" cap="none" spc="0" baseline="0">
                      <a:solidFill>
                        <a:srgbClr val="000000"/>
                      </a:solidFill>
                      <a:uFillTx/>
                    </a:defRPr>
                  </a:pPr>
                  <a:r>
                    <a:rPr kumimoji="0" lang="en-US" sz="1067" b="0" i="0" u="none" strike="noStrike" kern="0" cap="none" spc="0" normalizeH="0" baseline="0" noProof="0">
                      <a:ln>
                        <a:noFill/>
                      </a:ln>
                      <a:solidFill>
                        <a:srgbClr val="5E1622"/>
                      </a:solidFill>
                      <a:effectLst/>
                      <a:uLnTx/>
                      <a:uFillTx/>
                      <a:latin typeface="Arial"/>
                      <a:ea typeface="+mn-ea"/>
                      <a:cs typeface="+mn-cs"/>
                    </a:rPr>
                    <a:t>Pacienti fragili sau varsta inaintata</a:t>
                  </a:r>
                  <a:endParaRPr kumimoji="0" lang="ro-RO" sz="1067" b="0" i="0" u="none" strike="noStrike" kern="0" cap="none" spc="0" normalizeH="0" baseline="0" noProof="0">
                    <a:ln>
                      <a:noFill/>
                    </a:ln>
                    <a:solidFill>
                      <a:srgbClr val="5E1622"/>
                    </a:solidFill>
                    <a:effectLst/>
                    <a:uLnTx/>
                    <a:uFillTx/>
                    <a:latin typeface="Arial"/>
                    <a:ea typeface="+mn-ea"/>
                    <a:cs typeface="+mn-cs"/>
                  </a:endParaRPr>
                </a:p>
              </p:txBody>
            </p:sp>
            <p:sp>
              <p:nvSpPr>
                <p:cNvPr id="9" name="Rectangle: Rounded Corners 28">
                  <a:extLst>
                    <a:ext uri="{FF2B5EF4-FFF2-40B4-BE49-F238E27FC236}">
                      <a16:creationId xmlns:a16="http://schemas.microsoft.com/office/drawing/2014/main" id="{D34A12E3-ACB3-F9C6-ACD9-D5D0B537AD56}"/>
                    </a:ext>
                  </a:extLst>
                </p:cNvPr>
                <p:cNvSpPr/>
                <p:nvPr/>
              </p:nvSpPr>
              <p:spPr>
                <a:xfrm>
                  <a:off x="3692347" y="1468617"/>
                  <a:ext cx="3965195" cy="712427"/>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gradFill>
                  <a:gsLst>
                    <a:gs pos="0">
                      <a:srgbClr val="8CE8ED"/>
                    </a:gs>
                    <a:gs pos="100000">
                      <a:srgbClr val="BAEFF2"/>
                    </a:gs>
                  </a:gsLst>
                  <a:lin ang="10800000"/>
                </a:gradFill>
                <a:ln w="25402" cap="flat">
                  <a:solidFill>
                    <a:srgbClr val="1790AF"/>
                  </a:solidFill>
                  <a:prstDash val="solid"/>
                  <a:miter/>
                </a:ln>
              </p:spPr>
              <p:txBody>
                <a:bodyPr vert="horz" wrap="square" lIns="91440" tIns="45720" rIns="91440" bIns="45720" anchor="ctr" anchorCtr="1" compatLnSpc="1">
                  <a:noAutofit/>
                </a:bodyPr>
                <a:lstStyle/>
                <a:p>
                  <a:pPr marL="0" marR="0" lvl="0" indent="0" algn="ctr" defTabSz="1219169"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333" b="0" i="0" u="none" strike="noStrike" kern="0" cap="none" spc="0" normalizeH="0" baseline="0" noProof="0">
                      <a:ln>
                        <a:noFill/>
                      </a:ln>
                      <a:solidFill>
                        <a:srgbClr val="5E1622"/>
                      </a:solidFill>
                      <a:effectLst/>
                      <a:uLnTx/>
                      <a:uFillTx/>
                      <a:latin typeface="Arial"/>
                      <a:ea typeface="+mn-ea"/>
                      <a:cs typeface="+mn-cs"/>
                    </a:rPr>
                    <a:t>Initiere cu combinatie dubla</a:t>
                  </a:r>
                  <a:endParaRPr kumimoji="0" lang="ro-RO" sz="1333" b="0" i="0" u="none" strike="noStrike" kern="0" cap="none" spc="0" normalizeH="0" baseline="0" noProof="0">
                    <a:ln>
                      <a:noFill/>
                    </a:ln>
                    <a:solidFill>
                      <a:srgbClr val="5E1622"/>
                    </a:solidFill>
                    <a:effectLst/>
                    <a:uLnTx/>
                    <a:uFillTx/>
                    <a:latin typeface="Arial"/>
                    <a:ea typeface="+mn-ea"/>
                    <a:cs typeface="+mn-cs"/>
                  </a:endParaRPr>
                </a:p>
              </p:txBody>
            </p:sp>
            <p:sp>
              <p:nvSpPr>
                <p:cNvPr id="10" name="Rectangle: Rounded Corners 29">
                  <a:extLst>
                    <a:ext uri="{FF2B5EF4-FFF2-40B4-BE49-F238E27FC236}">
                      <a16:creationId xmlns:a16="http://schemas.microsoft.com/office/drawing/2014/main" id="{B71BAC32-45EB-FE67-4F8F-83BFA6158CFC}"/>
                    </a:ext>
                  </a:extLst>
                </p:cNvPr>
                <p:cNvSpPr/>
                <p:nvPr/>
              </p:nvSpPr>
              <p:spPr>
                <a:xfrm>
                  <a:off x="3692347" y="2427512"/>
                  <a:ext cx="3965195" cy="712427"/>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gradFill>
                  <a:gsLst>
                    <a:gs pos="0">
                      <a:srgbClr val="8CE8ED"/>
                    </a:gs>
                    <a:gs pos="100000">
                      <a:srgbClr val="BAEFF2"/>
                    </a:gs>
                  </a:gsLst>
                  <a:lin ang="10800000"/>
                </a:gradFill>
                <a:ln w="25402" cap="flat">
                  <a:solidFill>
                    <a:srgbClr val="1790AF"/>
                  </a:solidFill>
                  <a:prstDash val="solid"/>
                  <a:miter/>
                </a:ln>
              </p:spPr>
              <p:txBody>
                <a:bodyPr vert="horz" wrap="square" lIns="91440" tIns="45720" rIns="91440" bIns="45720" anchor="ctr" anchorCtr="1" compatLnSpc="1">
                  <a:noAutofit/>
                </a:bodyPr>
                <a:lstStyle/>
                <a:p>
                  <a:pPr marL="0" marR="0" lvl="0" indent="0" algn="ctr" defTabSz="1219169"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333" b="1" i="0" u="none" strike="noStrike" kern="0" cap="none" spc="0" normalizeH="0" baseline="0" noProof="0">
                      <a:ln>
                        <a:noFill/>
                      </a:ln>
                      <a:solidFill>
                        <a:srgbClr val="932334"/>
                      </a:solidFill>
                      <a:effectLst/>
                      <a:uLnTx/>
                      <a:uFillTx/>
                      <a:latin typeface="Arial"/>
                      <a:ea typeface="+mn-ea"/>
                      <a:cs typeface="+mn-cs"/>
                    </a:rPr>
                    <a:t>IECA sau BRA + CCB sau Diuretic</a:t>
                  </a:r>
                </a:p>
                <a:p>
                  <a:pPr marL="0" marR="0" lvl="0" indent="0" algn="ctr" defTabSz="1219169"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333" b="0" i="0" u="none" strike="noStrike" kern="0" cap="none" spc="0" normalizeH="0" baseline="0" noProof="0">
                      <a:ln>
                        <a:noFill/>
                      </a:ln>
                      <a:solidFill>
                        <a:srgbClr val="5E1622"/>
                      </a:solidFill>
                      <a:effectLst/>
                      <a:uLnTx/>
                      <a:uFillTx/>
                      <a:latin typeface="Arial"/>
                      <a:ea typeface="+mn-ea"/>
                      <a:cs typeface="+mn-cs"/>
                    </a:rPr>
                    <a:t>Uptitrare la doza maxima daca este tolerat</a:t>
                  </a:r>
                </a:p>
                <a:p>
                  <a:pPr marL="0" marR="0" lvl="0" indent="0" algn="ctr" defTabSz="1219169"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ro-RO" sz="1333" b="0" i="0" u="none" strike="noStrike" kern="0" cap="none" spc="0" normalizeH="0" baseline="0" noProof="0">
                      <a:ln>
                        <a:noFill/>
                      </a:ln>
                      <a:solidFill>
                        <a:srgbClr val="5E1622"/>
                      </a:solidFill>
                      <a:effectLst/>
                      <a:uLnTx/>
                      <a:uFillTx/>
                      <a:latin typeface="Arial"/>
                      <a:ea typeface="+mn-ea"/>
                      <a:cs typeface="+mn-cs"/>
                    </a:rPr>
                    <a:t>̴</a:t>
                  </a:r>
                  <a:r>
                    <a:rPr kumimoji="0" lang="en-US" sz="1333" b="0" i="0" u="none" strike="noStrike" kern="0" cap="none" spc="0" normalizeH="0" baseline="0" noProof="0">
                      <a:ln>
                        <a:noFill/>
                      </a:ln>
                      <a:solidFill>
                        <a:srgbClr val="5E1622"/>
                      </a:solidFill>
                      <a:effectLst/>
                      <a:uLnTx/>
                      <a:uFillTx/>
                      <a:latin typeface="Arial"/>
                      <a:ea typeface="+mn-ea"/>
                      <a:cs typeface="+mn-cs"/>
                    </a:rPr>
                    <a:t> 60% cu TA controlata</a:t>
                  </a:r>
                  <a:endParaRPr kumimoji="0" lang="ro-RO" sz="1333" b="0" i="0" u="none" strike="noStrike" kern="0" cap="none" spc="0" normalizeH="0" baseline="0" noProof="0">
                    <a:ln>
                      <a:noFill/>
                    </a:ln>
                    <a:solidFill>
                      <a:srgbClr val="5E1622"/>
                    </a:solidFill>
                    <a:effectLst/>
                    <a:uLnTx/>
                    <a:uFillTx/>
                    <a:latin typeface="Arial"/>
                    <a:ea typeface="+mn-ea"/>
                    <a:cs typeface="+mn-cs"/>
                  </a:endParaRPr>
                </a:p>
              </p:txBody>
            </p:sp>
            <p:sp>
              <p:nvSpPr>
                <p:cNvPr id="11" name="Rectangle: Rounded Corners 30">
                  <a:extLst>
                    <a:ext uri="{FF2B5EF4-FFF2-40B4-BE49-F238E27FC236}">
                      <a16:creationId xmlns:a16="http://schemas.microsoft.com/office/drawing/2014/main" id="{A36F0B24-7535-26FF-0619-AFB5380D7D09}"/>
                    </a:ext>
                  </a:extLst>
                </p:cNvPr>
                <p:cNvSpPr/>
                <p:nvPr/>
              </p:nvSpPr>
              <p:spPr>
                <a:xfrm>
                  <a:off x="3692347" y="3431276"/>
                  <a:ext cx="3965195" cy="712427"/>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gradFill>
                  <a:gsLst>
                    <a:gs pos="0">
                      <a:srgbClr val="8CE8ED"/>
                    </a:gs>
                    <a:gs pos="100000">
                      <a:srgbClr val="BAEFF2"/>
                    </a:gs>
                  </a:gsLst>
                  <a:path path="circle">
                    <a:fillToRect l="100000" b="100000"/>
                  </a:path>
                </a:gradFill>
                <a:ln w="25402" cap="flat">
                  <a:solidFill>
                    <a:srgbClr val="1790AF"/>
                  </a:solidFill>
                  <a:prstDash val="solid"/>
                  <a:miter/>
                </a:ln>
              </p:spPr>
              <p:txBody>
                <a:bodyPr vert="horz" wrap="square" lIns="91440" tIns="45720" rIns="91440" bIns="45720" anchor="ctr" anchorCtr="1" compatLnSpc="1">
                  <a:noAutofit/>
                </a:bodyPr>
                <a:lstStyle/>
                <a:p>
                  <a:pPr marL="0" marR="0" lvl="0" indent="0" algn="ctr" defTabSz="1219169"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333" b="1" i="0" u="none" strike="noStrike" kern="0" cap="none" spc="0" normalizeH="0" baseline="0" noProof="0">
                      <a:ln>
                        <a:noFill/>
                      </a:ln>
                      <a:solidFill>
                        <a:srgbClr val="932334"/>
                      </a:solidFill>
                      <a:effectLst/>
                      <a:uLnTx/>
                      <a:uFillTx/>
                      <a:latin typeface="Arial"/>
                      <a:ea typeface="+mn-ea"/>
                      <a:cs typeface="+mn-cs"/>
                    </a:rPr>
                    <a:t>IECA sau BRA + CCB + Diuretic</a:t>
                  </a:r>
                </a:p>
                <a:p>
                  <a:pPr marL="0" marR="0" lvl="0" indent="0" algn="ctr" defTabSz="1219169"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333" b="0" i="0" u="none" strike="noStrike" kern="0" cap="none" spc="0" normalizeH="0" baseline="0" noProof="0">
                      <a:ln>
                        <a:noFill/>
                      </a:ln>
                      <a:solidFill>
                        <a:srgbClr val="5E1622"/>
                      </a:solidFill>
                      <a:effectLst/>
                      <a:uLnTx/>
                      <a:uFillTx/>
                      <a:latin typeface="Arial"/>
                      <a:ea typeface="+mn-ea"/>
                      <a:cs typeface="+mn-cs"/>
                    </a:rPr>
                    <a:t>Uptitrare la doza maxima daca este tolerat</a:t>
                  </a:r>
                </a:p>
                <a:p>
                  <a:pPr marL="0" marR="0" lvl="0" indent="0" algn="ctr" defTabSz="1219169"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ro-RO" sz="1333" b="0" i="0" u="none" strike="noStrike" kern="0" cap="none" spc="0" normalizeH="0" baseline="0" noProof="0">
                      <a:ln>
                        <a:noFill/>
                      </a:ln>
                      <a:solidFill>
                        <a:srgbClr val="5E1622"/>
                      </a:solidFill>
                      <a:effectLst/>
                      <a:uLnTx/>
                      <a:uFillTx/>
                      <a:latin typeface="Arial"/>
                      <a:ea typeface="+mn-ea"/>
                      <a:cs typeface="+mn-cs"/>
                    </a:rPr>
                    <a:t>̴</a:t>
                  </a:r>
                  <a:r>
                    <a:rPr kumimoji="0" lang="en-US" sz="1333" b="0" i="0" u="none" strike="noStrike" kern="0" cap="none" spc="0" normalizeH="0" baseline="0" noProof="0">
                      <a:ln>
                        <a:noFill/>
                      </a:ln>
                      <a:solidFill>
                        <a:srgbClr val="5E1622"/>
                      </a:solidFill>
                      <a:effectLst/>
                      <a:uLnTx/>
                      <a:uFillTx/>
                      <a:latin typeface="Arial"/>
                      <a:ea typeface="+mn-ea"/>
                      <a:cs typeface="+mn-cs"/>
                    </a:rPr>
                    <a:t> 90% cu TA controlata</a:t>
                  </a:r>
                  <a:endParaRPr kumimoji="0" lang="ro-RO" sz="1333" b="0" i="0" u="none" strike="noStrike" kern="0" cap="none" spc="0" normalizeH="0" baseline="0" noProof="0">
                    <a:ln>
                      <a:noFill/>
                    </a:ln>
                    <a:solidFill>
                      <a:srgbClr val="5E1622"/>
                    </a:solidFill>
                    <a:effectLst/>
                    <a:uLnTx/>
                    <a:uFillTx/>
                    <a:latin typeface="Arial"/>
                    <a:ea typeface="+mn-ea"/>
                    <a:cs typeface="+mn-cs"/>
                  </a:endParaRPr>
                </a:p>
              </p:txBody>
            </p:sp>
            <p:sp>
              <p:nvSpPr>
                <p:cNvPr id="12" name="Rectangle: Rounded Corners 31">
                  <a:extLst>
                    <a:ext uri="{FF2B5EF4-FFF2-40B4-BE49-F238E27FC236}">
                      <a16:creationId xmlns:a16="http://schemas.microsoft.com/office/drawing/2014/main" id="{4AFFBC7E-037C-A23D-CF58-569B95986E07}"/>
                    </a:ext>
                  </a:extLst>
                </p:cNvPr>
                <p:cNvSpPr/>
                <p:nvPr/>
              </p:nvSpPr>
              <p:spPr>
                <a:xfrm>
                  <a:off x="3692347" y="4435041"/>
                  <a:ext cx="3965195" cy="712427"/>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gradFill>
                  <a:gsLst>
                    <a:gs pos="0">
                      <a:srgbClr val="8CE8ED"/>
                    </a:gs>
                    <a:gs pos="100000">
                      <a:srgbClr val="BAEFF2"/>
                    </a:gs>
                  </a:gsLst>
                  <a:lin ang="13500000"/>
                </a:gradFill>
                <a:ln w="25402" cap="flat">
                  <a:solidFill>
                    <a:srgbClr val="1790AF"/>
                  </a:solidFill>
                  <a:prstDash val="solid"/>
                  <a:miter/>
                </a:ln>
              </p:spPr>
              <p:txBody>
                <a:bodyPr vert="horz" wrap="square" lIns="91440" tIns="45720" rIns="91440" bIns="45720" anchor="ctr" anchorCtr="1" compatLnSpc="1">
                  <a:noAutofit/>
                </a:bodyPr>
                <a:lstStyle/>
                <a:p>
                  <a:pPr marL="0" marR="0" lvl="0" indent="0" algn="ctr" defTabSz="1219169"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333" b="0" i="0" u="none" strike="noStrike" kern="0" cap="none" spc="0" normalizeH="0" baseline="0" noProof="0">
                      <a:ln>
                        <a:noFill/>
                      </a:ln>
                      <a:solidFill>
                        <a:srgbClr val="5E1622"/>
                      </a:solidFill>
                      <a:effectLst/>
                      <a:uLnTx/>
                      <a:uFillTx/>
                      <a:latin typeface="Arial"/>
                      <a:ea typeface="+mn-ea"/>
                      <a:cs typeface="+mn-cs"/>
                    </a:rPr>
                    <a:t>Hipertensiune arteriala rezistenta</a:t>
                  </a:r>
                </a:p>
                <a:p>
                  <a:pPr marL="0" marR="0" lvl="0" indent="0" algn="ctr" defTabSz="1219169"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333" b="0" i="0" u="none" strike="noStrike" kern="0" cap="none" spc="0" normalizeH="0" baseline="0" noProof="0">
                      <a:ln>
                        <a:noFill/>
                      </a:ln>
                      <a:solidFill>
                        <a:srgbClr val="5E1622"/>
                      </a:solidFill>
                      <a:effectLst/>
                      <a:uLnTx/>
                      <a:uFillTx/>
                      <a:latin typeface="Arial"/>
                      <a:ea typeface="+mn-ea"/>
                      <a:cs typeface="+mn-cs"/>
                    </a:rPr>
                    <a:t>̴ 5%</a:t>
                  </a:r>
                  <a:endParaRPr kumimoji="0" lang="ro-RO" sz="1333" b="0" i="0" u="none" strike="noStrike" kern="0" cap="none" spc="0" normalizeH="0" baseline="0" noProof="0">
                    <a:ln>
                      <a:noFill/>
                    </a:ln>
                    <a:solidFill>
                      <a:srgbClr val="5E1622"/>
                    </a:solidFill>
                    <a:effectLst/>
                    <a:uLnTx/>
                    <a:uFillTx/>
                    <a:latin typeface="Arial"/>
                    <a:ea typeface="+mn-ea"/>
                    <a:cs typeface="+mn-cs"/>
                  </a:endParaRPr>
                </a:p>
              </p:txBody>
            </p:sp>
            <p:sp>
              <p:nvSpPr>
                <p:cNvPr id="13" name="Rectangle: Rounded Corners 32">
                  <a:extLst>
                    <a:ext uri="{FF2B5EF4-FFF2-40B4-BE49-F238E27FC236}">
                      <a16:creationId xmlns:a16="http://schemas.microsoft.com/office/drawing/2014/main" id="{F0CB72B0-9A82-7745-018D-BE43DE6A09CB}"/>
                    </a:ext>
                  </a:extLst>
                </p:cNvPr>
                <p:cNvSpPr/>
                <p:nvPr/>
              </p:nvSpPr>
              <p:spPr>
                <a:xfrm>
                  <a:off x="3692347" y="5431947"/>
                  <a:ext cx="3965195" cy="712427"/>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gradFill>
                  <a:gsLst>
                    <a:gs pos="0">
                      <a:srgbClr val="8CE8ED"/>
                    </a:gs>
                    <a:gs pos="100000">
                      <a:srgbClr val="BAEFF2"/>
                    </a:gs>
                  </a:gsLst>
                  <a:lin ang="10800000"/>
                </a:gradFill>
                <a:ln w="25402" cap="flat">
                  <a:solidFill>
                    <a:srgbClr val="1790AF"/>
                  </a:solidFill>
                  <a:prstDash val="solid"/>
                  <a:miter/>
                </a:ln>
              </p:spPr>
              <p:txBody>
                <a:bodyPr vert="horz" wrap="square" lIns="91440" tIns="45720" rIns="91440" bIns="45720" anchor="ctr" anchorCtr="1" compatLnSpc="1">
                  <a:noAutofit/>
                </a:bodyPr>
                <a:lstStyle/>
                <a:p>
                  <a:pPr marL="0" marR="0" lvl="0" indent="0" algn="ctr" defTabSz="1219169"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333" b="0" i="0" u="none" strike="noStrike" kern="0" cap="none" spc="0" normalizeH="0" baseline="0" noProof="0">
                      <a:ln>
                        <a:noFill/>
                      </a:ln>
                      <a:solidFill>
                        <a:srgbClr val="5E1622"/>
                      </a:solidFill>
                      <a:effectLst/>
                      <a:uLnTx/>
                      <a:uFillTx/>
                      <a:latin typeface="Arial"/>
                      <a:ea typeface="+mn-ea"/>
                      <a:cs typeface="+mn-cs"/>
                    </a:rPr>
                    <a:t>Consultarea unui specialist in HTA daca TA ramane inca necontrolata</a:t>
                  </a:r>
                  <a:endParaRPr kumimoji="0" lang="ro-RO" sz="1333" b="0" i="0" u="none" strike="noStrike" kern="0" cap="none" spc="0" normalizeH="0" baseline="0" noProof="0">
                    <a:ln>
                      <a:noFill/>
                    </a:ln>
                    <a:solidFill>
                      <a:srgbClr val="5E1622"/>
                    </a:solidFill>
                    <a:effectLst/>
                    <a:uLnTx/>
                    <a:uFillTx/>
                    <a:latin typeface="Arial"/>
                    <a:ea typeface="+mn-ea"/>
                    <a:cs typeface="+mn-cs"/>
                  </a:endParaRPr>
                </a:p>
              </p:txBody>
            </p:sp>
            <p:grpSp>
              <p:nvGrpSpPr>
                <p:cNvPr id="14" name="Group 33">
                  <a:extLst>
                    <a:ext uri="{FF2B5EF4-FFF2-40B4-BE49-F238E27FC236}">
                      <a16:creationId xmlns:a16="http://schemas.microsoft.com/office/drawing/2014/main" id="{9C349BE0-4786-036E-C2B2-8D04C7817D12}"/>
                    </a:ext>
                  </a:extLst>
                </p:cNvPr>
                <p:cNvGrpSpPr/>
                <p:nvPr/>
              </p:nvGrpSpPr>
              <p:grpSpPr>
                <a:xfrm>
                  <a:off x="1507232" y="1544211"/>
                  <a:ext cx="1932044" cy="4270787"/>
                  <a:chOff x="1507232" y="1544211"/>
                  <a:chExt cx="1932044" cy="4270787"/>
                </a:xfrm>
              </p:grpSpPr>
              <p:sp>
                <p:nvSpPr>
                  <p:cNvPr id="15" name="Arrow: Down 34">
                    <a:extLst>
                      <a:ext uri="{FF2B5EF4-FFF2-40B4-BE49-F238E27FC236}">
                        <a16:creationId xmlns:a16="http://schemas.microsoft.com/office/drawing/2014/main" id="{AB4B9CDC-6B5A-7086-1C6B-E0042B853BED}"/>
                      </a:ext>
                    </a:extLst>
                  </p:cNvPr>
                  <p:cNvSpPr/>
                  <p:nvPr/>
                </p:nvSpPr>
                <p:spPr>
                  <a:xfrm>
                    <a:off x="1507232" y="1544211"/>
                    <a:ext cx="1932044" cy="4270787"/>
                  </a:xfrm>
                  <a:custGeom>
                    <a:avLst>
                      <a:gd name="f0" fmla="val 16714"/>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pin 0 f1 10800"/>
                      <a:gd name="f15" fmla="pin 0 f0 21600"/>
                      <a:gd name="f16" fmla="*/ f10 f2 1"/>
                      <a:gd name="f17" fmla="*/ f11 f2 1"/>
                      <a:gd name="f18" fmla="val f14"/>
                      <a:gd name="f19" fmla="val f15"/>
                      <a:gd name="f20" fmla="+- 21600 0 f14"/>
                      <a:gd name="f21" fmla="*/ f14 f12 1"/>
                      <a:gd name="f22" fmla="*/ f15 f13 1"/>
                      <a:gd name="f23" fmla="*/ 0 f13 1"/>
                      <a:gd name="f24" fmla="*/ 0 f12 1"/>
                      <a:gd name="f25" fmla="*/ f16 1 f4"/>
                      <a:gd name="f26" fmla="*/ 21600 f12 1"/>
                      <a:gd name="f27" fmla="*/ f17 1 f4"/>
                      <a:gd name="f28" fmla="+- 21600 0 f19"/>
                      <a:gd name="f29" fmla="*/ f18 f12 1"/>
                      <a:gd name="f30" fmla="*/ f20 f12 1"/>
                      <a:gd name="f31" fmla="*/ f19 f13 1"/>
                      <a:gd name="f32" fmla="+- f25 0 f3"/>
                      <a:gd name="f33" fmla="+- f27 0 f3"/>
                      <a:gd name="f34" fmla="*/ f28 f18 1"/>
                      <a:gd name="f35" fmla="*/ f34 1 10800"/>
                      <a:gd name="f36" fmla="+- f19 f35 0"/>
                      <a:gd name="f37" fmla="*/ f36 f13 1"/>
                    </a:gdLst>
                    <a:ahLst>
                      <a:ahXY gdRefX="f1" minX="f7" maxX="f9" gdRefY="f0" minY="f7" maxY="f8">
                        <a:pos x="f21" y="f22"/>
                      </a:ahXY>
                    </a:ahLst>
                    <a:cxnLst>
                      <a:cxn ang="3cd4">
                        <a:pos x="hc" y="t"/>
                      </a:cxn>
                      <a:cxn ang="0">
                        <a:pos x="r" y="vc"/>
                      </a:cxn>
                      <a:cxn ang="cd4">
                        <a:pos x="hc" y="b"/>
                      </a:cxn>
                      <a:cxn ang="cd2">
                        <a:pos x="l" y="vc"/>
                      </a:cxn>
                      <a:cxn ang="f32">
                        <a:pos x="f24" y="f31"/>
                      </a:cxn>
                      <a:cxn ang="f33">
                        <a:pos x="f26" y="f31"/>
                      </a:cxn>
                    </a:cxnLst>
                    <a:rect l="f29" t="f23" r="f30" b="f37"/>
                    <a:pathLst>
                      <a:path w="21600" h="21600">
                        <a:moveTo>
                          <a:pt x="f18" y="f7"/>
                        </a:moveTo>
                        <a:lnTo>
                          <a:pt x="f18" y="f19"/>
                        </a:lnTo>
                        <a:lnTo>
                          <a:pt x="f7" y="f19"/>
                        </a:lnTo>
                        <a:lnTo>
                          <a:pt x="f9" y="f8"/>
                        </a:lnTo>
                        <a:lnTo>
                          <a:pt x="f8" y="f19"/>
                        </a:lnTo>
                        <a:lnTo>
                          <a:pt x="f20" y="f19"/>
                        </a:lnTo>
                        <a:lnTo>
                          <a:pt x="f20" y="f7"/>
                        </a:lnTo>
                        <a:close/>
                      </a:path>
                    </a:pathLst>
                  </a:custGeom>
                  <a:gradFill>
                    <a:gsLst>
                      <a:gs pos="0">
                        <a:srgbClr val="8CE8ED"/>
                      </a:gs>
                      <a:gs pos="100000">
                        <a:srgbClr val="BAEFF2"/>
                      </a:gs>
                    </a:gsLst>
                    <a:lin ang="16200000"/>
                  </a:gradFill>
                  <a:ln w="25402" cap="flat">
                    <a:solidFill>
                      <a:srgbClr val="1790AF"/>
                    </a:solidFill>
                    <a:prstDash val="solid"/>
                    <a:miter/>
                  </a:ln>
                </p:spPr>
                <p:txBody>
                  <a:bodyPr vert="horz" wrap="square" lIns="91440" tIns="45720" rIns="91440" bIns="45720" anchor="ctr" anchorCtr="1" compatLnSpc="1">
                    <a:noAutofit/>
                  </a:bodyPr>
                  <a:lstStyle/>
                  <a:p>
                    <a:pPr marL="0" marR="0" lvl="0" indent="0" algn="ctr" defTabSz="1219169"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o-RO" sz="2400" b="0" i="0" u="none" strike="noStrike" kern="0" cap="none" spc="0" normalizeH="0" baseline="0" noProof="0">
                      <a:ln>
                        <a:noFill/>
                      </a:ln>
                      <a:solidFill>
                        <a:srgbClr val="FFFFFF"/>
                      </a:solidFill>
                      <a:effectLst/>
                      <a:uLnTx/>
                      <a:uFillTx/>
                      <a:latin typeface="Arial"/>
                      <a:ea typeface="+mn-ea"/>
                      <a:cs typeface="+mn-cs"/>
                    </a:endParaRPr>
                  </a:p>
                </p:txBody>
              </p:sp>
              <p:grpSp>
                <p:nvGrpSpPr>
                  <p:cNvPr id="16" name="Group 35">
                    <a:extLst>
                      <a:ext uri="{FF2B5EF4-FFF2-40B4-BE49-F238E27FC236}">
                        <a16:creationId xmlns:a16="http://schemas.microsoft.com/office/drawing/2014/main" id="{2F19AE24-6EA1-7ACA-9E9D-C47BF7D45F76}"/>
                      </a:ext>
                    </a:extLst>
                  </p:cNvPr>
                  <p:cNvGrpSpPr/>
                  <p:nvPr/>
                </p:nvGrpSpPr>
                <p:grpSpPr>
                  <a:xfrm>
                    <a:off x="1889150" y="1575428"/>
                    <a:ext cx="1291772" cy="3328499"/>
                    <a:chOff x="1889150" y="1575428"/>
                    <a:chExt cx="1291772" cy="3328499"/>
                  </a:xfrm>
                </p:grpSpPr>
                <p:sp>
                  <p:nvSpPr>
                    <p:cNvPr id="17" name="TextBox 36">
                      <a:extLst>
                        <a:ext uri="{FF2B5EF4-FFF2-40B4-BE49-F238E27FC236}">
                          <a16:creationId xmlns:a16="http://schemas.microsoft.com/office/drawing/2014/main" id="{04893107-B066-FB69-2666-C9333A957C5E}"/>
                        </a:ext>
                      </a:extLst>
                    </p:cNvPr>
                    <p:cNvSpPr txBox="1"/>
                    <p:nvPr/>
                  </p:nvSpPr>
                  <p:spPr>
                    <a:xfrm>
                      <a:off x="1998668" y="2439573"/>
                      <a:ext cx="949174" cy="584969"/>
                    </a:xfrm>
                    <a:prstGeom prst="rect">
                      <a:avLst/>
                    </a:prstGeom>
                    <a:noFill/>
                    <a:ln cap="flat">
                      <a:noFill/>
                    </a:ln>
                  </p:spPr>
                  <p:txBody>
                    <a:bodyPr vert="horz" wrap="square" lIns="91440" tIns="45720" rIns="91440" bIns="45720" anchor="t" anchorCtr="1" compatLnSpc="1">
                      <a:spAutoFit/>
                    </a:bodyPr>
                    <a:lstStyle/>
                    <a:p>
                      <a:pPr marL="0" marR="0" lvl="0" indent="0" algn="ctr" defTabSz="1219169"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067" b="0" i="0" u="none" strike="noStrike" kern="0" cap="none" spc="0" normalizeH="0" baseline="0" noProof="0">
                          <a:ln>
                            <a:noFill/>
                          </a:ln>
                          <a:solidFill>
                            <a:srgbClr val="000000"/>
                          </a:solidFill>
                          <a:effectLst/>
                          <a:uLnTx/>
                          <a:uFillTx/>
                          <a:latin typeface="Calibri"/>
                          <a:ea typeface="+mn-ea"/>
                          <a:cs typeface="+mn-cs"/>
                        </a:rPr>
                        <a:t>Pas 1</a:t>
                      </a:r>
                    </a:p>
                    <a:p>
                      <a:pPr marL="0" marR="0" lvl="0" indent="0" algn="ctr" defTabSz="1219169"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067" b="0" i="0" u="none" strike="noStrike" kern="0" cap="none" spc="0" normalizeH="0" baseline="0" noProof="0">
                          <a:ln>
                            <a:noFill/>
                          </a:ln>
                          <a:solidFill>
                            <a:srgbClr val="000000"/>
                          </a:solidFill>
                          <a:effectLst/>
                          <a:uLnTx/>
                          <a:uFillTx/>
                          <a:latin typeface="Calibri"/>
                          <a:ea typeface="+mn-ea"/>
                          <a:cs typeface="+mn-cs"/>
                        </a:rPr>
                        <a:t>Combinatie dubla</a:t>
                      </a:r>
                      <a:endParaRPr kumimoji="0" lang="ro-RO" sz="1067" b="0" i="0" u="none" strike="noStrike" kern="0" cap="none" spc="0" normalizeH="0" baseline="0" noProof="0">
                        <a:ln>
                          <a:noFill/>
                        </a:ln>
                        <a:solidFill>
                          <a:srgbClr val="000000"/>
                        </a:solidFill>
                        <a:effectLst/>
                        <a:uLnTx/>
                        <a:uFillTx/>
                        <a:latin typeface="Calibri"/>
                        <a:ea typeface="+mn-ea"/>
                        <a:cs typeface="+mn-cs"/>
                      </a:endParaRPr>
                    </a:p>
                  </p:txBody>
                </p:sp>
                <p:sp>
                  <p:nvSpPr>
                    <p:cNvPr id="18" name="TextBox 37">
                      <a:extLst>
                        <a:ext uri="{FF2B5EF4-FFF2-40B4-BE49-F238E27FC236}">
                          <a16:creationId xmlns:a16="http://schemas.microsoft.com/office/drawing/2014/main" id="{7DBB97E3-9528-0876-D274-86CC38874E23}"/>
                        </a:ext>
                      </a:extLst>
                    </p:cNvPr>
                    <p:cNvSpPr txBox="1"/>
                    <p:nvPr/>
                  </p:nvSpPr>
                  <p:spPr>
                    <a:xfrm>
                      <a:off x="1998668" y="3426942"/>
                      <a:ext cx="949174" cy="749177"/>
                    </a:xfrm>
                    <a:prstGeom prst="rect">
                      <a:avLst/>
                    </a:prstGeom>
                    <a:noFill/>
                    <a:ln cap="flat">
                      <a:noFill/>
                    </a:ln>
                  </p:spPr>
                  <p:txBody>
                    <a:bodyPr vert="horz" wrap="square" lIns="91440" tIns="45720" rIns="91440" bIns="45720" anchor="t" anchorCtr="1" compatLnSpc="1">
                      <a:spAutoFit/>
                    </a:bodyPr>
                    <a:lstStyle/>
                    <a:p>
                      <a:pPr marL="0" marR="0" lvl="0" indent="0" algn="ctr" defTabSz="1219169"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067" b="0" i="0" u="none" strike="noStrike" kern="0" cap="none" spc="0" normalizeH="0" baseline="0" noProof="0">
                          <a:ln>
                            <a:noFill/>
                          </a:ln>
                          <a:solidFill>
                            <a:srgbClr val="000000"/>
                          </a:solidFill>
                          <a:effectLst/>
                          <a:uLnTx/>
                          <a:uFillTx/>
                          <a:latin typeface="Calibri"/>
                          <a:ea typeface="+mn-ea"/>
                          <a:cs typeface="+mn-cs"/>
                        </a:rPr>
                        <a:t>Pas 2</a:t>
                      </a:r>
                    </a:p>
                    <a:p>
                      <a:pPr marL="0" marR="0" lvl="0" indent="0" algn="ctr" defTabSz="1219169"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067" b="0" i="0" u="none" strike="noStrike" kern="0" cap="none" spc="0" normalizeH="0" baseline="0" noProof="0">
                          <a:ln>
                            <a:noFill/>
                          </a:ln>
                          <a:solidFill>
                            <a:srgbClr val="000000"/>
                          </a:solidFill>
                          <a:effectLst/>
                          <a:uLnTx/>
                          <a:uFillTx/>
                          <a:latin typeface="Calibri"/>
                          <a:ea typeface="+mn-ea"/>
                          <a:cs typeface="+mn-cs"/>
                        </a:rPr>
                        <a:t>Combinatie tripla</a:t>
                      </a:r>
                    </a:p>
                    <a:p>
                      <a:pPr marL="0" marR="0" lvl="0" indent="0" algn="ctr" defTabSz="1219169"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o-RO" sz="1067" b="0" i="0" u="none" strike="noStrike" kern="0" cap="none" spc="0" normalizeH="0" baseline="0" noProof="0">
                        <a:ln>
                          <a:noFill/>
                        </a:ln>
                        <a:solidFill>
                          <a:srgbClr val="000000"/>
                        </a:solidFill>
                        <a:effectLst/>
                        <a:uLnTx/>
                        <a:uFillTx/>
                        <a:latin typeface="Calibri"/>
                        <a:ea typeface="+mn-ea"/>
                        <a:cs typeface="+mn-cs"/>
                      </a:endParaRPr>
                    </a:p>
                  </p:txBody>
                </p:sp>
                <p:sp>
                  <p:nvSpPr>
                    <p:cNvPr id="19" name="TextBox 38">
                      <a:extLst>
                        <a:ext uri="{FF2B5EF4-FFF2-40B4-BE49-F238E27FC236}">
                          <a16:creationId xmlns:a16="http://schemas.microsoft.com/office/drawing/2014/main" id="{1D974DBE-563A-074E-A8AC-DA7D56E618BF}"/>
                        </a:ext>
                      </a:extLst>
                    </p:cNvPr>
                    <p:cNvSpPr txBox="1"/>
                    <p:nvPr/>
                  </p:nvSpPr>
                  <p:spPr>
                    <a:xfrm>
                      <a:off x="1889150" y="4318958"/>
                      <a:ext cx="1182255" cy="584969"/>
                    </a:xfrm>
                    <a:prstGeom prst="rect">
                      <a:avLst/>
                    </a:prstGeom>
                    <a:noFill/>
                    <a:ln cap="flat">
                      <a:noFill/>
                    </a:ln>
                  </p:spPr>
                  <p:txBody>
                    <a:bodyPr vert="horz" wrap="square" lIns="91440" tIns="45720" rIns="91440" bIns="45720" anchor="t" anchorCtr="1" compatLnSpc="1">
                      <a:spAutoFit/>
                    </a:bodyPr>
                    <a:lstStyle/>
                    <a:p>
                      <a:pPr marL="0" marR="0" lvl="0" indent="0" algn="ctr" defTabSz="1219169"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067" b="0" i="0" u="none" strike="noStrike" kern="0" cap="none" spc="0" normalizeH="0" baseline="0" noProof="0">
                          <a:ln>
                            <a:noFill/>
                          </a:ln>
                          <a:solidFill>
                            <a:srgbClr val="000000"/>
                          </a:solidFill>
                          <a:effectLst/>
                          <a:uLnTx/>
                          <a:uFillTx/>
                          <a:latin typeface="Calibri"/>
                          <a:ea typeface="+mn-ea"/>
                          <a:cs typeface="+mn-cs"/>
                        </a:rPr>
                        <a:t>Pas 3</a:t>
                      </a:r>
                    </a:p>
                    <a:p>
                      <a:pPr marL="0" marR="0" lvl="0" indent="0" algn="ctr" defTabSz="1219169"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067" b="0" i="0" u="none" strike="noStrike" kern="0" cap="none" spc="0" normalizeH="0" baseline="0" noProof="0">
                          <a:ln>
                            <a:noFill/>
                          </a:ln>
                          <a:solidFill>
                            <a:srgbClr val="000000"/>
                          </a:solidFill>
                          <a:effectLst/>
                          <a:uLnTx/>
                          <a:uFillTx/>
                          <a:latin typeface="Calibri"/>
                          <a:ea typeface="+mn-ea"/>
                          <a:cs typeface="+mn-cs"/>
                        </a:rPr>
                        <a:t>Adaugare alt medicament</a:t>
                      </a:r>
                      <a:endParaRPr kumimoji="0" lang="ro-RO" sz="1067" b="0" i="0" u="none" strike="noStrike" kern="0" cap="none" spc="0" normalizeH="0" baseline="0" noProof="0">
                        <a:ln>
                          <a:noFill/>
                        </a:ln>
                        <a:solidFill>
                          <a:srgbClr val="000000"/>
                        </a:solidFill>
                        <a:effectLst/>
                        <a:uLnTx/>
                        <a:uFillTx/>
                        <a:latin typeface="Calibri"/>
                        <a:ea typeface="+mn-ea"/>
                        <a:cs typeface="+mn-cs"/>
                      </a:endParaRPr>
                    </a:p>
                  </p:txBody>
                </p:sp>
                <p:pic>
                  <p:nvPicPr>
                    <p:cNvPr id="20" name="Picture 39">
                      <a:extLst>
                        <a:ext uri="{FF2B5EF4-FFF2-40B4-BE49-F238E27FC236}">
                          <a16:creationId xmlns:a16="http://schemas.microsoft.com/office/drawing/2014/main" id="{B27C2ACF-8BC2-7487-5340-110FECF94995}"/>
                        </a:ext>
                      </a:extLst>
                    </p:cNvPr>
                    <p:cNvPicPr>
                      <a:picLocks noChangeAspect="1"/>
                    </p:cNvPicPr>
                    <p:nvPr/>
                  </p:nvPicPr>
                  <p:blipFill>
                    <a:blip r:embed="rId3"/>
                    <a:stretch>
                      <a:fillRect/>
                    </a:stretch>
                  </p:blipFill>
                  <p:spPr>
                    <a:xfrm rot="18719838">
                      <a:off x="2304166" y="1727084"/>
                      <a:ext cx="259543" cy="644130"/>
                    </a:xfrm>
                    <a:prstGeom prst="rect">
                      <a:avLst/>
                    </a:prstGeom>
                    <a:noFill/>
                    <a:ln cap="flat">
                      <a:noFill/>
                    </a:ln>
                  </p:spPr>
                </p:pic>
                <p:sp>
                  <p:nvSpPr>
                    <p:cNvPr id="21" name="TextBox 40">
                      <a:extLst>
                        <a:ext uri="{FF2B5EF4-FFF2-40B4-BE49-F238E27FC236}">
                          <a16:creationId xmlns:a16="http://schemas.microsoft.com/office/drawing/2014/main" id="{81C0CF80-4B38-9503-C0C2-17670E5D0AD1}"/>
                        </a:ext>
                      </a:extLst>
                    </p:cNvPr>
                    <p:cNvSpPr txBox="1"/>
                    <p:nvPr/>
                  </p:nvSpPr>
                  <p:spPr>
                    <a:xfrm>
                      <a:off x="1889150" y="1575428"/>
                      <a:ext cx="1291772" cy="256544"/>
                    </a:xfrm>
                    <a:prstGeom prst="rect">
                      <a:avLst/>
                    </a:prstGeom>
                    <a:noFill/>
                    <a:ln cap="flat">
                      <a:noFill/>
                    </a:ln>
                  </p:spPr>
                  <p:txBody>
                    <a:bodyPr vert="horz" wrap="square" lIns="91440" tIns="45720" rIns="91440" bIns="45720" anchor="t" anchorCtr="0" compatLnSpc="1">
                      <a:spAutoFit/>
                    </a:bodyPr>
                    <a:lstStyle/>
                    <a:p>
                      <a:pPr marL="0" marR="0" lvl="0" indent="0" algn="l" defTabSz="1219169"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067" b="0" i="0" u="none" strike="noStrike" kern="0" cap="none" spc="0" normalizeH="0" baseline="0" noProof="0">
                          <a:ln>
                            <a:noFill/>
                          </a:ln>
                          <a:solidFill>
                            <a:srgbClr val="000000"/>
                          </a:solidFill>
                          <a:effectLst/>
                          <a:uLnTx/>
                          <a:uFillTx/>
                          <a:latin typeface="Calibri"/>
                          <a:ea typeface="+mn-ea"/>
                          <a:cs typeface="+mn-cs"/>
                        </a:rPr>
                        <a:t>De preferat CF</a:t>
                      </a:r>
                      <a:endParaRPr kumimoji="0" lang="ro-RO" sz="1067" b="0" i="0" u="none" strike="noStrike" kern="0" cap="none" spc="0" normalizeH="0" baseline="0" noProof="0">
                        <a:ln>
                          <a:noFill/>
                        </a:ln>
                        <a:solidFill>
                          <a:srgbClr val="000000"/>
                        </a:solidFill>
                        <a:effectLst/>
                        <a:uLnTx/>
                        <a:uFillTx/>
                        <a:latin typeface="Calibri"/>
                        <a:ea typeface="+mn-ea"/>
                        <a:cs typeface="+mn-cs"/>
                      </a:endParaRPr>
                    </a:p>
                  </p:txBody>
                </p:sp>
              </p:grpSp>
            </p:grpSp>
          </p:grpSp>
          <p:pic>
            <p:nvPicPr>
              <p:cNvPr id="22" name="Picture 24">
                <a:extLst>
                  <a:ext uri="{FF2B5EF4-FFF2-40B4-BE49-F238E27FC236}">
                    <a16:creationId xmlns:a16="http://schemas.microsoft.com/office/drawing/2014/main" id="{616CE421-6724-AB29-9038-A325763114FF}"/>
                  </a:ext>
                </a:extLst>
              </p:cNvPr>
              <p:cNvPicPr>
                <a:picLocks noChangeAspect="1"/>
              </p:cNvPicPr>
              <p:nvPr/>
            </p:nvPicPr>
            <p:blipFill>
              <a:blip r:embed="rId4"/>
              <a:stretch>
                <a:fillRect/>
              </a:stretch>
            </p:blipFill>
            <p:spPr>
              <a:xfrm>
                <a:off x="3673409" y="2690896"/>
                <a:ext cx="554254" cy="491572"/>
              </a:xfrm>
              <a:prstGeom prst="rect">
                <a:avLst/>
              </a:prstGeom>
              <a:noFill/>
              <a:ln cap="flat">
                <a:noFill/>
              </a:ln>
            </p:spPr>
          </p:pic>
          <p:pic>
            <p:nvPicPr>
              <p:cNvPr id="23" name="Picture 25">
                <a:extLst>
                  <a:ext uri="{FF2B5EF4-FFF2-40B4-BE49-F238E27FC236}">
                    <a16:creationId xmlns:a16="http://schemas.microsoft.com/office/drawing/2014/main" id="{971200EB-A4C8-F183-9BC7-869010719019}"/>
                  </a:ext>
                </a:extLst>
              </p:cNvPr>
              <p:cNvPicPr>
                <a:picLocks noChangeAspect="1"/>
              </p:cNvPicPr>
              <p:nvPr/>
            </p:nvPicPr>
            <p:blipFill>
              <a:blip r:embed="rId5"/>
              <a:stretch>
                <a:fillRect/>
              </a:stretch>
            </p:blipFill>
            <p:spPr>
              <a:xfrm>
                <a:off x="3667466" y="3690298"/>
                <a:ext cx="560188" cy="464103"/>
              </a:xfrm>
              <a:prstGeom prst="rect">
                <a:avLst/>
              </a:prstGeom>
              <a:noFill/>
              <a:ln cap="flat">
                <a:noFill/>
              </a:ln>
            </p:spPr>
          </p:pic>
        </p:grpSp>
        <p:sp>
          <p:nvSpPr>
            <p:cNvPr id="24" name="Arrow: Down 19">
              <a:extLst>
                <a:ext uri="{FF2B5EF4-FFF2-40B4-BE49-F238E27FC236}">
                  <a16:creationId xmlns:a16="http://schemas.microsoft.com/office/drawing/2014/main" id="{2F16FED1-A822-0968-7818-7B8374799331}"/>
                </a:ext>
              </a:extLst>
            </p:cNvPr>
            <p:cNvSpPr/>
            <p:nvPr/>
          </p:nvSpPr>
          <p:spPr>
            <a:xfrm>
              <a:off x="4736628" y="5181374"/>
              <a:ext cx="348221" cy="250920"/>
            </a:xfrm>
            <a:custGeom>
              <a:avLst>
                <a:gd name="f0" fmla="val 10800"/>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pin 0 f1 10800"/>
                <a:gd name="f15" fmla="pin 0 f0 21600"/>
                <a:gd name="f16" fmla="*/ f10 f2 1"/>
                <a:gd name="f17" fmla="*/ f11 f2 1"/>
                <a:gd name="f18" fmla="val f14"/>
                <a:gd name="f19" fmla="val f15"/>
                <a:gd name="f20" fmla="+- 21600 0 f14"/>
                <a:gd name="f21" fmla="*/ f14 f12 1"/>
                <a:gd name="f22" fmla="*/ f15 f13 1"/>
                <a:gd name="f23" fmla="*/ 0 f13 1"/>
                <a:gd name="f24" fmla="*/ 0 f12 1"/>
                <a:gd name="f25" fmla="*/ f16 1 f4"/>
                <a:gd name="f26" fmla="*/ 21600 f12 1"/>
                <a:gd name="f27" fmla="*/ f17 1 f4"/>
                <a:gd name="f28" fmla="+- 21600 0 f19"/>
                <a:gd name="f29" fmla="*/ f18 f12 1"/>
                <a:gd name="f30" fmla="*/ f20 f12 1"/>
                <a:gd name="f31" fmla="*/ f19 f13 1"/>
                <a:gd name="f32" fmla="+- f25 0 f3"/>
                <a:gd name="f33" fmla="+- f27 0 f3"/>
                <a:gd name="f34" fmla="*/ f28 f18 1"/>
                <a:gd name="f35" fmla="*/ f34 1 10800"/>
                <a:gd name="f36" fmla="+- f19 f35 0"/>
                <a:gd name="f37" fmla="*/ f36 f13 1"/>
              </a:gdLst>
              <a:ahLst>
                <a:ahXY gdRefX="f1" minX="f7" maxX="f9" gdRefY="f0" minY="f7" maxY="f8">
                  <a:pos x="f21" y="f22"/>
                </a:ahXY>
              </a:ahLst>
              <a:cxnLst>
                <a:cxn ang="3cd4">
                  <a:pos x="hc" y="t"/>
                </a:cxn>
                <a:cxn ang="0">
                  <a:pos x="r" y="vc"/>
                </a:cxn>
                <a:cxn ang="cd4">
                  <a:pos x="hc" y="b"/>
                </a:cxn>
                <a:cxn ang="cd2">
                  <a:pos x="l" y="vc"/>
                </a:cxn>
                <a:cxn ang="f32">
                  <a:pos x="f24" y="f31"/>
                </a:cxn>
                <a:cxn ang="f33">
                  <a:pos x="f26" y="f31"/>
                </a:cxn>
              </a:cxnLst>
              <a:rect l="f29" t="f23" r="f30" b="f37"/>
              <a:pathLst>
                <a:path w="21600" h="21600">
                  <a:moveTo>
                    <a:pt x="f18" y="f7"/>
                  </a:moveTo>
                  <a:lnTo>
                    <a:pt x="f18" y="f19"/>
                  </a:lnTo>
                  <a:lnTo>
                    <a:pt x="f7" y="f19"/>
                  </a:lnTo>
                  <a:lnTo>
                    <a:pt x="f9" y="f8"/>
                  </a:lnTo>
                  <a:lnTo>
                    <a:pt x="f8" y="f19"/>
                  </a:lnTo>
                  <a:lnTo>
                    <a:pt x="f20" y="f19"/>
                  </a:lnTo>
                  <a:lnTo>
                    <a:pt x="f20" y="f7"/>
                  </a:lnTo>
                  <a:close/>
                </a:path>
              </a:pathLst>
            </a:custGeom>
            <a:solidFill>
              <a:srgbClr val="A6A6A6"/>
            </a:solidFill>
            <a:ln cap="flat">
              <a:noFill/>
              <a:prstDash val="solid"/>
            </a:ln>
          </p:spPr>
          <p:txBody>
            <a:bodyPr vert="horz" wrap="square" lIns="91440" tIns="45720" rIns="91440" bIns="45720" anchor="ctr" anchorCtr="1" compatLnSpc="1">
              <a:noAutofit/>
            </a:bodyPr>
            <a:lstStyle/>
            <a:p>
              <a:pPr marL="0" marR="0" lvl="0" indent="0" algn="ctr" defTabSz="1219169"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o-RO" sz="2400" b="0" i="0" u="none" strike="noStrike" kern="0" cap="none" spc="0" normalizeH="0" baseline="0" noProof="0">
                <a:ln>
                  <a:noFill/>
                </a:ln>
                <a:solidFill>
                  <a:srgbClr val="FFFFFF"/>
                </a:solidFill>
                <a:effectLst/>
                <a:uLnTx/>
                <a:uFillTx/>
                <a:latin typeface="Arial"/>
                <a:ea typeface="+mn-ea"/>
                <a:cs typeface="+mn-cs"/>
              </a:endParaRPr>
            </a:p>
          </p:txBody>
        </p:sp>
        <p:sp>
          <p:nvSpPr>
            <p:cNvPr id="25" name="Arrow: Down 20">
              <a:extLst>
                <a:ext uri="{FF2B5EF4-FFF2-40B4-BE49-F238E27FC236}">
                  <a16:creationId xmlns:a16="http://schemas.microsoft.com/office/drawing/2014/main" id="{AD9333E8-660F-8A26-D4E0-09ACD8DC9F1D}"/>
                </a:ext>
              </a:extLst>
            </p:cNvPr>
            <p:cNvSpPr/>
            <p:nvPr/>
          </p:nvSpPr>
          <p:spPr>
            <a:xfrm>
              <a:off x="4736637" y="4143704"/>
              <a:ext cx="348212" cy="251697"/>
            </a:xfrm>
            <a:custGeom>
              <a:avLst>
                <a:gd name="f0" fmla="val 10800"/>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pin 0 f1 10800"/>
                <a:gd name="f15" fmla="pin 0 f0 21600"/>
                <a:gd name="f16" fmla="*/ f10 f2 1"/>
                <a:gd name="f17" fmla="*/ f11 f2 1"/>
                <a:gd name="f18" fmla="val f14"/>
                <a:gd name="f19" fmla="val f15"/>
                <a:gd name="f20" fmla="+- 21600 0 f14"/>
                <a:gd name="f21" fmla="*/ f14 f12 1"/>
                <a:gd name="f22" fmla="*/ f15 f13 1"/>
                <a:gd name="f23" fmla="*/ 0 f13 1"/>
                <a:gd name="f24" fmla="*/ 0 f12 1"/>
                <a:gd name="f25" fmla="*/ f16 1 f4"/>
                <a:gd name="f26" fmla="*/ 21600 f12 1"/>
                <a:gd name="f27" fmla="*/ f17 1 f4"/>
                <a:gd name="f28" fmla="+- 21600 0 f19"/>
                <a:gd name="f29" fmla="*/ f18 f12 1"/>
                <a:gd name="f30" fmla="*/ f20 f12 1"/>
                <a:gd name="f31" fmla="*/ f19 f13 1"/>
                <a:gd name="f32" fmla="+- f25 0 f3"/>
                <a:gd name="f33" fmla="+- f27 0 f3"/>
                <a:gd name="f34" fmla="*/ f28 f18 1"/>
                <a:gd name="f35" fmla="*/ f34 1 10800"/>
                <a:gd name="f36" fmla="+- f19 f35 0"/>
                <a:gd name="f37" fmla="*/ f36 f13 1"/>
              </a:gdLst>
              <a:ahLst>
                <a:ahXY gdRefX="f1" minX="f7" maxX="f9" gdRefY="f0" minY="f7" maxY="f8">
                  <a:pos x="f21" y="f22"/>
                </a:ahXY>
              </a:ahLst>
              <a:cxnLst>
                <a:cxn ang="3cd4">
                  <a:pos x="hc" y="t"/>
                </a:cxn>
                <a:cxn ang="0">
                  <a:pos x="r" y="vc"/>
                </a:cxn>
                <a:cxn ang="cd4">
                  <a:pos x="hc" y="b"/>
                </a:cxn>
                <a:cxn ang="cd2">
                  <a:pos x="l" y="vc"/>
                </a:cxn>
                <a:cxn ang="f32">
                  <a:pos x="f24" y="f31"/>
                </a:cxn>
                <a:cxn ang="f33">
                  <a:pos x="f26" y="f31"/>
                </a:cxn>
              </a:cxnLst>
              <a:rect l="f29" t="f23" r="f30" b="f37"/>
              <a:pathLst>
                <a:path w="21600" h="21600">
                  <a:moveTo>
                    <a:pt x="f18" y="f7"/>
                  </a:moveTo>
                  <a:lnTo>
                    <a:pt x="f18" y="f19"/>
                  </a:lnTo>
                  <a:lnTo>
                    <a:pt x="f7" y="f19"/>
                  </a:lnTo>
                  <a:lnTo>
                    <a:pt x="f9" y="f8"/>
                  </a:lnTo>
                  <a:lnTo>
                    <a:pt x="f8" y="f19"/>
                  </a:lnTo>
                  <a:lnTo>
                    <a:pt x="f20" y="f19"/>
                  </a:lnTo>
                  <a:lnTo>
                    <a:pt x="f20" y="f7"/>
                  </a:lnTo>
                  <a:close/>
                </a:path>
              </a:pathLst>
            </a:custGeom>
            <a:solidFill>
              <a:srgbClr val="A6A6A6"/>
            </a:solidFill>
            <a:ln cap="flat">
              <a:noFill/>
              <a:prstDash val="solid"/>
            </a:ln>
          </p:spPr>
          <p:txBody>
            <a:bodyPr vert="horz" wrap="square" lIns="91440" tIns="45720" rIns="91440" bIns="45720" anchor="ctr" anchorCtr="1" compatLnSpc="1">
              <a:noAutofit/>
            </a:bodyPr>
            <a:lstStyle/>
            <a:p>
              <a:pPr marL="0" marR="0" lvl="0" indent="0" algn="ctr" defTabSz="1219169"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o-RO" sz="2400" b="0" i="0" u="none" strike="noStrike" kern="0" cap="none" spc="0" normalizeH="0" baseline="0" noProof="0">
                <a:ln>
                  <a:noFill/>
                </a:ln>
                <a:solidFill>
                  <a:srgbClr val="FFFFFF"/>
                </a:solidFill>
                <a:effectLst/>
                <a:uLnTx/>
                <a:uFillTx/>
                <a:latin typeface="Arial"/>
                <a:ea typeface="+mn-ea"/>
                <a:cs typeface="+mn-cs"/>
              </a:endParaRPr>
            </a:p>
          </p:txBody>
        </p:sp>
        <p:sp>
          <p:nvSpPr>
            <p:cNvPr id="26" name="Arrow: Down 21">
              <a:extLst>
                <a:ext uri="{FF2B5EF4-FFF2-40B4-BE49-F238E27FC236}">
                  <a16:creationId xmlns:a16="http://schemas.microsoft.com/office/drawing/2014/main" id="{6398D4F7-C044-2394-73D9-43BD721649A0}"/>
                </a:ext>
              </a:extLst>
            </p:cNvPr>
            <p:cNvSpPr/>
            <p:nvPr/>
          </p:nvSpPr>
          <p:spPr>
            <a:xfrm>
              <a:off x="4697501" y="2179481"/>
              <a:ext cx="303288" cy="226954"/>
            </a:xfrm>
            <a:custGeom>
              <a:avLst>
                <a:gd name="f0" fmla="val 10800"/>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pin 0 f1 10800"/>
                <a:gd name="f15" fmla="pin 0 f0 21600"/>
                <a:gd name="f16" fmla="*/ f10 f2 1"/>
                <a:gd name="f17" fmla="*/ f11 f2 1"/>
                <a:gd name="f18" fmla="val f14"/>
                <a:gd name="f19" fmla="val f15"/>
                <a:gd name="f20" fmla="+- 21600 0 f14"/>
                <a:gd name="f21" fmla="*/ f14 f12 1"/>
                <a:gd name="f22" fmla="*/ f15 f13 1"/>
                <a:gd name="f23" fmla="*/ 0 f13 1"/>
                <a:gd name="f24" fmla="*/ 0 f12 1"/>
                <a:gd name="f25" fmla="*/ f16 1 f4"/>
                <a:gd name="f26" fmla="*/ 21600 f12 1"/>
                <a:gd name="f27" fmla="*/ f17 1 f4"/>
                <a:gd name="f28" fmla="+- 21600 0 f19"/>
                <a:gd name="f29" fmla="*/ f18 f12 1"/>
                <a:gd name="f30" fmla="*/ f20 f12 1"/>
                <a:gd name="f31" fmla="*/ f19 f13 1"/>
                <a:gd name="f32" fmla="+- f25 0 f3"/>
                <a:gd name="f33" fmla="+- f27 0 f3"/>
                <a:gd name="f34" fmla="*/ f28 f18 1"/>
                <a:gd name="f35" fmla="*/ f34 1 10800"/>
                <a:gd name="f36" fmla="+- f19 f35 0"/>
                <a:gd name="f37" fmla="*/ f36 f13 1"/>
              </a:gdLst>
              <a:ahLst>
                <a:ahXY gdRefX="f1" minX="f7" maxX="f9" gdRefY="f0" minY="f7" maxY="f8">
                  <a:pos x="f21" y="f22"/>
                </a:ahXY>
              </a:ahLst>
              <a:cxnLst>
                <a:cxn ang="3cd4">
                  <a:pos x="hc" y="t"/>
                </a:cxn>
                <a:cxn ang="0">
                  <a:pos x="r" y="vc"/>
                </a:cxn>
                <a:cxn ang="cd4">
                  <a:pos x="hc" y="b"/>
                </a:cxn>
                <a:cxn ang="cd2">
                  <a:pos x="l" y="vc"/>
                </a:cxn>
                <a:cxn ang="f32">
                  <a:pos x="f24" y="f31"/>
                </a:cxn>
                <a:cxn ang="f33">
                  <a:pos x="f26" y="f31"/>
                </a:cxn>
              </a:cxnLst>
              <a:rect l="f29" t="f23" r="f30" b="f37"/>
              <a:pathLst>
                <a:path w="21600" h="21600">
                  <a:moveTo>
                    <a:pt x="f18" y="f7"/>
                  </a:moveTo>
                  <a:lnTo>
                    <a:pt x="f18" y="f19"/>
                  </a:lnTo>
                  <a:lnTo>
                    <a:pt x="f7" y="f19"/>
                  </a:lnTo>
                  <a:lnTo>
                    <a:pt x="f9" y="f8"/>
                  </a:lnTo>
                  <a:lnTo>
                    <a:pt x="f8" y="f19"/>
                  </a:lnTo>
                  <a:lnTo>
                    <a:pt x="f20" y="f19"/>
                  </a:lnTo>
                  <a:lnTo>
                    <a:pt x="f20" y="f7"/>
                  </a:lnTo>
                  <a:close/>
                </a:path>
              </a:pathLst>
            </a:custGeom>
            <a:solidFill>
              <a:srgbClr val="A6A6A6"/>
            </a:solidFill>
            <a:ln cap="flat">
              <a:noFill/>
              <a:prstDash val="solid"/>
            </a:ln>
          </p:spPr>
          <p:txBody>
            <a:bodyPr vert="horz" wrap="square" lIns="91440" tIns="45720" rIns="91440" bIns="45720" anchor="ctr" anchorCtr="1" compatLnSpc="1">
              <a:noAutofit/>
            </a:bodyPr>
            <a:lstStyle/>
            <a:p>
              <a:pPr marL="0" marR="0" lvl="0" indent="0" algn="ctr" defTabSz="1219169"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o-RO" sz="2400" b="0" i="0" u="none" strike="noStrike" kern="0" cap="none" spc="0" normalizeH="0" baseline="0" noProof="0">
                <a:ln>
                  <a:noFill/>
                </a:ln>
                <a:solidFill>
                  <a:srgbClr val="FFFFFF"/>
                </a:solidFill>
                <a:effectLst/>
                <a:uLnTx/>
                <a:uFillTx/>
                <a:latin typeface="Arial"/>
                <a:ea typeface="+mn-ea"/>
                <a:cs typeface="+mn-cs"/>
              </a:endParaRPr>
            </a:p>
          </p:txBody>
        </p:sp>
        <p:sp>
          <p:nvSpPr>
            <p:cNvPr id="27" name="Arrow: Down 22">
              <a:extLst>
                <a:ext uri="{FF2B5EF4-FFF2-40B4-BE49-F238E27FC236}">
                  <a16:creationId xmlns:a16="http://schemas.microsoft.com/office/drawing/2014/main" id="{71DE1B3E-1C32-DA6D-B823-D33DAF332F5E}"/>
                </a:ext>
              </a:extLst>
            </p:cNvPr>
            <p:cNvSpPr/>
            <p:nvPr/>
          </p:nvSpPr>
          <p:spPr>
            <a:xfrm>
              <a:off x="4736637" y="3197108"/>
              <a:ext cx="348212" cy="216264"/>
            </a:xfrm>
            <a:custGeom>
              <a:avLst>
                <a:gd name="f0" fmla="val 10800"/>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pin 0 f1 10800"/>
                <a:gd name="f15" fmla="pin 0 f0 21600"/>
                <a:gd name="f16" fmla="*/ f10 f2 1"/>
                <a:gd name="f17" fmla="*/ f11 f2 1"/>
                <a:gd name="f18" fmla="val f14"/>
                <a:gd name="f19" fmla="val f15"/>
                <a:gd name="f20" fmla="+- 21600 0 f14"/>
                <a:gd name="f21" fmla="*/ f14 f12 1"/>
                <a:gd name="f22" fmla="*/ f15 f13 1"/>
                <a:gd name="f23" fmla="*/ 0 f13 1"/>
                <a:gd name="f24" fmla="*/ 0 f12 1"/>
                <a:gd name="f25" fmla="*/ f16 1 f4"/>
                <a:gd name="f26" fmla="*/ 21600 f12 1"/>
                <a:gd name="f27" fmla="*/ f17 1 f4"/>
                <a:gd name="f28" fmla="+- 21600 0 f19"/>
                <a:gd name="f29" fmla="*/ f18 f12 1"/>
                <a:gd name="f30" fmla="*/ f20 f12 1"/>
                <a:gd name="f31" fmla="*/ f19 f13 1"/>
                <a:gd name="f32" fmla="+- f25 0 f3"/>
                <a:gd name="f33" fmla="+- f27 0 f3"/>
                <a:gd name="f34" fmla="*/ f28 f18 1"/>
                <a:gd name="f35" fmla="*/ f34 1 10800"/>
                <a:gd name="f36" fmla="+- f19 f35 0"/>
                <a:gd name="f37" fmla="*/ f36 f13 1"/>
              </a:gdLst>
              <a:ahLst>
                <a:ahXY gdRefX="f1" minX="f7" maxX="f9" gdRefY="f0" minY="f7" maxY="f8">
                  <a:pos x="f21" y="f22"/>
                </a:ahXY>
              </a:ahLst>
              <a:cxnLst>
                <a:cxn ang="3cd4">
                  <a:pos x="hc" y="t"/>
                </a:cxn>
                <a:cxn ang="0">
                  <a:pos x="r" y="vc"/>
                </a:cxn>
                <a:cxn ang="cd4">
                  <a:pos x="hc" y="b"/>
                </a:cxn>
                <a:cxn ang="cd2">
                  <a:pos x="l" y="vc"/>
                </a:cxn>
                <a:cxn ang="f32">
                  <a:pos x="f24" y="f31"/>
                </a:cxn>
                <a:cxn ang="f33">
                  <a:pos x="f26" y="f31"/>
                </a:cxn>
              </a:cxnLst>
              <a:rect l="f29" t="f23" r="f30" b="f37"/>
              <a:pathLst>
                <a:path w="21600" h="21600">
                  <a:moveTo>
                    <a:pt x="f18" y="f7"/>
                  </a:moveTo>
                  <a:lnTo>
                    <a:pt x="f18" y="f19"/>
                  </a:lnTo>
                  <a:lnTo>
                    <a:pt x="f7" y="f19"/>
                  </a:lnTo>
                  <a:lnTo>
                    <a:pt x="f9" y="f8"/>
                  </a:lnTo>
                  <a:lnTo>
                    <a:pt x="f8" y="f19"/>
                  </a:lnTo>
                  <a:lnTo>
                    <a:pt x="f20" y="f19"/>
                  </a:lnTo>
                  <a:lnTo>
                    <a:pt x="f20" y="f7"/>
                  </a:lnTo>
                  <a:close/>
                </a:path>
              </a:pathLst>
            </a:custGeom>
            <a:solidFill>
              <a:srgbClr val="A6A6A6"/>
            </a:solidFill>
            <a:ln cap="flat">
              <a:noFill/>
              <a:prstDash val="solid"/>
            </a:ln>
          </p:spPr>
          <p:txBody>
            <a:bodyPr vert="horz" wrap="square" lIns="91440" tIns="45720" rIns="91440" bIns="45720" anchor="ctr" anchorCtr="1" compatLnSpc="1">
              <a:noAutofit/>
            </a:bodyPr>
            <a:lstStyle/>
            <a:p>
              <a:pPr marL="0" marR="0" lvl="0" indent="0" algn="ctr" defTabSz="1219169"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o-RO" sz="2400" b="0" i="0" u="none" strike="noStrike" kern="0" cap="none" spc="0" normalizeH="0" baseline="0" noProof="0">
                <a:ln>
                  <a:noFill/>
                </a:ln>
                <a:solidFill>
                  <a:srgbClr val="FFFFFF"/>
                </a:solidFill>
                <a:effectLst/>
                <a:uLnTx/>
                <a:uFillTx/>
                <a:latin typeface="Arial"/>
                <a:ea typeface="+mn-ea"/>
                <a:cs typeface="+mn-cs"/>
              </a:endParaRPr>
            </a:p>
          </p:txBody>
        </p:sp>
      </p:grpSp>
      <p:pic>
        <p:nvPicPr>
          <p:cNvPr id="30" name="Picture 29">
            <a:extLst>
              <a:ext uri="{FF2B5EF4-FFF2-40B4-BE49-F238E27FC236}">
                <a16:creationId xmlns:a16="http://schemas.microsoft.com/office/drawing/2014/main" id="{541406E2-A47A-7948-353D-D9E1FB5603CC}"/>
              </a:ext>
            </a:extLst>
          </p:cNvPr>
          <p:cNvPicPr>
            <a:picLocks noChangeAspect="1"/>
          </p:cNvPicPr>
          <p:nvPr/>
        </p:nvPicPr>
        <p:blipFill>
          <a:blip r:embed="rId6"/>
          <a:stretch>
            <a:fillRect/>
          </a:stretch>
        </p:blipFill>
        <p:spPr>
          <a:xfrm>
            <a:off x="8407283" y="6153597"/>
            <a:ext cx="3214682" cy="467587"/>
          </a:xfrm>
          <a:prstGeom prst="rect">
            <a:avLst/>
          </a:prstGeom>
          <a:noFill/>
          <a:ln cap="flat">
            <a:noFill/>
          </a:ln>
          <a:effectLst>
            <a:outerShdw dir="16200000" algn="tl">
              <a:srgbClr val="000000">
                <a:alpha val="40000"/>
              </a:srgbClr>
            </a:outerShdw>
          </a:effectLst>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67558-6942-B9C7-589F-998F3291158D}"/>
              </a:ext>
            </a:extLst>
          </p:cNvPr>
          <p:cNvSpPr txBox="1">
            <a:spLocks noGrp="1"/>
          </p:cNvSpPr>
          <p:nvPr>
            <p:ph type="title"/>
          </p:nvPr>
        </p:nvSpPr>
        <p:spPr>
          <a:xfrm>
            <a:off x="838203" y="365129"/>
            <a:ext cx="10329803" cy="1063620"/>
          </a:xfrm>
        </p:spPr>
        <p:txBody>
          <a:bodyPr anchorCtr="1">
            <a:noAutofit/>
          </a:bodyPr>
          <a:lstStyle/>
          <a:p>
            <a:pPr lvl="0" algn="ctr"/>
            <a:r>
              <a:rPr lang="en-US" sz="3200" b="1" dirty="0" err="1">
                <a:latin typeface="+mn-lt"/>
              </a:rPr>
              <a:t>Recomandari</a:t>
            </a:r>
            <a:r>
              <a:rPr lang="en-US" sz="3200" b="1" dirty="0">
                <a:latin typeface="+mn-lt"/>
              </a:rPr>
              <a:t> </a:t>
            </a:r>
            <a:r>
              <a:rPr lang="en-US" sz="3200" b="1" dirty="0" err="1">
                <a:latin typeface="+mn-lt"/>
              </a:rPr>
              <a:t>pentru</a:t>
            </a:r>
            <a:r>
              <a:rPr lang="en-US" sz="3200" b="1" dirty="0">
                <a:latin typeface="+mn-lt"/>
              </a:rPr>
              <a:t> </a:t>
            </a:r>
            <a:r>
              <a:rPr lang="en-US" sz="3200" b="1" dirty="0" err="1">
                <a:latin typeface="+mn-lt"/>
              </a:rPr>
              <a:t>initierea</a:t>
            </a:r>
            <a:r>
              <a:rPr lang="en-US" sz="3200" b="1" dirty="0">
                <a:latin typeface="+mn-lt"/>
              </a:rPr>
              <a:t> </a:t>
            </a:r>
            <a:r>
              <a:rPr lang="en-US" sz="3200" b="1" dirty="0" err="1">
                <a:latin typeface="+mn-lt"/>
              </a:rPr>
              <a:t>tratamentului</a:t>
            </a:r>
            <a:r>
              <a:rPr lang="en-US" sz="3200" b="1" dirty="0">
                <a:latin typeface="+mn-lt"/>
              </a:rPr>
              <a:t> </a:t>
            </a:r>
            <a:r>
              <a:rPr lang="en-US" sz="3200" b="1" dirty="0" err="1">
                <a:latin typeface="+mn-lt"/>
              </a:rPr>
              <a:t>antihipertensiv</a:t>
            </a:r>
            <a:r>
              <a:rPr lang="en-US" sz="3200" b="1" dirty="0">
                <a:latin typeface="+mn-lt"/>
              </a:rPr>
              <a:t>. </a:t>
            </a:r>
            <a:br>
              <a:rPr lang="en-US" sz="3200" b="1" dirty="0">
                <a:latin typeface="+mn-lt"/>
              </a:rPr>
            </a:br>
            <a:r>
              <a:rPr lang="en-US" sz="3200" b="1" dirty="0" err="1">
                <a:latin typeface="+mn-lt"/>
              </a:rPr>
              <a:t>Valori</a:t>
            </a:r>
            <a:r>
              <a:rPr lang="en-US" sz="3200" b="1" dirty="0">
                <a:latin typeface="+mn-lt"/>
              </a:rPr>
              <a:t> </a:t>
            </a:r>
            <a:r>
              <a:rPr lang="en-US" sz="3200" b="1" dirty="0" err="1">
                <a:latin typeface="+mn-lt"/>
              </a:rPr>
              <a:t>tinta</a:t>
            </a:r>
            <a:r>
              <a:rPr lang="en-US" sz="3200" b="1" dirty="0">
                <a:latin typeface="+mn-lt"/>
              </a:rPr>
              <a:t> </a:t>
            </a:r>
            <a:r>
              <a:rPr lang="en-US" sz="3200" b="1" dirty="0" err="1">
                <a:latin typeface="+mn-lt"/>
              </a:rPr>
              <a:t>dupa</a:t>
            </a:r>
            <a:r>
              <a:rPr lang="en-US" sz="3200" b="1" dirty="0">
                <a:latin typeface="+mn-lt"/>
              </a:rPr>
              <a:t> </a:t>
            </a:r>
            <a:r>
              <a:rPr lang="en-US" sz="3200" b="1" dirty="0" err="1">
                <a:latin typeface="+mn-lt"/>
              </a:rPr>
              <a:t>initierea</a:t>
            </a:r>
            <a:r>
              <a:rPr lang="en-US" sz="3200" b="1" dirty="0">
                <a:latin typeface="+mn-lt"/>
              </a:rPr>
              <a:t> </a:t>
            </a:r>
            <a:r>
              <a:rPr lang="en-US" sz="3200" b="1" dirty="0" err="1">
                <a:latin typeface="+mn-lt"/>
              </a:rPr>
              <a:t>tratamentului</a:t>
            </a:r>
            <a:r>
              <a:rPr lang="en-US" sz="3200" b="1" dirty="0">
                <a:latin typeface="+mn-lt"/>
              </a:rPr>
              <a:t> </a:t>
            </a:r>
            <a:r>
              <a:rPr lang="en-US" sz="3200" b="1" dirty="0" err="1">
                <a:latin typeface="+mn-lt"/>
              </a:rPr>
              <a:t>antihipertensiv</a:t>
            </a:r>
            <a:endParaRPr lang="ro-RO" sz="3200" b="1" dirty="0">
              <a:latin typeface="+mn-lt"/>
            </a:endParaRPr>
          </a:p>
        </p:txBody>
      </p:sp>
      <p:pic>
        <p:nvPicPr>
          <p:cNvPr id="3" name="Picture 2" descr="European Society of Hypertension Announces Comprehensive New Guidelines for  the Management of Arterial Hypertension">
            <a:extLst>
              <a:ext uri="{FF2B5EF4-FFF2-40B4-BE49-F238E27FC236}">
                <a16:creationId xmlns:a16="http://schemas.microsoft.com/office/drawing/2014/main" id="{C4B76397-FA42-D690-3990-D96991F4A294}"/>
              </a:ext>
            </a:extLst>
          </p:cNvPr>
          <p:cNvPicPr>
            <a:picLocks noChangeAspect="1"/>
          </p:cNvPicPr>
          <p:nvPr/>
        </p:nvPicPr>
        <p:blipFill>
          <a:blip r:embed="rId2"/>
          <a:srcRect/>
          <a:stretch>
            <a:fillRect/>
          </a:stretch>
        </p:blipFill>
        <p:spPr>
          <a:xfrm>
            <a:off x="10652138" y="159059"/>
            <a:ext cx="1403329" cy="737875"/>
          </a:xfrm>
          <a:prstGeom prst="rect">
            <a:avLst/>
          </a:prstGeom>
          <a:noFill/>
          <a:ln cap="flat">
            <a:noFill/>
          </a:ln>
          <a:effectLst>
            <a:outerShdw dir="16200000" algn="tl">
              <a:srgbClr val="000000">
                <a:alpha val="40000"/>
              </a:srgbClr>
            </a:outerShdw>
          </a:effectLst>
        </p:spPr>
      </p:pic>
      <p:sp>
        <p:nvSpPr>
          <p:cNvPr id="4" name="TextBox 3">
            <a:extLst>
              <a:ext uri="{FF2B5EF4-FFF2-40B4-BE49-F238E27FC236}">
                <a16:creationId xmlns:a16="http://schemas.microsoft.com/office/drawing/2014/main" id="{6C43C45A-C76B-77C1-316B-A3239F98C9B0}"/>
              </a:ext>
            </a:extLst>
          </p:cNvPr>
          <p:cNvSpPr txBox="1"/>
          <p:nvPr/>
        </p:nvSpPr>
        <p:spPr>
          <a:xfrm>
            <a:off x="285750" y="1468178"/>
            <a:ext cx="11769717" cy="4549835"/>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50000"/>
              </a:lnSpc>
              <a:spcBef>
                <a:spcPts val="0"/>
              </a:spcBef>
              <a:spcAft>
                <a:spcPts val="0"/>
              </a:spcAft>
              <a:buClrTx/>
              <a:buSzTx/>
              <a:buFontTx/>
              <a:buNone/>
              <a:tabLst/>
              <a:defRPr sz="1800" b="0" i="0" u="none" strike="noStrike" kern="0" cap="none" spc="0" baseline="0">
                <a:solidFill>
                  <a:srgbClr val="000000"/>
                </a:solidFill>
                <a:uFillTx/>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 -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Pacienti</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intre</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1" i="0" u="none" strike="noStrike" kern="1200" cap="none" spc="0" normalizeH="0" baseline="0" noProof="0" dirty="0">
                <a:ln>
                  <a:noFill/>
                </a:ln>
                <a:solidFill>
                  <a:srgbClr val="000000"/>
                </a:solidFill>
                <a:effectLst/>
                <a:uLnTx/>
                <a:uFillTx/>
                <a:latin typeface="Calibri"/>
                <a:ea typeface="+mn-ea"/>
                <a:cs typeface="+mn-cs"/>
              </a:rPr>
              <a:t>18-79 ani =&gt;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valoarea</a:t>
            </a:r>
            <a:r>
              <a:rPr kumimoji="0" lang="en-US" sz="2800" b="0" i="0" u="none" strike="noStrike" kern="1200" cap="none" spc="0" normalizeH="0" baseline="0" noProof="0" dirty="0">
                <a:ln>
                  <a:noFill/>
                </a:ln>
                <a:solidFill>
                  <a:srgbClr val="000000"/>
                </a:solidFill>
                <a:effectLst/>
                <a:uLnTx/>
                <a:uFillTx/>
                <a:latin typeface="Calibri"/>
                <a:ea typeface="+mn-ea"/>
                <a:cs typeface="+mn-cs"/>
              </a:rPr>
              <a:t> TA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masurata</a:t>
            </a:r>
            <a:r>
              <a:rPr kumimoji="0" lang="en-US" sz="2800" b="0" i="0" u="none" strike="noStrike" kern="1200" cap="none" spc="0" normalizeH="0" baseline="0" noProof="0" dirty="0">
                <a:ln>
                  <a:noFill/>
                </a:ln>
                <a:solidFill>
                  <a:srgbClr val="000000"/>
                </a:solidFill>
                <a:effectLst/>
                <a:uLnTx/>
                <a:uFillTx/>
                <a:latin typeface="Calibri"/>
                <a:ea typeface="+mn-ea"/>
                <a:cs typeface="+mn-cs"/>
              </a:rPr>
              <a:t> in cabinet de la care se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initiaza</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terapia</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antihipertensiva</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este</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1" i="0" u="none" strike="noStrike" kern="1200" cap="none" spc="0" normalizeH="0" baseline="0" noProof="0" dirty="0">
                <a:ln>
                  <a:noFill/>
                </a:ln>
                <a:solidFill>
                  <a:srgbClr val="000000"/>
                </a:solidFill>
                <a:effectLst/>
                <a:uLnTx/>
                <a:uFillTx/>
                <a:latin typeface="Calibri"/>
                <a:ea typeface="+mn-ea"/>
                <a:cs typeface="+mn-cs"/>
              </a:rPr>
              <a:t>TAS = 140 mmHg </a:t>
            </a:r>
            <a:r>
              <a:rPr kumimoji="0" lang="en-US" sz="2800" b="1" i="0" u="none" strike="noStrike" kern="1200" cap="none" spc="0" normalizeH="0" baseline="0" noProof="0" dirty="0" err="1">
                <a:ln>
                  <a:noFill/>
                </a:ln>
                <a:solidFill>
                  <a:srgbClr val="000000"/>
                </a:solidFill>
                <a:effectLst/>
                <a:uLnTx/>
                <a:uFillTx/>
                <a:latin typeface="Calibri"/>
                <a:ea typeface="+mn-ea"/>
                <a:cs typeface="+mn-cs"/>
              </a:rPr>
              <a:t>si</a:t>
            </a:r>
            <a:r>
              <a:rPr kumimoji="0" lang="en-US" sz="2800" b="1" i="0" u="none" strike="noStrike" kern="1200" cap="none" spc="0" normalizeH="0" baseline="0" noProof="0" dirty="0">
                <a:ln>
                  <a:noFill/>
                </a:ln>
                <a:solidFill>
                  <a:srgbClr val="000000"/>
                </a:solidFill>
                <a:effectLst/>
                <a:uLnTx/>
                <a:uFillTx/>
                <a:latin typeface="Calibri"/>
                <a:ea typeface="+mn-ea"/>
                <a:cs typeface="+mn-cs"/>
              </a:rPr>
              <a:t> TAD = 90 mmHg (IA)</a:t>
            </a:r>
          </a:p>
          <a:p>
            <a:pPr marL="285750" marR="0" lvl="0" indent="-285750" algn="l" defTabSz="914400" rtl="0" eaLnBrk="1" fontAlgn="auto" latinLnBrk="0" hangingPunct="1">
              <a:lnSpc>
                <a:spcPct val="150000"/>
              </a:lnSpc>
              <a:spcBef>
                <a:spcPts val="0"/>
              </a:spcBef>
              <a:spcAft>
                <a:spcPts val="0"/>
              </a:spcAft>
              <a:buClrTx/>
              <a:buSzPct val="100000"/>
              <a:buFontTx/>
              <a:buChar char="-"/>
              <a:tabLst/>
              <a:defRPr sz="1800" b="0" i="0" u="none" strike="noStrike" kern="0" cap="none" spc="0" baseline="0">
                <a:solidFill>
                  <a:srgbClr val="000000"/>
                </a:solidFill>
                <a:uFillTx/>
              </a:defRPr>
            </a:pPr>
            <a:r>
              <a:rPr kumimoji="0" lang="en-US" sz="2800" b="0" i="0" u="none" strike="noStrike" kern="1200" cap="none" spc="0" normalizeH="0" baseline="0" noProof="0" dirty="0" err="1">
                <a:ln>
                  <a:noFill/>
                </a:ln>
                <a:solidFill>
                  <a:srgbClr val="000000"/>
                </a:solidFill>
                <a:effectLst/>
                <a:uLnTx/>
                <a:uFillTx/>
                <a:latin typeface="Calibri"/>
                <a:ea typeface="+mn-ea"/>
                <a:cs typeface="+mn-cs"/>
              </a:rPr>
              <a:t>Pentru</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pacientii</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1" i="0" u="none" strike="noStrike" kern="1200" cap="none" spc="0" normalizeH="0" baseline="0" noProof="0" dirty="0" err="1">
                <a:ln>
                  <a:noFill/>
                </a:ln>
                <a:solidFill>
                  <a:srgbClr val="000000"/>
                </a:solidFill>
                <a:effectLst/>
                <a:uLnTx/>
                <a:uFillTx/>
                <a:latin typeface="Calibri"/>
                <a:ea typeface="+mn-ea"/>
                <a:cs typeface="+mn-cs"/>
              </a:rPr>
              <a:t>peste</a:t>
            </a:r>
            <a:r>
              <a:rPr kumimoji="0" lang="en-US" sz="2800" b="1" i="0" u="none" strike="noStrike" kern="1200" cap="none" spc="0" normalizeH="0" baseline="0" noProof="0" dirty="0">
                <a:ln>
                  <a:noFill/>
                </a:ln>
                <a:solidFill>
                  <a:srgbClr val="000000"/>
                </a:solidFill>
                <a:effectLst/>
                <a:uLnTx/>
                <a:uFillTx/>
                <a:latin typeface="Calibri"/>
                <a:ea typeface="+mn-ea"/>
                <a:cs typeface="+mn-cs"/>
              </a:rPr>
              <a:t> 80 ani </a:t>
            </a:r>
            <a:r>
              <a:rPr kumimoji="0" lang="en-US" sz="2800" b="1" i="0" u="none" strike="noStrike" kern="1200" cap="none" spc="0" normalizeH="0" baseline="0" noProof="0" dirty="0" err="1">
                <a:ln>
                  <a:noFill/>
                </a:ln>
                <a:solidFill>
                  <a:srgbClr val="000000"/>
                </a:solidFill>
                <a:effectLst/>
                <a:uLnTx/>
                <a:uFillTx/>
                <a:latin typeface="Calibri"/>
                <a:ea typeface="+mn-ea"/>
                <a:cs typeface="+mn-cs"/>
              </a:rPr>
              <a:t>valoarea</a:t>
            </a:r>
            <a:r>
              <a:rPr kumimoji="0" lang="en-US" sz="2800" b="1" i="0" u="none" strike="noStrike" kern="1200" cap="none" spc="0" normalizeH="0" baseline="0" noProof="0" dirty="0">
                <a:ln>
                  <a:noFill/>
                </a:ln>
                <a:solidFill>
                  <a:srgbClr val="000000"/>
                </a:solidFill>
                <a:effectLst/>
                <a:uLnTx/>
                <a:uFillTx/>
                <a:latin typeface="Calibri"/>
                <a:ea typeface="+mn-ea"/>
                <a:cs typeface="+mn-cs"/>
              </a:rPr>
              <a:t> TA de </a:t>
            </a:r>
            <a:r>
              <a:rPr kumimoji="0" lang="en-US" sz="2800" b="1" i="0" u="none" strike="noStrike" kern="1200" cap="none" spc="0" normalizeH="0" baseline="0" noProof="0" dirty="0" err="1">
                <a:ln>
                  <a:noFill/>
                </a:ln>
                <a:solidFill>
                  <a:srgbClr val="000000"/>
                </a:solidFill>
                <a:effectLst/>
                <a:uLnTx/>
                <a:uFillTx/>
                <a:latin typeface="Calibri"/>
                <a:ea typeface="+mn-ea"/>
                <a:cs typeface="+mn-cs"/>
              </a:rPr>
              <a:t>initiere</a:t>
            </a:r>
            <a:r>
              <a:rPr kumimoji="0" lang="en-US" sz="2800" b="1" i="0" u="none" strike="noStrike" kern="1200" cap="none" spc="0" normalizeH="0" baseline="0" noProof="0" dirty="0">
                <a:ln>
                  <a:noFill/>
                </a:ln>
                <a:solidFill>
                  <a:srgbClr val="000000"/>
                </a:solidFill>
                <a:effectLst/>
                <a:uLnTx/>
                <a:uFillTx/>
                <a:latin typeface="Calibri"/>
                <a:ea typeface="+mn-ea"/>
                <a:cs typeface="+mn-cs"/>
              </a:rPr>
              <a:t> </a:t>
            </a:r>
            <a:r>
              <a:rPr kumimoji="0" lang="en-US" sz="2800" b="1" i="0" u="none" strike="noStrike" kern="1200" cap="none" spc="0" normalizeH="0" baseline="0" noProof="0" dirty="0" err="1">
                <a:ln>
                  <a:noFill/>
                </a:ln>
                <a:solidFill>
                  <a:srgbClr val="000000"/>
                </a:solidFill>
                <a:effectLst/>
                <a:uLnTx/>
                <a:uFillTx/>
                <a:latin typeface="Calibri"/>
                <a:ea typeface="+mn-ea"/>
                <a:cs typeface="+mn-cs"/>
              </a:rPr>
              <a:t>este</a:t>
            </a:r>
            <a:r>
              <a:rPr kumimoji="0" lang="en-US" sz="2800" b="1" i="0" u="none" strike="noStrike" kern="1200" cap="none" spc="0" normalizeH="0" baseline="0" noProof="0" dirty="0">
                <a:ln>
                  <a:noFill/>
                </a:ln>
                <a:solidFill>
                  <a:srgbClr val="000000"/>
                </a:solidFill>
                <a:effectLst/>
                <a:uLnTx/>
                <a:uFillTx/>
                <a:latin typeface="Calibri"/>
                <a:ea typeface="+mn-ea"/>
                <a:cs typeface="+mn-cs"/>
              </a:rPr>
              <a:t> 160 mmHg (IB)</a:t>
            </a:r>
          </a:p>
          <a:p>
            <a:pPr marL="285750" marR="0" lvl="0" indent="-285750" algn="l" defTabSz="914400" rtl="0" eaLnBrk="1" fontAlgn="auto" latinLnBrk="0" hangingPunct="1">
              <a:lnSpc>
                <a:spcPct val="150000"/>
              </a:lnSpc>
              <a:spcBef>
                <a:spcPts val="0"/>
              </a:spcBef>
              <a:spcAft>
                <a:spcPts val="0"/>
              </a:spcAft>
              <a:buClrTx/>
              <a:buSzPct val="100000"/>
              <a:buFontTx/>
              <a:buChar char="-"/>
              <a:tabLst/>
              <a:defRPr sz="1800" b="0" i="0" u="none" strike="noStrike" kern="0" cap="none" spc="0" baseline="0">
                <a:solidFill>
                  <a:srgbClr val="000000"/>
                </a:solidFill>
                <a:uFillTx/>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La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pacientii</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varstnici</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1" i="0" u="none" strike="noStrike" kern="1200" cap="none" spc="0" normalizeH="0" baseline="0" noProof="0" dirty="0">
                <a:ln>
                  <a:noFill/>
                </a:ln>
                <a:solidFill>
                  <a:srgbClr val="000000"/>
                </a:solidFill>
                <a:effectLst/>
                <a:uLnTx/>
                <a:uFillTx/>
                <a:latin typeface="Calibri"/>
                <a:ea typeface="+mn-ea"/>
                <a:cs typeface="+mn-cs"/>
              </a:rPr>
              <a:t>(</a:t>
            </a:r>
            <a:r>
              <a:rPr kumimoji="0" lang="en-US" sz="2800" b="1" i="0" u="none" strike="noStrike" kern="1200" cap="none" spc="0" normalizeH="0" baseline="0" noProof="0" dirty="0" err="1">
                <a:ln>
                  <a:noFill/>
                </a:ln>
                <a:solidFill>
                  <a:srgbClr val="000000"/>
                </a:solidFill>
                <a:effectLst/>
                <a:uLnTx/>
                <a:uFillTx/>
                <a:latin typeface="Calibri"/>
                <a:ea typeface="+mn-ea"/>
                <a:cs typeface="+mn-cs"/>
              </a:rPr>
              <a:t>peste</a:t>
            </a:r>
            <a:r>
              <a:rPr kumimoji="0" lang="en-US" sz="2800" b="1" i="0" u="none" strike="noStrike" kern="1200" cap="none" spc="0" normalizeH="0" baseline="0" noProof="0" dirty="0">
                <a:ln>
                  <a:noFill/>
                </a:ln>
                <a:solidFill>
                  <a:srgbClr val="000000"/>
                </a:solidFill>
                <a:effectLst/>
                <a:uLnTx/>
                <a:uFillTx/>
                <a:latin typeface="Calibri"/>
                <a:ea typeface="+mn-ea"/>
                <a:cs typeface="+mn-cs"/>
              </a:rPr>
              <a:t> 80 ani</a:t>
            </a:r>
            <a:r>
              <a:rPr kumimoji="0" lang="en-US" sz="2800" b="0" i="0" u="none" strike="noStrike" kern="1200" cap="none" spc="0" normalizeH="0" baseline="0" noProof="0" dirty="0">
                <a:ln>
                  <a:noFill/>
                </a:ln>
                <a:solidFill>
                  <a:srgbClr val="000000"/>
                </a:solidFill>
                <a:effectLst/>
                <a:uLnTx/>
                <a:uFillTx/>
                <a:latin typeface="Calibri"/>
                <a:ea typeface="+mn-ea"/>
                <a:cs typeface="+mn-cs"/>
              </a:rPr>
              <a:t>) se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poate</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lua</a:t>
            </a:r>
            <a:r>
              <a:rPr kumimoji="0" lang="en-US" sz="2800" b="0" i="0" u="none" strike="noStrike" kern="1200" cap="none" spc="0" normalizeH="0" baseline="0" noProof="0" dirty="0">
                <a:ln>
                  <a:noFill/>
                </a:ln>
                <a:solidFill>
                  <a:srgbClr val="000000"/>
                </a:solidFill>
                <a:effectLst/>
                <a:uLnTx/>
                <a:uFillTx/>
                <a:latin typeface="Calibri"/>
                <a:ea typeface="+mn-ea"/>
                <a:cs typeface="+mn-cs"/>
              </a:rPr>
              <a:t> in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considerare</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1" i="0" u="none" strike="noStrike" kern="1200" cap="none" spc="0" normalizeH="0" baseline="0" noProof="0" dirty="0" err="1">
                <a:ln>
                  <a:noFill/>
                </a:ln>
                <a:solidFill>
                  <a:srgbClr val="000000"/>
                </a:solidFill>
                <a:effectLst/>
                <a:uLnTx/>
                <a:uFillTx/>
                <a:latin typeface="Calibri"/>
                <a:ea typeface="+mn-ea"/>
                <a:cs typeface="+mn-cs"/>
              </a:rPr>
              <a:t>initierea</a:t>
            </a:r>
            <a:r>
              <a:rPr kumimoji="0" lang="en-US" sz="2800" b="1" i="0" u="none" strike="noStrike" kern="1200" cap="none" spc="0" normalizeH="0" baseline="0" noProof="0" dirty="0">
                <a:ln>
                  <a:noFill/>
                </a:ln>
                <a:solidFill>
                  <a:srgbClr val="000000"/>
                </a:solidFill>
                <a:effectLst/>
                <a:uLnTx/>
                <a:uFillTx/>
                <a:latin typeface="Calibri"/>
                <a:ea typeface="+mn-ea"/>
                <a:cs typeface="+mn-cs"/>
              </a:rPr>
              <a:t> </a:t>
            </a:r>
            <a:r>
              <a:rPr kumimoji="0" lang="en-US" sz="2800" b="1" i="0" u="none" strike="noStrike" kern="1200" cap="none" spc="0" normalizeH="0" baseline="0" noProof="0" dirty="0" err="1">
                <a:ln>
                  <a:noFill/>
                </a:ln>
                <a:solidFill>
                  <a:srgbClr val="000000"/>
                </a:solidFill>
                <a:effectLst/>
                <a:uLnTx/>
                <a:uFillTx/>
                <a:latin typeface="Calibri"/>
                <a:ea typeface="+mn-ea"/>
                <a:cs typeface="+mn-cs"/>
              </a:rPr>
              <a:t>tratamentului</a:t>
            </a:r>
            <a:r>
              <a:rPr kumimoji="0" lang="en-US" sz="2800" b="1" i="0" u="none" strike="noStrike" kern="1200" cap="none" spc="0" normalizeH="0" baseline="0" noProof="0" dirty="0">
                <a:ln>
                  <a:noFill/>
                </a:ln>
                <a:solidFill>
                  <a:srgbClr val="000000"/>
                </a:solidFill>
                <a:effectLst/>
                <a:uLnTx/>
                <a:uFillTx/>
                <a:latin typeface="Calibri"/>
                <a:ea typeface="+mn-ea"/>
                <a:cs typeface="+mn-cs"/>
              </a:rPr>
              <a:t> de la TAS in </a:t>
            </a:r>
            <a:r>
              <a:rPr kumimoji="0" lang="en-US" sz="2800" b="1" i="0" u="none" strike="noStrike" kern="1200" cap="none" spc="0" normalizeH="0" baseline="0" noProof="0" dirty="0" err="1">
                <a:ln>
                  <a:noFill/>
                </a:ln>
                <a:solidFill>
                  <a:srgbClr val="000000"/>
                </a:solidFill>
                <a:effectLst/>
                <a:uLnTx/>
                <a:uFillTx/>
                <a:latin typeface="Calibri"/>
                <a:ea typeface="+mn-ea"/>
                <a:cs typeface="+mn-cs"/>
              </a:rPr>
              <a:t>intervalul</a:t>
            </a:r>
            <a:r>
              <a:rPr kumimoji="0" lang="en-US" sz="2800" b="1" i="0" u="none" strike="noStrike" kern="1200" cap="none" spc="0" normalizeH="0" baseline="0" noProof="0" dirty="0">
                <a:ln>
                  <a:noFill/>
                </a:ln>
                <a:solidFill>
                  <a:srgbClr val="000000"/>
                </a:solidFill>
                <a:effectLst/>
                <a:uLnTx/>
                <a:uFillTx/>
                <a:latin typeface="Calibri"/>
                <a:ea typeface="+mn-ea"/>
                <a:cs typeface="+mn-cs"/>
              </a:rPr>
              <a:t> 140-160 mmHg (IIC)</a:t>
            </a:r>
          </a:p>
          <a:p>
            <a:pPr marL="285750" marR="0" lvl="0" indent="-285750" algn="l" defTabSz="914400" rtl="0" eaLnBrk="1" fontAlgn="auto" latinLnBrk="0" hangingPunct="1">
              <a:lnSpc>
                <a:spcPct val="150000"/>
              </a:lnSpc>
              <a:spcBef>
                <a:spcPts val="0"/>
              </a:spcBef>
              <a:spcAft>
                <a:spcPts val="0"/>
              </a:spcAft>
              <a:buClrTx/>
              <a:buSzPct val="100000"/>
              <a:buFontTx/>
              <a:buChar char="-"/>
              <a:tabLst/>
              <a:defRPr sz="1800" b="0" i="0" u="none" strike="noStrike" kern="0" cap="none" spc="0" baseline="0">
                <a:solidFill>
                  <a:srgbClr val="000000"/>
                </a:solidFill>
                <a:uFillTx/>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La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pacientii</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1" i="0" u="none" strike="noStrike" kern="1200" cap="none" spc="0" normalizeH="0" baseline="0" noProof="0" dirty="0" err="1">
                <a:ln>
                  <a:noFill/>
                </a:ln>
                <a:solidFill>
                  <a:srgbClr val="000000"/>
                </a:solidFill>
                <a:effectLst/>
                <a:uLnTx/>
                <a:uFillTx/>
                <a:latin typeface="Calibri"/>
                <a:ea typeface="+mn-ea"/>
                <a:cs typeface="+mn-cs"/>
              </a:rPr>
              <a:t>adulti</a:t>
            </a:r>
            <a:r>
              <a:rPr kumimoji="0" lang="en-US" sz="2800" b="1" i="0" u="none" strike="noStrike" kern="1200" cap="none" spc="0" normalizeH="0" baseline="0" noProof="0" dirty="0">
                <a:ln>
                  <a:noFill/>
                </a:ln>
                <a:solidFill>
                  <a:srgbClr val="000000"/>
                </a:solidFill>
                <a:effectLst/>
                <a:uLnTx/>
                <a:uFillTx/>
                <a:latin typeface="Calibri"/>
                <a:ea typeface="+mn-ea"/>
                <a:cs typeface="+mn-cs"/>
              </a:rPr>
              <a:t> cu BCV </a:t>
            </a:r>
            <a:r>
              <a:rPr kumimoji="0" lang="en-US" sz="2800" b="0" i="0" u="none" strike="noStrike" kern="1200" cap="none" spc="0" normalizeH="0" baseline="0" noProof="0" dirty="0">
                <a:ln>
                  <a:noFill/>
                </a:ln>
                <a:solidFill>
                  <a:srgbClr val="000000"/>
                </a:solidFill>
                <a:effectLst/>
                <a:uLnTx/>
                <a:uFillTx/>
                <a:latin typeface="Calibri"/>
                <a:ea typeface="+mn-ea"/>
                <a:cs typeface="+mn-cs"/>
              </a:rPr>
              <a:t>(in special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boala</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coronariana</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tratamentul</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trebuie</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1" i="0" u="none" strike="noStrike" kern="1200" cap="none" spc="0" normalizeH="0" baseline="0" noProof="0" dirty="0" err="1">
                <a:ln>
                  <a:noFill/>
                </a:ln>
                <a:solidFill>
                  <a:srgbClr val="000000"/>
                </a:solidFill>
                <a:effectLst/>
                <a:uLnTx/>
                <a:uFillTx/>
                <a:latin typeface="Calibri"/>
                <a:ea typeface="+mn-ea"/>
                <a:cs typeface="+mn-cs"/>
              </a:rPr>
              <a:t>initiat</a:t>
            </a:r>
            <a:r>
              <a:rPr kumimoji="0" lang="en-US" sz="2800" b="1" i="0" u="none" strike="noStrike" kern="1200" cap="none" spc="0" normalizeH="0" baseline="0" noProof="0" dirty="0">
                <a:ln>
                  <a:noFill/>
                </a:ln>
                <a:solidFill>
                  <a:srgbClr val="000000"/>
                </a:solidFill>
                <a:effectLst/>
                <a:uLnTx/>
                <a:uFillTx/>
                <a:latin typeface="Calibri"/>
                <a:ea typeface="+mn-ea"/>
                <a:cs typeface="+mn-cs"/>
              </a:rPr>
              <a:t> de la TA </a:t>
            </a:r>
            <a:r>
              <a:rPr kumimoji="0" lang="en-US" sz="2800" b="1" i="0" u="none" strike="noStrike" kern="1200" cap="none" spc="0" normalizeH="0" baseline="0" noProof="0" dirty="0" err="1">
                <a:ln>
                  <a:noFill/>
                </a:ln>
                <a:solidFill>
                  <a:srgbClr val="000000"/>
                </a:solidFill>
                <a:effectLst/>
                <a:uLnTx/>
                <a:uFillTx/>
                <a:latin typeface="Calibri"/>
                <a:ea typeface="+mn-ea"/>
                <a:cs typeface="+mn-cs"/>
              </a:rPr>
              <a:t>inalt</a:t>
            </a:r>
            <a:r>
              <a:rPr kumimoji="0" lang="en-US" sz="2800" b="1" i="0" u="none" strike="noStrike" kern="1200" cap="none" spc="0" normalizeH="0" baseline="0" noProof="0" dirty="0">
                <a:ln>
                  <a:noFill/>
                </a:ln>
                <a:solidFill>
                  <a:srgbClr val="000000"/>
                </a:solidFill>
                <a:effectLst/>
                <a:uLnTx/>
                <a:uFillTx/>
                <a:latin typeface="Calibri"/>
                <a:ea typeface="+mn-ea"/>
                <a:cs typeface="+mn-cs"/>
              </a:rPr>
              <a:t> </a:t>
            </a:r>
            <a:r>
              <a:rPr kumimoji="0" lang="en-US" sz="2800" b="1" i="0" u="none" strike="noStrike" kern="1200" cap="none" spc="0" normalizeH="0" baseline="0" noProof="0" dirty="0" err="1">
                <a:ln>
                  <a:noFill/>
                </a:ln>
                <a:solidFill>
                  <a:srgbClr val="000000"/>
                </a:solidFill>
                <a:effectLst/>
                <a:uLnTx/>
                <a:uFillTx/>
                <a:latin typeface="Calibri"/>
                <a:ea typeface="+mn-ea"/>
                <a:cs typeface="+mn-cs"/>
              </a:rPr>
              <a:t>normala</a:t>
            </a:r>
            <a:r>
              <a:rPr kumimoji="0" lang="en-US" sz="2800" b="1" i="0" u="none" strike="noStrike" kern="1200" cap="none" spc="0" normalizeH="0" baseline="0" noProof="0" dirty="0">
                <a:ln>
                  <a:noFill/>
                </a:ln>
                <a:solidFill>
                  <a:srgbClr val="000000"/>
                </a:solidFill>
                <a:effectLst/>
                <a:uLnTx/>
                <a:uFillTx/>
                <a:latin typeface="Calibri"/>
                <a:ea typeface="+mn-ea"/>
                <a:cs typeface="+mn-cs"/>
              </a:rPr>
              <a:t> (TAS ≥ 130 mmHg </a:t>
            </a:r>
            <a:r>
              <a:rPr kumimoji="0" lang="en-US" sz="2800" b="1" i="0" u="none" strike="noStrike" kern="1200" cap="none" spc="0" normalizeH="0" baseline="0" noProof="0" dirty="0" err="1">
                <a:ln>
                  <a:noFill/>
                </a:ln>
                <a:solidFill>
                  <a:srgbClr val="000000"/>
                </a:solidFill>
                <a:effectLst/>
                <a:uLnTx/>
                <a:uFillTx/>
                <a:latin typeface="Calibri"/>
                <a:ea typeface="+mn-ea"/>
                <a:cs typeface="+mn-cs"/>
              </a:rPr>
              <a:t>sau</a:t>
            </a:r>
            <a:r>
              <a:rPr kumimoji="0" lang="en-US" sz="2800" b="1" i="0" u="none" strike="noStrike" kern="1200" cap="none" spc="0" normalizeH="0" baseline="0" noProof="0" dirty="0">
                <a:ln>
                  <a:noFill/>
                </a:ln>
                <a:solidFill>
                  <a:srgbClr val="000000"/>
                </a:solidFill>
                <a:effectLst/>
                <a:uLnTx/>
                <a:uFillTx/>
                <a:latin typeface="Calibri"/>
                <a:ea typeface="+mn-ea"/>
                <a:cs typeface="+mn-cs"/>
              </a:rPr>
              <a:t> TAD ≥ 80 mmHg) (IA)</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67558-6942-B9C7-589F-998F3291158D}"/>
              </a:ext>
            </a:extLst>
          </p:cNvPr>
          <p:cNvSpPr txBox="1">
            <a:spLocks noGrp="1"/>
          </p:cNvSpPr>
          <p:nvPr>
            <p:ph type="title"/>
          </p:nvPr>
        </p:nvSpPr>
        <p:spPr>
          <a:xfrm>
            <a:off x="838203" y="365129"/>
            <a:ext cx="10329803" cy="1063620"/>
          </a:xfrm>
        </p:spPr>
        <p:txBody>
          <a:bodyPr anchorCtr="1">
            <a:noAutofit/>
          </a:bodyPr>
          <a:lstStyle/>
          <a:p>
            <a:pPr lvl="0" algn="ctr"/>
            <a:r>
              <a:rPr lang="en-US" sz="3200" b="1" dirty="0" err="1">
                <a:latin typeface="+mn-lt"/>
              </a:rPr>
              <a:t>Recomandari</a:t>
            </a:r>
            <a:r>
              <a:rPr lang="en-US" sz="3200" b="1" dirty="0">
                <a:latin typeface="+mn-lt"/>
              </a:rPr>
              <a:t> </a:t>
            </a:r>
            <a:r>
              <a:rPr lang="en-US" sz="3200" b="1" dirty="0" err="1">
                <a:latin typeface="+mn-lt"/>
              </a:rPr>
              <a:t>pentru</a:t>
            </a:r>
            <a:r>
              <a:rPr lang="en-US" sz="3200" b="1" dirty="0">
                <a:latin typeface="+mn-lt"/>
              </a:rPr>
              <a:t> </a:t>
            </a:r>
            <a:r>
              <a:rPr lang="en-US" sz="3200" b="1" dirty="0" err="1">
                <a:latin typeface="+mn-lt"/>
              </a:rPr>
              <a:t>initierea</a:t>
            </a:r>
            <a:r>
              <a:rPr lang="en-US" sz="3200" b="1" dirty="0">
                <a:latin typeface="+mn-lt"/>
              </a:rPr>
              <a:t> </a:t>
            </a:r>
            <a:r>
              <a:rPr lang="en-US" sz="3200" b="1" dirty="0" err="1">
                <a:latin typeface="+mn-lt"/>
              </a:rPr>
              <a:t>tratamentului</a:t>
            </a:r>
            <a:r>
              <a:rPr lang="en-US" sz="3200" b="1" dirty="0">
                <a:latin typeface="+mn-lt"/>
              </a:rPr>
              <a:t> </a:t>
            </a:r>
            <a:r>
              <a:rPr lang="en-US" sz="3200" b="1" dirty="0" err="1">
                <a:latin typeface="+mn-lt"/>
              </a:rPr>
              <a:t>antihipertensiv</a:t>
            </a:r>
            <a:r>
              <a:rPr lang="en-US" sz="3200" b="1" dirty="0">
                <a:latin typeface="+mn-lt"/>
              </a:rPr>
              <a:t>. </a:t>
            </a:r>
            <a:br>
              <a:rPr lang="en-US" sz="3200" b="1" dirty="0">
                <a:latin typeface="+mn-lt"/>
              </a:rPr>
            </a:br>
            <a:r>
              <a:rPr lang="en-US" sz="3200" b="1" dirty="0" err="1">
                <a:latin typeface="+mn-lt"/>
              </a:rPr>
              <a:t>Valori</a:t>
            </a:r>
            <a:r>
              <a:rPr lang="en-US" sz="3200" b="1" dirty="0">
                <a:latin typeface="+mn-lt"/>
              </a:rPr>
              <a:t> </a:t>
            </a:r>
            <a:r>
              <a:rPr lang="en-US" sz="3200" b="1" dirty="0" err="1">
                <a:latin typeface="+mn-lt"/>
              </a:rPr>
              <a:t>tinta</a:t>
            </a:r>
            <a:r>
              <a:rPr lang="en-US" sz="3200" b="1" dirty="0">
                <a:latin typeface="+mn-lt"/>
              </a:rPr>
              <a:t> </a:t>
            </a:r>
            <a:r>
              <a:rPr lang="en-US" sz="3200" b="1" dirty="0" err="1">
                <a:latin typeface="+mn-lt"/>
              </a:rPr>
              <a:t>dupa</a:t>
            </a:r>
            <a:r>
              <a:rPr lang="en-US" sz="3200" b="1" dirty="0">
                <a:latin typeface="+mn-lt"/>
              </a:rPr>
              <a:t> </a:t>
            </a:r>
            <a:r>
              <a:rPr lang="en-US" sz="3200" b="1" dirty="0" err="1">
                <a:latin typeface="+mn-lt"/>
              </a:rPr>
              <a:t>initierea</a:t>
            </a:r>
            <a:r>
              <a:rPr lang="en-US" sz="3200" b="1" dirty="0">
                <a:latin typeface="+mn-lt"/>
              </a:rPr>
              <a:t> </a:t>
            </a:r>
            <a:r>
              <a:rPr lang="en-US" sz="3200" b="1" dirty="0" err="1">
                <a:latin typeface="+mn-lt"/>
              </a:rPr>
              <a:t>tratamentului</a:t>
            </a:r>
            <a:r>
              <a:rPr lang="en-US" sz="3200" b="1" dirty="0">
                <a:latin typeface="+mn-lt"/>
              </a:rPr>
              <a:t> </a:t>
            </a:r>
            <a:r>
              <a:rPr lang="en-US" sz="3200" b="1" dirty="0" err="1">
                <a:latin typeface="+mn-lt"/>
              </a:rPr>
              <a:t>antihipertensiv</a:t>
            </a:r>
            <a:endParaRPr lang="ro-RO" sz="3200" b="1" dirty="0">
              <a:latin typeface="+mn-lt"/>
            </a:endParaRPr>
          </a:p>
        </p:txBody>
      </p:sp>
      <p:pic>
        <p:nvPicPr>
          <p:cNvPr id="3" name="Picture 2" descr="European Society of Hypertension Announces Comprehensive New Guidelines for  the Management of Arterial Hypertension">
            <a:extLst>
              <a:ext uri="{FF2B5EF4-FFF2-40B4-BE49-F238E27FC236}">
                <a16:creationId xmlns:a16="http://schemas.microsoft.com/office/drawing/2014/main" id="{C4B76397-FA42-D690-3990-D96991F4A294}"/>
              </a:ext>
            </a:extLst>
          </p:cNvPr>
          <p:cNvPicPr>
            <a:picLocks noChangeAspect="1"/>
          </p:cNvPicPr>
          <p:nvPr/>
        </p:nvPicPr>
        <p:blipFill>
          <a:blip r:embed="rId2"/>
          <a:srcRect/>
          <a:stretch>
            <a:fillRect/>
          </a:stretch>
        </p:blipFill>
        <p:spPr>
          <a:xfrm>
            <a:off x="10652138" y="159059"/>
            <a:ext cx="1403329" cy="737875"/>
          </a:xfrm>
          <a:prstGeom prst="rect">
            <a:avLst/>
          </a:prstGeom>
          <a:noFill/>
          <a:ln cap="flat">
            <a:noFill/>
          </a:ln>
          <a:effectLst>
            <a:outerShdw dir="16200000" algn="tl">
              <a:srgbClr val="000000">
                <a:alpha val="40000"/>
              </a:srgbClr>
            </a:outerShdw>
          </a:effectLst>
        </p:spPr>
      </p:pic>
      <p:sp>
        <p:nvSpPr>
          <p:cNvPr id="4" name="TextBox 3">
            <a:extLst>
              <a:ext uri="{FF2B5EF4-FFF2-40B4-BE49-F238E27FC236}">
                <a16:creationId xmlns:a16="http://schemas.microsoft.com/office/drawing/2014/main" id="{6C43C45A-C76B-77C1-316B-A3239F98C9B0}"/>
              </a:ext>
            </a:extLst>
          </p:cNvPr>
          <p:cNvSpPr txBox="1"/>
          <p:nvPr/>
        </p:nvSpPr>
        <p:spPr>
          <a:xfrm>
            <a:off x="400051" y="2706428"/>
            <a:ext cx="5524500" cy="523220"/>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dirty="0" err="1">
                <a:ln>
                  <a:noFill/>
                </a:ln>
                <a:solidFill>
                  <a:srgbClr val="002060"/>
                </a:solidFill>
                <a:effectLst/>
                <a:uLnTx/>
                <a:uFillTx/>
                <a:latin typeface="Calibri"/>
                <a:ea typeface="+mn-ea"/>
                <a:cs typeface="+mn-cs"/>
              </a:rPr>
              <a:t>Tintele</a:t>
            </a:r>
            <a:r>
              <a:rPr kumimoji="0" lang="en-US" sz="2800" b="1" i="0" u="none" strike="noStrike" kern="1200" cap="none" spc="0" normalizeH="0" baseline="0" noProof="0" dirty="0">
                <a:ln>
                  <a:noFill/>
                </a:ln>
                <a:solidFill>
                  <a:srgbClr val="002060"/>
                </a:solidFill>
                <a:effectLst/>
                <a:uLnTx/>
                <a:uFillTx/>
                <a:latin typeface="Calibri"/>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a:ea typeface="+mn-ea"/>
                <a:cs typeface="+mn-cs"/>
              </a:rPr>
              <a:t>terapeutice</a:t>
            </a:r>
            <a:r>
              <a:rPr kumimoji="0" lang="en-US" sz="2800" b="1" i="0" u="none" strike="noStrike" kern="1200" cap="none" spc="0" normalizeH="0" baseline="0" noProof="0" dirty="0">
                <a:ln>
                  <a:noFill/>
                </a:ln>
                <a:solidFill>
                  <a:srgbClr val="002060"/>
                </a:solidFill>
                <a:effectLst/>
                <a:uLnTx/>
                <a:uFillTx/>
                <a:latin typeface="Calibri"/>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a:ea typeface="+mn-ea"/>
                <a:cs typeface="+mn-cs"/>
              </a:rPr>
              <a:t>recomandate</a:t>
            </a:r>
            <a:r>
              <a:rPr kumimoji="0" lang="en-US" sz="2800" b="1" i="0" u="none" strike="noStrike" kern="1200" cap="none" spc="0" normalizeH="0" baseline="0" noProof="0" dirty="0">
                <a:ln>
                  <a:noFill/>
                </a:ln>
                <a:solidFill>
                  <a:srgbClr val="002060"/>
                </a:solidFill>
                <a:effectLst/>
                <a:uLnTx/>
                <a:uFillTx/>
                <a:latin typeface="Calibri"/>
                <a:ea typeface="+mn-ea"/>
                <a:cs typeface="+mn-cs"/>
              </a:rPr>
              <a:t>:</a:t>
            </a:r>
            <a:endParaRPr kumimoji="0" lang="ro-RO" sz="2800" b="1" i="0" u="none" strike="noStrike" kern="1200" cap="none" spc="0" normalizeH="0" baseline="0" noProof="0" dirty="0">
              <a:ln>
                <a:noFill/>
              </a:ln>
              <a:solidFill>
                <a:srgbClr val="002060"/>
              </a:solidFill>
              <a:effectLst/>
              <a:uLnTx/>
              <a:uFillTx/>
              <a:latin typeface="Calibri"/>
              <a:ea typeface="+mn-ea"/>
              <a:cs typeface="+mn-cs"/>
            </a:endParaRPr>
          </a:p>
        </p:txBody>
      </p:sp>
      <p:graphicFrame>
        <p:nvGraphicFramePr>
          <p:cNvPr id="5" name="Table 5">
            <a:extLst>
              <a:ext uri="{FF2B5EF4-FFF2-40B4-BE49-F238E27FC236}">
                <a16:creationId xmlns:a16="http://schemas.microsoft.com/office/drawing/2014/main" id="{2910F8FA-3423-8317-89A8-4B6CF2EEA861}"/>
              </a:ext>
            </a:extLst>
          </p:cNvPr>
          <p:cNvGraphicFramePr>
            <a:graphicFrameLocks noGrp="1"/>
          </p:cNvGraphicFramePr>
          <p:nvPr/>
        </p:nvGraphicFramePr>
        <p:xfrm>
          <a:off x="685800" y="3743325"/>
          <a:ext cx="2295518" cy="2628898"/>
        </p:xfrm>
        <a:graphic>
          <a:graphicData uri="http://schemas.openxmlformats.org/drawingml/2006/table">
            <a:tbl>
              <a:tblPr firstRow="1" bandRow="1">
                <a:effectLst/>
                <a:tableStyleId>{2D5ABB26-0587-4C30-8999-92F81FD0307C}</a:tableStyleId>
              </a:tblPr>
              <a:tblGrid>
                <a:gridCol w="768681">
                  <a:extLst>
                    <a:ext uri="{9D8B030D-6E8A-4147-A177-3AD203B41FA5}">
                      <a16:colId xmlns:a16="http://schemas.microsoft.com/office/drawing/2014/main" val="1944376836"/>
                    </a:ext>
                  </a:extLst>
                </a:gridCol>
                <a:gridCol w="1526837">
                  <a:extLst>
                    <a:ext uri="{9D8B030D-6E8A-4147-A177-3AD203B41FA5}">
                      <a16:colId xmlns:a16="http://schemas.microsoft.com/office/drawing/2014/main" val="2582352736"/>
                    </a:ext>
                  </a:extLst>
                </a:gridCol>
              </a:tblGrid>
              <a:tr h="650449">
                <a:tc>
                  <a:txBody>
                    <a:bodyPr/>
                    <a:lstStyle/>
                    <a:p>
                      <a:pPr lvl="0"/>
                      <a:r>
                        <a:rPr lang="en-US" sz="1600" b="1" dirty="0"/>
                        <a:t>150</a:t>
                      </a:r>
                      <a:endParaRPr lang="ro-RO" sz="1600" b="1" dirty="0"/>
                    </a:p>
                  </a:txBody>
                  <a:tcPr>
                    <a:lnR w="12701" cap="flat" cmpd="sng" algn="ctr">
                      <a:solidFill>
                        <a:srgbClr val="000000"/>
                      </a:solidFill>
                      <a:prstDash val="solid"/>
                      <a:round/>
                      <a:headEnd type="none" w="med" len="med"/>
                      <a:tailEnd type="none" w="med" len="med"/>
                    </a:lnR>
                  </a:tcPr>
                </a:tc>
                <a:tc>
                  <a:txBody>
                    <a:bodyPr/>
                    <a:lstStyle/>
                    <a:p>
                      <a:pPr lvl="0"/>
                      <a:endParaRPr lang="ro-RO"/>
                    </a:p>
                  </a:txBody>
                  <a:tcPr>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218721052"/>
                  </a:ext>
                </a:extLst>
              </a:tr>
              <a:tr h="659483">
                <a:tc>
                  <a:txBody>
                    <a:bodyPr/>
                    <a:lstStyle/>
                    <a:p>
                      <a:pPr lvl="0"/>
                      <a:r>
                        <a:rPr lang="en-US" sz="1600" b="1"/>
                        <a:t>140</a:t>
                      </a:r>
                      <a:endParaRPr lang="ro-RO" sz="1600" b="1"/>
                    </a:p>
                  </a:txBody>
                  <a:tcPr>
                    <a:lnR w="12701" cap="flat" cmpd="sng" algn="ctr">
                      <a:solidFill>
                        <a:srgbClr val="000000"/>
                      </a:solidFill>
                      <a:prstDash val="solid"/>
                      <a:round/>
                      <a:headEnd type="none" w="med" len="med"/>
                      <a:tailEnd type="none" w="med" len="med"/>
                    </a:lnR>
                  </a:tcPr>
                </a:tc>
                <a:tc>
                  <a:txBody>
                    <a:bodyPr/>
                    <a:lstStyle/>
                    <a:p>
                      <a:pPr lvl="0"/>
                      <a:endParaRPr lang="ro-RO" dirty="0"/>
                    </a:p>
                  </a:txBody>
                  <a:tcPr>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135134173"/>
                  </a:ext>
                </a:extLst>
              </a:tr>
              <a:tr h="659483">
                <a:tc>
                  <a:txBody>
                    <a:bodyPr/>
                    <a:lstStyle/>
                    <a:p>
                      <a:pPr lvl="0"/>
                      <a:r>
                        <a:rPr lang="en-US" sz="1600" b="1"/>
                        <a:t>130</a:t>
                      </a:r>
                      <a:endParaRPr lang="ro-RO" sz="1600" b="1"/>
                    </a:p>
                  </a:txBody>
                  <a:tcPr>
                    <a:lnR w="12701" cap="flat" cmpd="sng" algn="ctr">
                      <a:solidFill>
                        <a:srgbClr val="000000"/>
                      </a:solidFill>
                      <a:prstDash val="solid"/>
                      <a:round/>
                      <a:headEnd type="none" w="med" len="med"/>
                      <a:tailEnd type="none" w="med" len="med"/>
                    </a:lnR>
                  </a:tcPr>
                </a:tc>
                <a:tc>
                  <a:txBody>
                    <a:bodyPr/>
                    <a:lstStyle/>
                    <a:p>
                      <a:pPr lvl="0"/>
                      <a:endParaRPr lang="ro-RO"/>
                    </a:p>
                  </a:txBody>
                  <a:tcPr>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4274739939"/>
                  </a:ext>
                </a:extLst>
              </a:tr>
              <a:tr h="659483">
                <a:tc>
                  <a:txBody>
                    <a:bodyPr/>
                    <a:lstStyle/>
                    <a:p>
                      <a:pPr lvl="0"/>
                      <a:r>
                        <a:rPr lang="en-US" sz="1600" b="1"/>
                        <a:t>120</a:t>
                      </a:r>
                    </a:p>
                    <a:p>
                      <a:pPr lvl="0"/>
                      <a:r>
                        <a:rPr lang="en-US" sz="1600" b="1"/>
                        <a:t>mmHg</a:t>
                      </a:r>
                      <a:endParaRPr lang="ro-RO" sz="1600" b="1"/>
                    </a:p>
                  </a:txBody>
                  <a:tcPr>
                    <a:lnR w="12701" cap="flat" cmpd="sng" algn="ctr">
                      <a:solidFill>
                        <a:srgbClr val="000000"/>
                      </a:solidFill>
                      <a:prstDash val="solid"/>
                      <a:round/>
                      <a:headEnd type="none" w="med" len="med"/>
                      <a:tailEnd type="none" w="med" len="med"/>
                    </a:lnR>
                  </a:tcPr>
                </a:tc>
                <a:tc>
                  <a:txBody>
                    <a:bodyPr/>
                    <a:lstStyle/>
                    <a:p>
                      <a:pPr lvl="0"/>
                      <a:endParaRPr lang="ro-RO" dirty="0"/>
                    </a:p>
                  </a:txBody>
                  <a:tcPr>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538474495"/>
                  </a:ext>
                </a:extLst>
              </a:tr>
            </a:tbl>
          </a:graphicData>
        </a:graphic>
      </p:graphicFrame>
      <p:graphicFrame>
        <p:nvGraphicFramePr>
          <p:cNvPr id="6" name="Table 5">
            <a:extLst>
              <a:ext uri="{FF2B5EF4-FFF2-40B4-BE49-F238E27FC236}">
                <a16:creationId xmlns:a16="http://schemas.microsoft.com/office/drawing/2014/main" id="{7E8C152A-FFB4-53AA-F18D-719D8AAC646F}"/>
              </a:ext>
            </a:extLst>
          </p:cNvPr>
          <p:cNvGraphicFramePr>
            <a:graphicFrameLocks noGrp="1"/>
          </p:cNvGraphicFramePr>
          <p:nvPr/>
        </p:nvGraphicFramePr>
        <p:xfrm>
          <a:off x="3445020" y="3733796"/>
          <a:ext cx="2295518" cy="2628898"/>
        </p:xfrm>
        <a:graphic>
          <a:graphicData uri="http://schemas.openxmlformats.org/drawingml/2006/table">
            <a:tbl>
              <a:tblPr firstRow="1" bandRow="1">
                <a:effectLst/>
                <a:tableStyleId>{2D5ABB26-0587-4C30-8999-92F81FD0307C}</a:tableStyleId>
              </a:tblPr>
              <a:tblGrid>
                <a:gridCol w="768681">
                  <a:extLst>
                    <a:ext uri="{9D8B030D-6E8A-4147-A177-3AD203B41FA5}">
                      <a16:colId xmlns:a16="http://schemas.microsoft.com/office/drawing/2014/main" val="1328713576"/>
                    </a:ext>
                  </a:extLst>
                </a:gridCol>
                <a:gridCol w="1526837">
                  <a:extLst>
                    <a:ext uri="{9D8B030D-6E8A-4147-A177-3AD203B41FA5}">
                      <a16:colId xmlns:a16="http://schemas.microsoft.com/office/drawing/2014/main" val="1047327127"/>
                    </a:ext>
                  </a:extLst>
                </a:gridCol>
              </a:tblGrid>
              <a:tr h="650449">
                <a:tc>
                  <a:txBody>
                    <a:bodyPr/>
                    <a:lstStyle/>
                    <a:p>
                      <a:pPr lvl="0"/>
                      <a:r>
                        <a:rPr lang="en-US" sz="1600" b="1"/>
                        <a:t>100</a:t>
                      </a:r>
                      <a:endParaRPr lang="ro-RO" sz="1600" b="1"/>
                    </a:p>
                  </a:txBody>
                  <a:tcPr>
                    <a:lnR w="12701" cap="flat" cmpd="sng" algn="ctr">
                      <a:solidFill>
                        <a:srgbClr val="000000"/>
                      </a:solidFill>
                      <a:prstDash val="solid"/>
                      <a:round/>
                      <a:headEnd type="none" w="med" len="med"/>
                      <a:tailEnd type="none" w="med" len="med"/>
                    </a:lnR>
                  </a:tcPr>
                </a:tc>
                <a:tc>
                  <a:txBody>
                    <a:bodyPr/>
                    <a:lstStyle/>
                    <a:p>
                      <a:pPr lvl="0"/>
                      <a:endParaRPr lang="ro-RO"/>
                    </a:p>
                  </a:txBody>
                  <a:tcPr>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3811547953"/>
                  </a:ext>
                </a:extLst>
              </a:tr>
              <a:tr h="659483">
                <a:tc>
                  <a:txBody>
                    <a:bodyPr/>
                    <a:lstStyle/>
                    <a:p>
                      <a:pPr lvl="0"/>
                      <a:r>
                        <a:rPr lang="en-US" sz="1600" b="1"/>
                        <a:t>90</a:t>
                      </a:r>
                      <a:endParaRPr lang="ro-RO" sz="1600" b="1"/>
                    </a:p>
                  </a:txBody>
                  <a:tcPr>
                    <a:lnR w="12701" cap="flat" cmpd="sng" algn="ctr">
                      <a:solidFill>
                        <a:srgbClr val="000000"/>
                      </a:solidFill>
                      <a:prstDash val="solid"/>
                      <a:round/>
                      <a:headEnd type="none" w="med" len="med"/>
                      <a:tailEnd type="none" w="med" len="med"/>
                    </a:lnR>
                  </a:tcPr>
                </a:tc>
                <a:tc>
                  <a:txBody>
                    <a:bodyPr/>
                    <a:lstStyle/>
                    <a:p>
                      <a:pPr lvl="0"/>
                      <a:endParaRPr lang="ro-RO" dirty="0"/>
                    </a:p>
                  </a:txBody>
                  <a:tcPr>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3794188857"/>
                  </a:ext>
                </a:extLst>
              </a:tr>
              <a:tr h="659483">
                <a:tc>
                  <a:txBody>
                    <a:bodyPr/>
                    <a:lstStyle/>
                    <a:p>
                      <a:pPr lvl="0"/>
                      <a:r>
                        <a:rPr lang="en-US" sz="1600" b="1"/>
                        <a:t>80</a:t>
                      </a:r>
                      <a:endParaRPr lang="ro-RO" sz="1600" b="1"/>
                    </a:p>
                  </a:txBody>
                  <a:tcPr>
                    <a:lnR w="12701" cap="flat" cmpd="sng" algn="ctr">
                      <a:solidFill>
                        <a:srgbClr val="000000"/>
                      </a:solidFill>
                      <a:prstDash val="solid"/>
                      <a:round/>
                      <a:headEnd type="none" w="med" len="med"/>
                      <a:tailEnd type="none" w="med" len="med"/>
                    </a:lnR>
                  </a:tcPr>
                </a:tc>
                <a:tc>
                  <a:txBody>
                    <a:bodyPr/>
                    <a:lstStyle/>
                    <a:p>
                      <a:pPr lvl="0"/>
                      <a:endParaRPr lang="ro-RO"/>
                    </a:p>
                  </a:txBody>
                  <a:tcPr>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706820114"/>
                  </a:ext>
                </a:extLst>
              </a:tr>
              <a:tr h="659483">
                <a:tc>
                  <a:txBody>
                    <a:bodyPr/>
                    <a:lstStyle/>
                    <a:p>
                      <a:pPr lvl="0"/>
                      <a:r>
                        <a:rPr lang="en-US" sz="1600" b="1"/>
                        <a:t>70</a:t>
                      </a:r>
                    </a:p>
                    <a:p>
                      <a:pPr lvl="0"/>
                      <a:r>
                        <a:rPr lang="en-US" sz="1600" b="1"/>
                        <a:t>mmHg</a:t>
                      </a:r>
                      <a:endParaRPr lang="ro-RO" sz="1600" b="1"/>
                    </a:p>
                  </a:txBody>
                  <a:tcPr>
                    <a:lnR w="12701" cap="flat" cmpd="sng" algn="ctr">
                      <a:solidFill>
                        <a:srgbClr val="000000"/>
                      </a:solidFill>
                      <a:prstDash val="solid"/>
                      <a:round/>
                      <a:headEnd type="none" w="med" len="med"/>
                      <a:tailEnd type="none" w="med" len="med"/>
                    </a:lnR>
                  </a:tcPr>
                </a:tc>
                <a:tc>
                  <a:txBody>
                    <a:bodyPr/>
                    <a:lstStyle/>
                    <a:p>
                      <a:pPr lvl="0"/>
                      <a:endParaRPr lang="ro-RO" dirty="0"/>
                    </a:p>
                  </a:txBody>
                  <a:tcPr>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636537983"/>
                  </a:ext>
                </a:extLst>
              </a:tr>
            </a:tbl>
          </a:graphicData>
        </a:graphic>
      </p:graphicFrame>
      <p:sp>
        <p:nvSpPr>
          <p:cNvPr id="7" name="TextBox 6">
            <a:extLst>
              <a:ext uri="{FF2B5EF4-FFF2-40B4-BE49-F238E27FC236}">
                <a16:creationId xmlns:a16="http://schemas.microsoft.com/office/drawing/2014/main" id="{D1AE6BE5-06F5-3A98-E274-7F405368EB2C}"/>
              </a:ext>
            </a:extLst>
          </p:cNvPr>
          <p:cNvSpPr txBox="1"/>
          <p:nvPr/>
        </p:nvSpPr>
        <p:spPr>
          <a:xfrm>
            <a:off x="1609728" y="3429000"/>
            <a:ext cx="1171575" cy="369335"/>
          </a:xfrm>
          <a:prstGeom prst="rect">
            <a:avLst/>
          </a:prstGeom>
          <a:noFill/>
          <a:ln cap="flat">
            <a:noFill/>
          </a:ln>
        </p:spPr>
        <p:txBody>
          <a:bodyPr vert="horz" wrap="square" lIns="91440" tIns="45720" rIns="91440" bIns="45720" anchor="t" anchorCtr="1"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800" b="1" i="0" u="none" strike="noStrike" kern="1200" cap="none" spc="0" normalizeH="0" baseline="0" noProof="0">
                <a:ln>
                  <a:noFill/>
                </a:ln>
                <a:solidFill>
                  <a:srgbClr val="000000"/>
                </a:solidFill>
                <a:effectLst/>
                <a:uLnTx/>
                <a:uFillTx/>
                <a:latin typeface="Calibri"/>
                <a:ea typeface="+mn-ea"/>
                <a:cs typeface="+mn-cs"/>
              </a:rPr>
              <a:t>TAS tinta</a:t>
            </a:r>
            <a:endParaRPr kumimoji="0" lang="ro-RO" sz="1800" b="1" i="0" u="none" strike="noStrike" kern="1200" cap="none" spc="0" normalizeH="0" baseline="0" noProof="0">
              <a:ln>
                <a:noFill/>
              </a:ln>
              <a:solidFill>
                <a:srgbClr val="000000"/>
              </a:solidFill>
              <a:effectLst/>
              <a:uLnTx/>
              <a:uFillTx/>
              <a:latin typeface="Calibri"/>
              <a:ea typeface="+mn-ea"/>
              <a:cs typeface="+mn-cs"/>
            </a:endParaRPr>
          </a:p>
        </p:txBody>
      </p:sp>
      <p:sp>
        <p:nvSpPr>
          <p:cNvPr id="8" name="TextBox 7">
            <a:extLst>
              <a:ext uri="{FF2B5EF4-FFF2-40B4-BE49-F238E27FC236}">
                <a16:creationId xmlns:a16="http://schemas.microsoft.com/office/drawing/2014/main" id="{530EDC51-807E-1378-6F96-3C948BD5DEAE}"/>
              </a:ext>
            </a:extLst>
          </p:cNvPr>
          <p:cNvSpPr txBox="1"/>
          <p:nvPr/>
        </p:nvSpPr>
        <p:spPr>
          <a:xfrm>
            <a:off x="4400549" y="3429000"/>
            <a:ext cx="1171575" cy="369335"/>
          </a:xfrm>
          <a:prstGeom prst="rect">
            <a:avLst/>
          </a:prstGeom>
          <a:noFill/>
          <a:ln cap="flat">
            <a:noFill/>
          </a:ln>
        </p:spPr>
        <p:txBody>
          <a:bodyPr vert="horz" wrap="square" lIns="91440" tIns="45720" rIns="91440" bIns="45720" anchor="t" anchorCtr="1"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800" b="1" i="0" u="none" strike="noStrike" kern="1200" cap="none" spc="0" normalizeH="0" baseline="0" noProof="0">
                <a:ln>
                  <a:noFill/>
                </a:ln>
                <a:solidFill>
                  <a:srgbClr val="000000"/>
                </a:solidFill>
                <a:effectLst/>
                <a:uLnTx/>
                <a:uFillTx/>
                <a:latin typeface="Calibri"/>
                <a:ea typeface="+mn-ea"/>
                <a:cs typeface="+mn-cs"/>
              </a:rPr>
              <a:t>TAD tinta</a:t>
            </a:r>
            <a:endParaRPr kumimoji="0" lang="ro-RO" sz="1800" b="1" i="0" u="none" strike="noStrike" kern="1200" cap="none" spc="0" normalizeH="0" baseline="0" noProof="0">
              <a:ln>
                <a:noFill/>
              </a:ln>
              <a:solidFill>
                <a:srgbClr val="000000"/>
              </a:solidFill>
              <a:effectLst/>
              <a:uLnTx/>
              <a:uFillTx/>
              <a:latin typeface="Calibri"/>
              <a:ea typeface="+mn-ea"/>
              <a:cs typeface="+mn-cs"/>
            </a:endParaRPr>
          </a:p>
        </p:txBody>
      </p:sp>
      <p:grpSp>
        <p:nvGrpSpPr>
          <p:cNvPr id="9" name="Group 12">
            <a:extLst>
              <a:ext uri="{FF2B5EF4-FFF2-40B4-BE49-F238E27FC236}">
                <a16:creationId xmlns:a16="http://schemas.microsoft.com/office/drawing/2014/main" id="{6EFEE44A-1E86-AFC9-E97E-1198B3CC7AA8}"/>
              </a:ext>
            </a:extLst>
          </p:cNvPr>
          <p:cNvGrpSpPr/>
          <p:nvPr/>
        </p:nvGrpSpPr>
        <p:grpSpPr>
          <a:xfrm>
            <a:off x="1833564" y="6488664"/>
            <a:ext cx="1266818" cy="369335"/>
            <a:chOff x="1833564" y="6488664"/>
            <a:chExt cx="1266818" cy="369335"/>
          </a:xfrm>
        </p:grpSpPr>
        <p:sp>
          <p:nvSpPr>
            <p:cNvPr id="10" name="Rectangle 8">
              <a:extLst>
                <a:ext uri="{FF2B5EF4-FFF2-40B4-BE49-F238E27FC236}">
                  <a16:creationId xmlns:a16="http://schemas.microsoft.com/office/drawing/2014/main" id="{541E2284-9DAE-EC0C-57DD-4525E4326418}"/>
                </a:ext>
              </a:extLst>
            </p:cNvPr>
            <p:cNvSpPr/>
            <p:nvPr/>
          </p:nvSpPr>
          <p:spPr>
            <a:xfrm>
              <a:off x="1833564" y="6488664"/>
              <a:ext cx="371475" cy="298451"/>
            </a:xfrm>
            <a:prstGeom prst="rect">
              <a:avLst/>
            </a:prstGeom>
            <a:solidFill>
              <a:srgbClr val="92D050"/>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o-RO" sz="1800" b="0" i="0" u="none" strike="noStrike" kern="1200" cap="none" spc="0" normalizeH="0" baseline="0" noProof="0">
                <a:ln>
                  <a:noFill/>
                </a:ln>
                <a:solidFill>
                  <a:srgbClr val="FFFFFF"/>
                </a:solidFill>
                <a:effectLst/>
                <a:uLnTx/>
                <a:uFillTx/>
                <a:latin typeface="Calibri"/>
                <a:ea typeface="+mn-ea"/>
                <a:cs typeface="+mn-cs"/>
              </a:endParaRPr>
            </a:p>
          </p:txBody>
        </p:sp>
        <p:sp>
          <p:nvSpPr>
            <p:cNvPr id="11" name="TextBox 9">
              <a:extLst>
                <a:ext uri="{FF2B5EF4-FFF2-40B4-BE49-F238E27FC236}">
                  <a16:creationId xmlns:a16="http://schemas.microsoft.com/office/drawing/2014/main" id="{BF20ACFB-9452-B447-EEE8-BCA3E754714B}"/>
                </a:ext>
              </a:extLst>
            </p:cNvPr>
            <p:cNvSpPr txBox="1"/>
            <p:nvPr/>
          </p:nvSpPr>
          <p:spPr>
            <a:xfrm>
              <a:off x="2300282" y="6488664"/>
              <a:ext cx="800100"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800" b="0" i="0" u="none" strike="noStrike" kern="1200" cap="none" spc="0" normalizeH="0" baseline="0" noProof="0">
                  <a:ln>
                    <a:noFill/>
                  </a:ln>
                  <a:solidFill>
                    <a:srgbClr val="000000"/>
                  </a:solidFill>
                  <a:effectLst/>
                  <a:uLnTx/>
                  <a:uFillTx/>
                  <a:latin typeface="Calibri"/>
                  <a:ea typeface="+mn-ea"/>
                  <a:cs typeface="+mn-cs"/>
                </a:rPr>
                <a:t>target</a:t>
              </a:r>
              <a:endParaRPr kumimoji="0" lang="ro-RO" sz="1800" b="0" i="0" u="none" strike="noStrike" kern="1200" cap="none" spc="0" normalizeH="0" baseline="0" noProof="0">
                <a:ln>
                  <a:noFill/>
                </a:ln>
                <a:solidFill>
                  <a:srgbClr val="000000"/>
                </a:solidFill>
                <a:effectLst/>
                <a:uLnTx/>
                <a:uFillTx/>
                <a:latin typeface="Calibri"/>
                <a:ea typeface="+mn-ea"/>
                <a:cs typeface="+mn-cs"/>
              </a:endParaRPr>
            </a:p>
          </p:txBody>
        </p:sp>
      </p:grpSp>
      <p:grpSp>
        <p:nvGrpSpPr>
          <p:cNvPr id="12" name="Group 18">
            <a:extLst>
              <a:ext uri="{FF2B5EF4-FFF2-40B4-BE49-F238E27FC236}">
                <a16:creationId xmlns:a16="http://schemas.microsoft.com/office/drawing/2014/main" id="{A239C578-F6C7-EEAC-ABC0-F1F4AB9AACF4}"/>
              </a:ext>
            </a:extLst>
          </p:cNvPr>
          <p:cNvGrpSpPr/>
          <p:nvPr/>
        </p:nvGrpSpPr>
        <p:grpSpPr>
          <a:xfrm>
            <a:off x="3143250" y="6417789"/>
            <a:ext cx="2000250" cy="369335"/>
            <a:chOff x="3143250" y="6417789"/>
            <a:chExt cx="2000250" cy="369335"/>
          </a:xfrm>
        </p:grpSpPr>
        <p:sp>
          <p:nvSpPr>
            <p:cNvPr id="13" name="Rectangle 16">
              <a:extLst>
                <a:ext uri="{FF2B5EF4-FFF2-40B4-BE49-F238E27FC236}">
                  <a16:creationId xmlns:a16="http://schemas.microsoft.com/office/drawing/2014/main" id="{AC4ECB52-8D19-5B15-0A0F-93F23C51EAE1}"/>
                </a:ext>
              </a:extLst>
            </p:cNvPr>
            <p:cNvSpPr/>
            <p:nvPr/>
          </p:nvSpPr>
          <p:spPr>
            <a:xfrm>
              <a:off x="3143250" y="6457218"/>
              <a:ext cx="371475" cy="329897"/>
            </a:xfrm>
            <a:prstGeom prst="rect">
              <a:avLst/>
            </a:prstGeom>
            <a:solidFill>
              <a:srgbClr val="FF0000"/>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o-RO" sz="1800" b="0" i="0" u="none" strike="noStrike" kern="1200" cap="none" spc="0" normalizeH="0" baseline="0" noProof="0">
                <a:ln>
                  <a:noFill/>
                </a:ln>
                <a:solidFill>
                  <a:srgbClr val="FFFFFF"/>
                </a:solidFill>
                <a:effectLst/>
                <a:uLnTx/>
                <a:uFillTx/>
                <a:latin typeface="Calibri"/>
                <a:ea typeface="+mn-ea"/>
                <a:cs typeface="+mn-cs"/>
              </a:endParaRPr>
            </a:p>
          </p:txBody>
        </p:sp>
        <p:sp>
          <p:nvSpPr>
            <p:cNvPr id="14" name="TextBox 17">
              <a:extLst>
                <a:ext uri="{FF2B5EF4-FFF2-40B4-BE49-F238E27FC236}">
                  <a16:creationId xmlns:a16="http://schemas.microsoft.com/office/drawing/2014/main" id="{70AD0A13-99F7-872D-4D61-767918818A25}"/>
                </a:ext>
              </a:extLst>
            </p:cNvPr>
            <p:cNvSpPr txBox="1"/>
            <p:nvPr/>
          </p:nvSpPr>
          <p:spPr>
            <a:xfrm>
              <a:off x="3514725" y="6417789"/>
              <a:ext cx="1628775"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800" b="0" i="0" u="none" strike="noStrike" kern="1200" cap="none" spc="0" normalizeH="0" baseline="0" noProof="0">
                  <a:ln>
                    <a:noFill/>
                  </a:ln>
                  <a:solidFill>
                    <a:srgbClr val="000000"/>
                  </a:solidFill>
                  <a:effectLst/>
                  <a:uLnTx/>
                  <a:uFillTx/>
                  <a:latin typeface="Calibri"/>
                  <a:ea typeface="+mn-ea"/>
                  <a:cs typeface="+mn-cs"/>
                </a:rPr>
                <a:t>nerecomandat</a:t>
              </a:r>
              <a:endParaRPr kumimoji="0" lang="ro-RO" sz="1800" b="0" i="0" u="none" strike="noStrike" kern="1200" cap="none" spc="0" normalizeH="0" baseline="0" noProof="0">
                <a:ln>
                  <a:noFill/>
                </a:ln>
                <a:solidFill>
                  <a:srgbClr val="000000"/>
                </a:solidFill>
                <a:effectLst/>
                <a:uLnTx/>
                <a:uFillTx/>
                <a:latin typeface="Calibri"/>
                <a:ea typeface="+mn-ea"/>
                <a:cs typeface="+mn-cs"/>
              </a:endParaRPr>
            </a:p>
          </p:txBody>
        </p:sp>
      </p:grpSp>
      <p:graphicFrame>
        <p:nvGraphicFramePr>
          <p:cNvPr id="15" name="Table 9">
            <a:extLst>
              <a:ext uri="{FF2B5EF4-FFF2-40B4-BE49-F238E27FC236}">
                <a16:creationId xmlns:a16="http://schemas.microsoft.com/office/drawing/2014/main" id="{24D11285-6501-4BE5-1986-873E0E441AA5}"/>
              </a:ext>
            </a:extLst>
          </p:cNvPr>
          <p:cNvGraphicFramePr>
            <a:graphicFrameLocks noGrp="1"/>
          </p:cNvGraphicFramePr>
          <p:nvPr>
            <p:extLst>
              <p:ext uri="{D42A27DB-BD31-4B8C-83A1-F6EECF244321}">
                <p14:modId xmlns:p14="http://schemas.microsoft.com/office/powerpoint/2010/main" val="3681670382"/>
              </p:ext>
            </p:extLst>
          </p:nvPr>
        </p:nvGraphicFramePr>
        <p:xfrm>
          <a:off x="6280449" y="1867860"/>
          <a:ext cx="5387681" cy="3840480"/>
        </p:xfrm>
        <a:graphic>
          <a:graphicData uri="http://schemas.openxmlformats.org/drawingml/2006/table">
            <a:tbl>
              <a:tblPr firstRow="1" bandRow="1">
                <a:effectLst/>
                <a:tableStyleId>{5940675A-B579-460E-94D1-54222C63F5DA}</a:tableStyleId>
              </a:tblPr>
              <a:tblGrid>
                <a:gridCol w="5387681">
                  <a:extLst>
                    <a:ext uri="{9D8B030D-6E8A-4147-A177-3AD203B41FA5}">
                      <a16:colId xmlns:a16="http://schemas.microsoft.com/office/drawing/2014/main" val="352114868"/>
                    </a:ext>
                  </a:extLst>
                </a:gridCol>
              </a:tblGrid>
              <a:tr h="388126">
                <a:tc>
                  <a:txBody>
                    <a:bodyPr/>
                    <a:lstStyle/>
                    <a:p>
                      <a:pPr lvl="0" algn="ctr"/>
                      <a:r>
                        <a:rPr lang="en-US" sz="2000" b="1" dirty="0" err="1">
                          <a:solidFill>
                            <a:srgbClr val="FFFFFF"/>
                          </a:solidFill>
                        </a:rPr>
                        <a:t>Varsta</a:t>
                      </a:r>
                      <a:r>
                        <a:rPr lang="en-US" sz="2000" b="1" dirty="0">
                          <a:solidFill>
                            <a:srgbClr val="FFFFFF"/>
                          </a:solidFill>
                        </a:rPr>
                        <a:t> 18-64 ani</a:t>
                      </a:r>
                    </a:p>
                  </a:txBody>
                  <a:tcPr>
                    <a:solidFill>
                      <a:srgbClr val="2F5597"/>
                    </a:solidFill>
                  </a:tcPr>
                </a:tc>
                <a:extLst>
                  <a:ext uri="{0D108BD9-81ED-4DB2-BD59-A6C34878D82A}">
                    <a16:rowId xmlns:a16="http://schemas.microsoft.com/office/drawing/2014/main" val="407993663"/>
                  </a:ext>
                </a:extLst>
              </a:tr>
              <a:tr h="358271">
                <a:tc>
                  <a:txBody>
                    <a:bodyPr/>
                    <a:lstStyle/>
                    <a:p>
                      <a:pPr lvl="0"/>
                      <a:r>
                        <a:rPr lang="en-US"/>
                        <a:t>TA sistolica/TA diastolica  </a:t>
                      </a:r>
                      <a:r>
                        <a:rPr lang="en-US" b="1"/>
                        <a:t>&lt; 130/80 mmHg (IA)</a:t>
                      </a:r>
                    </a:p>
                  </a:txBody>
                  <a:tcPr/>
                </a:tc>
                <a:extLst>
                  <a:ext uri="{0D108BD9-81ED-4DB2-BD59-A6C34878D82A}">
                    <a16:rowId xmlns:a16="http://schemas.microsoft.com/office/drawing/2014/main" val="3630803547"/>
                  </a:ext>
                </a:extLst>
              </a:tr>
              <a:tr h="388126">
                <a:tc>
                  <a:txBody>
                    <a:bodyPr/>
                    <a:lstStyle/>
                    <a:p>
                      <a:pPr lvl="0" algn="ctr"/>
                      <a:r>
                        <a:rPr lang="en-US" sz="2000" b="1">
                          <a:solidFill>
                            <a:srgbClr val="FFFFFF"/>
                          </a:solidFill>
                        </a:rPr>
                        <a:t>Varsta 65-79 ani</a:t>
                      </a:r>
                    </a:p>
                  </a:txBody>
                  <a:tcPr>
                    <a:solidFill>
                      <a:srgbClr val="2F5597"/>
                    </a:solidFill>
                  </a:tcPr>
                </a:tc>
                <a:extLst>
                  <a:ext uri="{0D108BD9-81ED-4DB2-BD59-A6C34878D82A}">
                    <a16:rowId xmlns:a16="http://schemas.microsoft.com/office/drawing/2014/main" val="4225938363"/>
                  </a:ext>
                </a:extLst>
              </a:tr>
              <a:tr h="358271">
                <a:tc>
                  <a:txBody>
                    <a:bodyPr/>
                    <a:lstStyle/>
                    <a:p>
                      <a:pPr lvl="0"/>
                      <a:r>
                        <a:rPr lang="en-US"/>
                        <a:t>TA sistolica /TA distolica </a:t>
                      </a:r>
                      <a:r>
                        <a:rPr lang="en-US" b="1"/>
                        <a:t>&lt; 140/80 mmHg (IA)</a:t>
                      </a:r>
                    </a:p>
                  </a:txBody>
                  <a:tcPr/>
                </a:tc>
                <a:extLst>
                  <a:ext uri="{0D108BD9-81ED-4DB2-BD59-A6C34878D82A}">
                    <a16:rowId xmlns:a16="http://schemas.microsoft.com/office/drawing/2014/main" val="947963346"/>
                  </a:ext>
                </a:extLst>
              </a:tr>
              <a:tr h="626976">
                <a:tc>
                  <a:txBody>
                    <a:bodyPr/>
                    <a:lstStyle/>
                    <a:p>
                      <a:pPr lvl="0"/>
                      <a:r>
                        <a:rPr lang="en-US" dirty="0"/>
                        <a:t>TA </a:t>
                      </a:r>
                      <a:r>
                        <a:rPr lang="en-US" dirty="0" err="1"/>
                        <a:t>sistoloca</a:t>
                      </a:r>
                      <a:r>
                        <a:rPr lang="en-US" dirty="0"/>
                        <a:t> /TA </a:t>
                      </a:r>
                      <a:r>
                        <a:rPr lang="en-US" dirty="0" err="1"/>
                        <a:t>diastolica</a:t>
                      </a:r>
                      <a:r>
                        <a:rPr lang="en-US" dirty="0"/>
                        <a:t> </a:t>
                      </a:r>
                      <a:r>
                        <a:rPr lang="en-US" b="1" dirty="0"/>
                        <a:t>&lt; 130/80 mmHg </a:t>
                      </a:r>
                      <a:r>
                        <a:rPr lang="en-US" dirty="0" err="1"/>
                        <a:t>daca</a:t>
                      </a:r>
                      <a:r>
                        <a:rPr lang="en-US" dirty="0"/>
                        <a:t> </a:t>
                      </a:r>
                      <a:r>
                        <a:rPr lang="en-US" dirty="0" err="1">
                          <a:highlight>
                            <a:srgbClr val="00FF00"/>
                          </a:highlight>
                        </a:rPr>
                        <a:t>valorile</a:t>
                      </a:r>
                      <a:r>
                        <a:rPr lang="en-US" dirty="0">
                          <a:highlight>
                            <a:srgbClr val="00FF00"/>
                          </a:highlight>
                        </a:rPr>
                        <a:t> sunt tolerate (IB)</a:t>
                      </a:r>
                    </a:p>
                  </a:txBody>
                  <a:tcPr/>
                </a:tc>
                <a:extLst>
                  <a:ext uri="{0D108BD9-81ED-4DB2-BD59-A6C34878D82A}">
                    <a16:rowId xmlns:a16="http://schemas.microsoft.com/office/drawing/2014/main" val="4200078591"/>
                  </a:ext>
                </a:extLst>
              </a:tr>
              <a:tr h="388126">
                <a:tc>
                  <a:txBody>
                    <a:bodyPr/>
                    <a:lstStyle/>
                    <a:p>
                      <a:pPr lvl="0" algn="ctr"/>
                      <a:r>
                        <a:rPr lang="en-US" sz="2000" b="1">
                          <a:solidFill>
                            <a:srgbClr val="FFFFFF"/>
                          </a:solidFill>
                        </a:rPr>
                        <a:t>Varsta ≥ 80 ani</a:t>
                      </a:r>
                    </a:p>
                  </a:txBody>
                  <a:tcPr>
                    <a:solidFill>
                      <a:srgbClr val="2F5597"/>
                    </a:solidFill>
                  </a:tcPr>
                </a:tc>
                <a:extLst>
                  <a:ext uri="{0D108BD9-81ED-4DB2-BD59-A6C34878D82A}">
                    <a16:rowId xmlns:a16="http://schemas.microsoft.com/office/drawing/2014/main" val="3339583873"/>
                  </a:ext>
                </a:extLst>
              </a:tr>
              <a:tr h="626976">
                <a:tc>
                  <a:txBody>
                    <a:bodyPr/>
                    <a:lstStyle/>
                    <a:p>
                      <a:pPr lvl="0"/>
                      <a:r>
                        <a:rPr lang="en-US"/>
                        <a:t>TA sistolica </a:t>
                      </a:r>
                      <a:r>
                        <a:rPr lang="en-US" b="1"/>
                        <a:t>intre 140-150 mmHg </a:t>
                      </a:r>
                      <a:r>
                        <a:rPr lang="en-US"/>
                        <a:t>si </a:t>
                      </a:r>
                      <a:r>
                        <a:rPr lang="en-US" b="0"/>
                        <a:t>TA diastolica </a:t>
                      </a:r>
                      <a:r>
                        <a:rPr lang="en-US" b="1"/>
                        <a:t>&lt; 80 mmHg</a:t>
                      </a:r>
                    </a:p>
                  </a:txBody>
                  <a:tcPr/>
                </a:tc>
                <a:extLst>
                  <a:ext uri="{0D108BD9-81ED-4DB2-BD59-A6C34878D82A}">
                    <a16:rowId xmlns:a16="http://schemas.microsoft.com/office/drawing/2014/main" val="2446375921"/>
                  </a:ext>
                </a:extLst>
              </a:tr>
              <a:tr h="626976">
                <a:tc>
                  <a:txBody>
                    <a:bodyPr/>
                    <a:lstStyle/>
                    <a:p>
                      <a:pPr lvl="0"/>
                      <a:r>
                        <a:rPr lang="en-US" dirty="0"/>
                        <a:t>TA </a:t>
                      </a:r>
                      <a:r>
                        <a:rPr lang="en-US" dirty="0" err="1"/>
                        <a:t>sistolica</a:t>
                      </a:r>
                      <a:r>
                        <a:rPr lang="en-US" dirty="0"/>
                        <a:t> </a:t>
                      </a:r>
                      <a:r>
                        <a:rPr lang="en-US" b="1" dirty="0" err="1"/>
                        <a:t>intre</a:t>
                      </a:r>
                      <a:r>
                        <a:rPr lang="en-US" b="1" dirty="0"/>
                        <a:t> 130-139 mmHg </a:t>
                      </a:r>
                      <a:r>
                        <a:rPr lang="en-US" dirty="0" err="1"/>
                        <a:t>daca</a:t>
                      </a:r>
                      <a:r>
                        <a:rPr lang="en-US" dirty="0"/>
                        <a:t> </a:t>
                      </a:r>
                      <a:r>
                        <a:rPr lang="en-US" dirty="0" err="1">
                          <a:highlight>
                            <a:srgbClr val="00FF00"/>
                          </a:highlight>
                        </a:rPr>
                        <a:t>valorile</a:t>
                      </a:r>
                      <a:r>
                        <a:rPr lang="en-US" dirty="0">
                          <a:highlight>
                            <a:srgbClr val="00FF00"/>
                          </a:highlight>
                        </a:rPr>
                        <a:t> sunt tolerate, </a:t>
                      </a:r>
                      <a:r>
                        <a:rPr lang="en-US" dirty="0"/>
                        <a:t>cu </a:t>
                      </a:r>
                      <a:r>
                        <a:rPr lang="en-US" dirty="0" err="1"/>
                        <a:t>precautie</a:t>
                      </a:r>
                      <a:r>
                        <a:rPr lang="en-US" dirty="0"/>
                        <a:t> </a:t>
                      </a:r>
                      <a:r>
                        <a:rPr lang="en-US" dirty="0" err="1"/>
                        <a:t>daca</a:t>
                      </a:r>
                      <a:r>
                        <a:rPr lang="en-US" dirty="0"/>
                        <a:t> TAD &lt; 70 mmHg</a:t>
                      </a:r>
                    </a:p>
                  </a:txBody>
                  <a:tcPr/>
                </a:tc>
                <a:extLst>
                  <a:ext uri="{0D108BD9-81ED-4DB2-BD59-A6C34878D82A}">
                    <a16:rowId xmlns:a16="http://schemas.microsoft.com/office/drawing/2014/main" val="1664071216"/>
                  </a:ext>
                </a:extLst>
              </a:tr>
            </a:tbl>
          </a:graphicData>
        </a:graphic>
      </p:graphicFrame>
    </p:spTree>
    <p:extLst>
      <p:ext uri="{BB962C8B-B14F-4D97-AF65-F5344CB8AC3E}">
        <p14:creationId xmlns:p14="http://schemas.microsoft.com/office/powerpoint/2010/main" val="93223146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B9659-665D-9624-884E-54B7CD03B4BA}"/>
              </a:ext>
            </a:extLst>
          </p:cNvPr>
          <p:cNvSpPr txBox="1">
            <a:spLocks noGrp="1"/>
          </p:cNvSpPr>
          <p:nvPr>
            <p:ph type="title"/>
          </p:nvPr>
        </p:nvSpPr>
        <p:spPr>
          <a:xfrm>
            <a:off x="3600450" y="162872"/>
            <a:ext cx="4194435" cy="730248"/>
          </a:xfrm>
        </p:spPr>
        <p:txBody>
          <a:bodyPr anchorCtr="1">
            <a:noAutofit/>
          </a:bodyPr>
          <a:lstStyle/>
          <a:p>
            <a:pPr lvl="0" algn="ctr"/>
            <a:r>
              <a:rPr lang="en-US" sz="3200" b="1" dirty="0" err="1">
                <a:latin typeface="+mn-lt"/>
              </a:rPr>
              <a:t>Strategia</a:t>
            </a:r>
            <a:r>
              <a:rPr lang="en-US" sz="3200" b="1" dirty="0">
                <a:latin typeface="+mn-lt"/>
              </a:rPr>
              <a:t> </a:t>
            </a:r>
            <a:r>
              <a:rPr lang="en-US" sz="3200" b="1" dirty="0" err="1">
                <a:latin typeface="+mn-lt"/>
              </a:rPr>
              <a:t>terapeutica</a:t>
            </a:r>
            <a:endParaRPr lang="ro-RO" sz="3200" b="1" dirty="0">
              <a:latin typeface="+mn-lt"/>
            </a:endParaRPr>
          </a:p>
        </p:txBody>
      </p:sp>
      <p:pic>
        <p:nvPicPr>
          <p:cNvPr id="3" name="Picture 2" descr="European Society of Hypertension Announces Comprehensive New Guidelines for  the Management of Arterial Hypertension">
            <a:extLst>
              <a:ext uri="{FF2B5EF4-FFF2-40B4-BE49-F238E27FC236}">
                <a16:creationId xmlns:a16="http://schemas.microsoft.com/office/drawing/2014/main" id="{7DC1A800-AB94-5A3A-F9FD-61FC86D3BC18}"/>
              </a:ext>
            </a:extLst>
          </p:cNvPr>
          <p:cNvPicPr>
            <a:picLocks noChangeAspect="1"/>
          </p:cNvPicPr>
          <p:nvPr/>
        </p:nvPicPr>
        <p:blipFill>
          <a:blip r:embed="rId2"/>
          <a:srcRect/>
          <a:stretch>
            <a:fillRect/>
          </a:stretch>
        </p:blipFill>
        <p:spPr>
          <a:xfrm>
            <a:off x="10652138" y="140003"/>
            <a:ext cx="1403329" cy="737875"/>
          </a:xfrm>
          <a:prstGeom prst="rect">
            <a:avLst/>
          </a:prstGeom>
          <a:noFill/>
          <a:ln cap="flat">
            <a:noFill/>
          </a:ln>
          <a:effectLst>
            <a:outerShdw dir="16200000" algn="tl">
              <a:srgbClr val="000000">
                <a:alpha val="40000"/>
              </a:srgbClr>
            </a:outerShdw>
          </a:effectLst>
        </p:spPr>
      </p:pic>
      <p:grpSp>
        <p:nvGrpSpPr>
          <p:cNvPr id="4" name="Group 42">
            <a:extLst>
              <a:ext uri="{FF2B5EF4-FFF2-40B4-BE49-F238E27FC236}">
                <a16:creationId xmlns:a16="http://schemas.microsoft.com/office/drawing/2014/main" id="{88EFEE78-1F06-8E38-65D8-D5ACC84045C1}"/>
              </a:ext>
            </a:extLst>
          </p:cNvPr>
          <p:cNvGrpSpPr/>
          <p:nvPr/>
        </p:nvGrpSpPr>
        <p:grpSpPr>
          <a:xfrm>
            <a:off x="2756166" y="1552578"/>
            <a:ext cx="5038718" cy="4122965"/>
            <a:chOff x="2756166" y="1552578"/>
            <a:chExt cx="5038718" cy="4122965"/>
          </a:xfrm>
        </p:grpSpPr>
        <p:sp>
          <p:nvSpPr>
            <p:cNvPr id="5" name="Oval 3">
              <a:extLst>
                <a:ext uri="{FF2B5EF4-FFF2-40B4-BE49-F238E27FC236}">
                  <a16:creationId xmlns:a16="http://schemas.microsoft.com/office/drawing/2014/main" id="{89F71CED-86FF-5CB7-FAB8-10D958BA15FE}"/>
                </a:ext>
              </a:extLst>
            </p:cNvPr>
            <p:cNvSpPr/>
            <p:nvPr/>
          </p:nvSpPr>
          <p:spPr>
            <a:xfrm>
              <a:off x="3645959" y="2033241"/>
              <a:ext cx="3228974" cy="324009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DC3E6"/>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o-RO"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6" name="Straight Connector 10">
              <a:extLst>
                <a:ext uri="{FF2B5EF4-FFF2-40B4-BE49-F238E27FC236}">
                  <a16:creationId xmlns:a16="http://schemas.microsoft.com/office/drawing/2014/main" id="{BE7DE2DF-1096-24A3-BF7D-10BEF36BA538}"/>
                </a:ext>
              </a:extLst>
            </p:cNvPr>
            <p:cNvCxnSpPr>
              <a:stCxn id="5" idx="2"/>
            </p:cNvCxnSpPr>
            <p:nvPr/>
          </p:nvCxnSpPr>
          <p:spPr>
            <a:xfrm flipH="1" flipV="1">
              <a:off x="5259793" y="2033241"/>
              <a:ext cx="658" cy="3240103"/>
            </a:xfrm>
            <a:prstGeom prst="straightConnector1">
              <a:avLst/>
            </a:prstGeom>
            <a:noFill/>
            <a:ln w="12701" cap="flat">
              <a:solidFill>
                <a:srgbClr val="000000"/>
              </a:solidFill>
              <a:prstDash val="solid"/>
              <a:miter/>
            </a:ln>
          </p:spPr>
        </p:cxnSp>
        <p:cxnSp>
          <p:nvCxnSpPr>
            <p:cNvPr id="7" name="Straight Connector 14">
              <a:extLst>
                <a:ext uri="{FF2B5EF4-FFF2-40B4-BE49-F238E27FC236}">
                  <a16:creationId xmlns:a16="http://schemas.microsoft.com/office/drawing/2014/main" id="{C853B7D4-D916-E426-D3B2-DCDE50D724FB}"/>
                </a:ext>
              </a:extLst>
            </p:cNvPr>
            <p:cNvCxnSpPr/>
            <p:nvPr/>
          </p:nvCxnSpPr>
          <p:spPr>
            <a:xfrm flipV="1">
              <a:off x="3645959" y="3650229"/>
              <a:ext cx="3228975" cy="123838"/>
            </a:xfrm>
            <a:prstGeom prst="straightConnector1">
              <a:avLst/>
            </a:prstGeom>
            <a:noFill/>
            <a:ln w="57150" cap="flat">
              <a:solidFill>
                <a:srgbClr val="4472C4"/>
              </a:solidFill>
              <a:prstDash val="solid"/>
              <a:miter/>
            </a:ln>
          </p:spPr>
        </p:cxnSp>
        <p:sp>
          <p:nvSpPr>
            <p:cNvPr id="8" name="Oval 5">
              <a:extLst>
                <a:ext uri="{FF2B5EF4-FFF2-40B4-BE49-F238E27FC236}">
                  <a16:creationId xmlns:a16="http://schemas.microsoft.com/office/drawing/2014/main" id="{6758A17D-9588-1B13-A5EB-ABE40441E47B}"/>
                </a:ext>
              </a:extLst>
            </p:cNvPr>
            <p:cNvSpPr/>
            <p:nvPr/>
          </p:nvSpPr>
          <p:spPr>
            <a:xfrm>
              <a:off x="4524378" y="3248021"/>
              <a:ext cx="1562096" cy="78105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72C4"/>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600" b="1" i="0" u="none" strike="noStrike" kern="1200" cap="none" spc="0" normalizeH="0" baseline="0" noProof="0">
                  <a:ln>
                    <a:noFill/>
                  </a:ln>
                  <a:solidFill>
                    <a:srgbClr val="FFFFFF"/>
                  </a:solidFill>
                  <a:effectLst>
                    <a:outerShdw dist="38096" dir="2700000">
                      <a:srgbClr val="000000"/>
                    </a:outerShdw>
                  </a:effectLst>
                  <a:uLnTx/>
                  <a:uFillTx/>
                  <a:latin typeface="Calibri"/>
                  <a:ea typeface="+mn-ea"/>
                  <a:cs typeface="+mn-cs"/>
                </a:rPr>
                <a:t>TA controlata</a:t>
              </a:r>
              <a:endParaRPr kumimoji="0" lang="ro-RO" sz="1600" b="1" i="0" u="none" strike="noStrike" kern="1200" cap="none" spc="0" normalizeH="0" baseline="0" noProof="0">
                <a:ln>
                  <a:noFill/>
                </a:ln>
                <a:solidFill>
                  <a:srgbClr val="FFFFFF"/>
                </a:solidFill>
                <a:effectLst>
                  <a:outerShdw dist="38096" dir="2700000">
                    <a:srgbClr val="000000"/>
                  </a:outerShdw>
                </a:effectLst>
                <a:uLnTx/>
                <a:uFillTx/>
                <a:latin typeface="Calibri"/>
                <a:ea typeface="+mn-ea"/>
                <a:cs typeface="+mn-cs"/>
              </a:endParaRPr>
            </a:p>
          </p:txBody>
        </p:sp>
        <p:sp>
          <p:nvSpPr>
            <p:cNvPr id="9" name="TextBox 17">
              <a:extLst>
                <a:ext uri="{FF2B5EF4-FFF2-40B4-BE49-F238E27FC236}">
                  <a16:creationId xmlns:a16="http://schemas.microsoft.com/office/drawing/2014/main" id="{A9692AE8-8ED7-869E-CACA-A6047D0BFADE}"/>
                </a:ext>
              </a:extLst>
            </p:cNvPr>
            <p:cNvSpPr txBox="1"/>
            <p:nvPr/>
          </p:nvSpPr>
          <p:spPr>
            <a:xfrm>
              <a:off x="2756166" y="3587236"/>
              <a:ext cx="933446" cy="646334"/>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800" b="1" i="0" u="none" strike="noStrike" kern="1200" cap="none" spc="0" normalizeH="0" baseline="0" noProof="0">
                  <a:ln>
                    <a:noFill/>
                  </a:ln>
                  <a:solidFill>
                    <a:srgbClr val="000000"/>
                  </a:solidFill>
                  <a:effectLst/>
                  <a:uLnTx/>
                  <a:uFillTx/>
                  <a:latin typeface="Calibri"/>
                  <a:ea typeface="+mn-ea"/>
                  <a:cs typeface="+mn-cs"/>
                </a:rPr>
                <a:t>Diuretic</a:t>
              </a: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800" b="1" i="0" u="none" strike="noStrike" kern="1200" cap="none" spc="0" normalizeH="0" baseline="0" noProof="0">
                  <a:ln>
                    <a:noFill/>
                  </a:ln>
                  <a:solidFill>
                    <a:srgbClr val="000000"/>
                  </a:solidFill>
                  <a:effectLst/>
                  <a:uLnTx/>
                  <a:uFillTx/>
                  <a:latin typeface="Calibri"/>
                  <a:ea typeface="+mn-ea"/>
                  <a:cs typeface="+mn-cs"/>
                </a:rPr>
                <a:t>T/TL</a:t>
              </a:r>
              <a:endParaRPr kumimoji="0" lang="ro-RO" sz="1800" b="1" i="0" u="none" strike="noStrike" kern="1200" cap="none" spc="0" normalizeH="0" baseline="0" noProof="0">
                <a:ln>
                  <a:noFill/>
                </a:ln>
                <a:solidFill>
                  <a:srgbClr val="000000"/>
                </a:solidFill>
                <a:effectLst/>
                <a:uLnTx/>
                <a:uFillTx/>
                <a:latin typeface="Calibri"/>
                <a:ea typeface="+mn-ea"/>
                <a:cs typeface="+mn-cs"/>
              </a:endParaRPr>
            </a:p>
          </p:txBody>
        </p:sp>
        <p:sp>
          <p:nvSpPr>
            <p:cNvPr id="10" name="TextBox 18">
              <a:extLst>
                <a:ext uri="{FF2B5EF4-FFF2-40B4-BE49-F238E27FC236}">
                  <a16:creationId xmlns:a16="http://schemas.microsoft.com/office/drawing/2014/main" id="{ECB8DF08-FF9C-2EB5-E7A9-3086A7FFBC5D}"/>
                </a:ext>
              </a:extLst>
            </p:cNvPr>
            <p:cNvSpPr txBox="1"/>
            <p:nvPr/>
          </p:nvSpPr>
          <p:spPr>
            <a:xfrm>
              <a:off x="4648196" y="1552578"/>
              <a:ext cx="1438278"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800" b="1" i="0" u="none" strike="noStrike" kern="1200" cap="none" spc="0" normalizeH="0" baseline="0" noProof="0">
                  <a:ln>
                    <a:noFill/>
                  </a:ln>
                  <a:solidFill>
                    <a:srgbClr val="000000"/>
                  </a:solidFill>
                  <a:effectLst/>
                  <a:uLnTx/>
                  <a:uFillTx/>
                  <a:latin typeface="Calibri"/>
                  <a:ea typeface="+mn-ea"/>
                  <a:cs typeface="+mn-cs"/>
                </a:rPr>
                <a:t>IECA sau BRA</a:t>
              </a:r>
              <a:endParaRPr kumimoji="0" lang="ro-RO" sz="1800" b="1" i="0" u="none" strike="noStrike" kern="1200" cap="none" spc="0" normalizeH="0" baseline="0" noProof="0">
                <a:ln>
                  <a:noFill/>
                </a:ln>
                <a:solidFill>
                  <a:srgbClr val="000000"/>
                </a:solidFill>
                <a:effectLst/>
                <a:uLnTx/>
                <a:uFillTx/>
                <a:latin typeface="Calibri"/>
                <a:ea typeface="+mn-ea"/>
                <a:cs typeface="+mn-cs"/>
              </a:endParaRPr>
            </a:p>
          </p:txBody>
        </p:sp>
        <p:sp>
          <p:nvSpPr>
            <p:cNvPr id="11" name="TextBox 19">
              <a:extLst>
                <a:ext uri="{FF2B5EF4-FFF2-40B4-BE49-F238E27FC236}">
                  <a16:creationId xmlns:a16="http://schemas.microsoft.com/office/drawing/2014/main" id="{CD44CC9A-8E1F-F7F1-9FD4-F5902773C342}"/>
                </a:ext>
              </a:extLst>
            </p:cNvPr>
            <p:cNvSpPr txBox="1"/>
            <p:nvPr/>
          </p:nvSpPr>
          <p:spPr>
            <a:xfrm>
              <a:off x="6918588" y="3402564"/>
              <a:ext cx="876296"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800" b="1" i="0" u="none" strike="noStrike" kern="1200" cap="none" spc="0" normalizeH="0" baseline="0" noProof="0">
                  <a:ln>
                    <a:noFill/>
                  </a:ln>
                  <a:solidFill>
                    <a:srgbClr val="000000"/>
                  </a:solidFill>
                  <a:effectLst/>
                  <a:uLnTx/>
                  <a:uFillTx/>
                  <a:latin typeface="Calibri"/>
                  <a:ea typeface="+mn-ea"/>
                  <a:cs typeface="+mn-cs"/>
                </a:rPr>
                <a:t>BCC</a:t>
              </a:r>
              <a:endParaRPr kumimoji="0" lang="ro-RO" sz="1800" b="1" i="0" u="none" strike="noStrike" kern="1200" cap="none" spc="0" normalizeH="0" baseline="0" noProof="0">
                <a:ln>
                  <a:noFill/>
                </a:ln>
                <a:solidFill>
                  <a:srgbClr val="000000"/>
                </a:solidFill>
                <a:effectLst/>
                <a:uLnTx/>
                <a:uFillTx/>
                <a:latin typeface="Calibri"/>
                <a:ea typeface="+mn-ea"/>
                <a:cs typeface="+mn-cs"/>
              </a:endParaRPr>
            </a:p>
          </p:txBody>
        </p:sp>
        <p:cxnSp>
          <p:nvCxnSpPr>
            <p:cNvPr id="12" name="Straight Connector 21">
              <a:extLst>
                <a:ext uri="{FF2B5EF4-FFF2-40B4-BE49-F238E27FC236}">
                  <a16:creationId xmlns:a16="http://schemas.microsoft.com/office/drawing/2014/main" id="{0019C085-E170-DAA9-3F94-0AE1EED236C8}"/>
                </a:ext>
              </a:extLst>
            </p:cNvPr>
            <p:cNvCxnSpPr>
              <a:endCxn id="5" idx="0"/>
            </p:cNvCxnSpPr>
            <p:nvPr/>
          </p:nvCxnSpPr>
          <p:spPr>
            <a:xfrm flipV="1">
              <a:off x="3689613" y="2033241"/>
              <a:ext cx="1570838" cy="1738658"/>
            </a:xfrm>
            <a:prstGeom prst="straightConnector1">
              <a:avLst/>
            </a:prstGeom>
            <a:noFill/>
            <a:ln w="57150" cap="flat">
              <a:solidFill>
                <a:srgbClr val="4472C4"/>
              </a:solidFill>
              <a:prstDash val="solid"/>
              <a:miter/>
            </a:ln>
          </p:spPr>
        </p:cxnSp>
        <p:cxnSp>
          <p:nvCxnSpPr>
            <p:cNvPr id="13" name="Straight Connector 23">
              <a:extLst>
                <a:ext uri="{FF2B5EF4-FFF2-40B4-BE49-F238E27FC236}">
                  <a16:creationId xmlns:a16="http://schemas.microsoft.com/office/drawing/2014/main" id="{4967BED2-9FE4-C639-346C-264DC5852969}"/>
                </a:ext>
              </a:extLst>
            </p:cNvPr>
            <p:cNvCxnSpPr/>
            <p:nvPr/>
          </p:nvCxnSpPr>
          <p:spPr>
            <a:xfrm>
              <a:off x="5259793" y="2033241"/>
              <a:ext cx="1614483" cy="1620052"/>
            </a:xfrm>
            <a:prstGeom prst="straightConnector1">
              <a:avLst/>
            </a:prstGeom>
            <a:noFill/>
            <a:ln w="57150" cap="flat">
              <a:solidFill>
                <a:srgbClr val="4472C4"/>
              </a:solidFill>
              <a:prstDash val="solid"/>
              <a:miter/>
            </a:ln>
          </p:spPr>
        </p:cxnSp>
        <p:cxnSp>
          <p:nvCxnSpPr>
            <p:cNvPr id="14" name="Straight Connector 28">
              <a:extLst>
                <a:ext uri="{FF2B5EF4-FFF2-40B4-BE49-F238E27FC236}">
                  <a16:creationId xmlns:a16="http://schemas.microsoft.com/office/drawing/2014/main" id="{1FB51574-7850-49F1-E3B8-4E396E727B02}"/>
                </a:ext>
              </a:extLst>
            </p:cNvPr>
            <p:cNvCxnSpPr>
              <a:endCxn id="5" idx="2"/>
            </p:cNvCxnSpPr>
            <p:nvPr/>
          </p:nvCxnSpPr>
          <p:spPr>
            <a:xfrm>
              <a:off x="3645959" y="3781839"/>
              <a:ext cx="1614492" cy="1491505"/>
            </a:xfrm>
            <a:prstGeom prst="straightConnector1">
              <a:avLst/>
            </a:prstGeom>
            <a:noFill/>
            <a:ln w="12701" cap="flat">
              <a:solidFill>
                <a:srgbClr val="000000"/>
              </a:solidFill>
              <a:prstDash val="solid"/>
              <a:miter/>
            </a:ln>
          </p:spPr>
        </p:cxnSp>
        <p:cxnSp>
          <p:nvCxnSpPr>
            <p:cNvPr id="15" name="Straight Connector 31">
              <a:extLst>
                <a:ext uri="{FF2B5EF4-FFF2-40B4-BE49-F238E27FC236}">
                  <a16:creationId xmlns:a16="http://schemas.microsoft.com/office/drawing/2014/main" id="{A1D880C5-9097-E567-CFB3-8FEFA360F279}"/>
                </a:ext>
              </a:extLst>
            </p:cNvPr>
            <p:cNvCxnSpPr>
              <a:stCxn id="5" idx="2"/>
              <a:endCxn id="5" idx="1"/>
            </p:cNvCxnSpPr>
            <p:nvPr/>
          </p:nvCxnSpPr>
          <p:spPr>
            <a:xfrm flipV="1">
              <a:off x="5260446" y="3653288"/>
              <a:ext cx="1614487" cy="1620047"/>
            </a:xfrm>
            <a:prstGeom prst="straightConnector1">
              <a:avLst/>
            </a:prstGeom>
            <a:noFill/>
            <a:ln w="6345" cap="flat">
              <a:solidFill>
                <a:srgbClr val="000000"/>
              </a:solidFill>
              <a:prstDash val="solid"/>
              <a:miter/>
            </a:ln>
          </p:spPr>
        </p:cxnSp>
        <p:sp>
          <p:nvSpPr>
            <p:cNvPr id="16" name="TextBox 32">
              <a:extLst>
                <a:ext uri="{FF2B5EF4-FFF2-40B4-BE49-F238E27FC236}">
                  <a16:creationId xmlns:a16="http://schemas.microsoft.com/office/drawing/2014/main" id="{4DB6BD41-C2D0-4B66-ED2C-B7B855BA7C41}"/>
                </a:ext>
              </a:extLst>
            </p:cNvPr>
            <p:cNvSpPr txBox="1"/>
            <p:nvPr/>
          </p:nvSpPr>
          <p:spPr>
            <a:xfrm>
              <a:off x="4475027" y="5306208"/>
              <a:ext cx="2066141"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800" b="0" i="0" u="none" strike="noStrike" kern="1200" cap="none" spc="0" normalizeH="0" baseline="0" noProof="0">
                  <a:ln>
                    <a:noFill/>
                  </a:ln>
                  <a:solidFill>
                    <a:srgbClr val="000000"/>
                  </a:solidFill>
                  <a:effectLst/>
                  <a:uLnTx/>
                  <a:uFillTx/>
                  <a:latin typeface="Calibri"/>
                  <a:ea typeface="+mn-ea"/>
                  <a:cs typeface="+mn-cs"/>
                </a:rPr>
                <a:t>BB (betablocant)</a:t>
              </a:r>
              <a:endParaRPr kumimoji="0" lang="ro-RO" sz="1800" b="0" i="0" u="none" strike="noStrike" kern="1200" cap="none" spc="0" normalizeH="0" baseline="0" noProof="0">
                <a:ln>
                  <a:noFill/>
                </a:ln>
                <a:solidFill>
                  <a:srgbClr val="000000"/>
                </a:solidFill>
                <a:effectLst/>
                <a:uLnTx/>
                <a:uFillTx/>
                <a:latin typeface="Calibri"/>
                <a:ea typeface="+mn-ea"/>
                <a:cs typeface="+mn-cs"/>
              </a:endParaRPr>
            </a:p>
          </p:txBody>
        </p:sp>
      </p:grpSp>
      <p:sp>
        <p:nvSpPr>
          <p:cNvPr id="17" name="Rectangle 43">
            <a:extLst>
              <a:ext uri="{FF2B5EF4-FFF2-40B4-BE49-F238E27FC236}">
                <a16:creationId xmlns:a16="http://schemas.microsoft.com/office/drawing/2014/main" id="{1917C9E5-B0E2-82C0-173B-5C051D629DC5}"/>
              </a:ext>
            </a:extLst>
          </p:cNvPr>
          <p:cNvSpPr/>
          <p:nvPr/>
        </p:nvSpPr>
        <p:spPr>
          <a:xfrm>
            <a:off x="89638" y="977557"/>
            <a:ext cx="3467103" cy="2175220"/>
          </a:xfrm>
          <a:prstGeom prst="rect">
            <a:avLst/>
          </a:prstGeom>
          <a:gradFill>
            <a:gsLst>
              <a:gs pos="0">
                <a:srgbClr val="83D3FF"/>
              </a:gs>
              <a:gs pos="100000">
                <a:srgbClr val="B5E2FF"/>
              </a:gs>
            </a:gsLst>
            <a:lin ang="0"/>
          </a:gradFill>
          <a:ln cap="flat">
            <a:noFill/>
            <a:prstDash val="solid"/>
          </a:ln>
        </p:spPr>
        <p:txBody>
          <a:bodyPr vert="horz" wrap="square" lIns="91440" tIns="45720" rIns="91440" bIns="45720" anchor="ctr" anchorCtr="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300" b="1" i="0" u="none" strike="noStrike" kern="1200" cap="none" spc="0" normalizeH="0" baseline="0" noProof="0">
                <a:ln>
                  <a:noFill/>
                </a:ln>
                <a:solidFill>
                  <a:srgbClr val="000000"/>
                </a:solidFill>
                <a:effectLst/>
                <a:uLnTx/>
                <a:uFillTx/>
                <a:latin typeface="Calibri"/>
                <a:ea typeface="+mn-ea"/>
                <a:cs typeface="+mn-cs"/>
              </a:rPr>
              <a:t>Recomandari:</a:t>
            </a:r>
          </a:p>
          <a:p>
            <a:pPr marL="171450" marR="0" lvl="0" indent="-171450" algn="l" defTabSz="914400" rtl="0" eaLnBrk="1" fontAlgn="auto" latinLnBrk="0" hangingPunct="1">
              <a:lnSpc>
                <a:spcPct val="100000"/>
              </a:lnSpc>
              <a:spcBef>
                <a:spcPts val="0"/>
              </a:spcBef>
              <a:spcAft>
                <a:spcPts val="0"/>
              </a:spcAft>
              <a:buClrTx/>
              <a:buSzPct val="100000"/>
              <a:buFont typeface="Arial" pitchFamily="34"/>
              <a:buChar char="•"/>
              <a:tabLst/>
              <a:defRPr sz="1800" b="0" i="0" u="none" strike="noStrike" kern="0" cap="none" spc="0" baseline="0">
                <a:solidFill>
                  <a:srgbClr val="000000"/>
                </a:solidFill>
                <a:uFillTx/>
              </a:defRPr>
            </a:pPr>
            <a:r>
              <a:rPr kumimoji="0" lang="en-US" sz="1300" b="0" i="0" u="none" strike="noStrike" kern="1200" cap="none" spc="0" normalizeH="0" baseline="0" noProof="0">
                <a:ln>
                  <a:noFill/>
                </a:ln>
                <a:solidFill>
                  <a:srgbClr val="000000"/>
                </a:solidFill>
                <a:effectLst>
                  <a:outerShdw dist="38096" dir="2700000">
                    <a:srgbClr val="000000"/>
                  </a:outerShdw>
                </a:effectLst>
                <a:uLnTx/>
                <a:uFillTx/>
                <a:latin typeface="Calibri"/>
                <a:ea typeface="+mn-ea"/>
                <a:cs typeface="+mn-cs"/>
              </a:rPr>
              <a:t>Initiati cu o </a:t>
            </a:r>
            <a:r>
              <a:rPr kumimoji="0" lang="en-US" sz="1300" b="1" i="0" u="none" strike="noStrike" kern="1200" cap="none" spc="0" normalizeH="0" baseline="0" noProof="0">
                <a:ln>
                  <a:noFill/>
                </a:ln>
                <a:solidFill>
                  <a:srgbClr val="000000"/>
                </a:solidFill>
                <a:effectLst>
                  <a:outerShdw dist="38096" dir="2700000">
                    <a:srgbClr val="000000"/>
                  </a:outerShdw>
                </a:effectLst>
                <a:uLnTx/>
                <a:uFillTx/>
                <a:latin typeface="Calibri"/>
                <a:ea typeface="+mn-ea"/>
                <a:cs typeface="+mn-cs"/>
              </a:rPr>
              <a:t>combinatie dubla </a:t>
            </a:r>
            <a:r>
              <a:rPr kumimoji="0" lang="en-US" sz="1300" b="0" i="0" u="none" strike="noStrike" kern="1200" cap="none" spc="0" normalizeH="0" baseline="0" noProof="0">
                <a:ln>
                  <a:noFill/>
                </a:ln>
                <a:solidFill>
                  <a:srgbClr val="000000"/>
                </a:solidFill>
                <a:effectLst>
                  <a:outerShdw dist="38096" dir="2700000">
                    <a:srgbClr val="000000"/>
                  </a:outerShdw>
                </a:effectLst>
                <a:uLnTx/>
                <a:uFillTx/>
                <a:latin typeface="Calibri"/>
                <a:ea typeface="+mn-ea"/>
                <a:cs typeface="+mn-cs"/>
              </a:rPr>
              <a:t>la majoritatea pacientilor</a:t>
            </a:r>
          </a:p>
          <a:p>
            <a:pPr marL="171450" marR="0" lvl="0" indent="-171450" algn="l" defTabSz="914400" rtl="0" eaLnBrk="1" fontAlgn="auto" latinLnBrk="0" hangingPunct="1">
              <a:lnSpc>
                <a:spcPct val="100000"/>
              </a:lnSpc>
              <a:spcBef>
                <a:spcPts val="0"/>
              </a:spcBef>
              <a:spcAft>
                <a:spcPts val="0"/>
              </a:spcAft>
              <a:buClrTx/>
              <a:buSzPct val="100000"/>
              <a:buFont typeface="Arial" pitchFamily="34"/>
              <a:buChar char="•"/>
              <a:tabLst/>
              <a:defRPr sz="1800" b="0" i="0" u="none" strike="noStrike" kern="0" cap="none" spc="0" baseline="0">
                <a:solidFill>
                  <a:srgbClr val="000000"/>
                </a:solidFill>
                <a:uFillTx/>
              </a:defRPr>
            </a:pPr>
            <a:r>
              <a:rPr kumimoji="0" lang="en-US" sz="1300" b="1" i="0" u="none" strike="noStrike" kern="1200" cap="none" spc="0" normalizeH="0" baseline="0" noProof="0">
                <a:ln>
                  <a:noFill/>
                </a:ln>
                <a:solidFill>
                  <a:srgbClr val="000000"/>
                </a:solidFill>
                <a:effectLst>
                  <a:outerShdw dist="38096" dir="2700000">
                    <a:srgbClr val="000000"/>
                  </a:outerShdw>
                </a:effectLst>
                <a:uLnTx/>
                <a:uFillTx/>
                <a:latin typeface="Calibri"/>
                <a:ea typeface="+mn-ea"/>
                <a:cs typeface="+mn-cs"/>
              </a:rPr>
              <a:t>Titrati la doza maxima </a:t>
            </a:r>
            <a:r>
              <a:rPr kumimoji="0" lang="en-US" sz="1300" b="0" i="0" u="none" strike="noStrike" kern="1200" cap="none" spc="0" normalizeH="0" baseline="0" noProof="0">
                <a:ln>
                  <a:noFill/>
                </a:ln>
                <a:solidFill>
                  <a:srgbClr val="000000"/>
                </a:solidFill>
                <a:effectLst>
                  <a:outerShdw dist="38096" dir="2700000">
                    <a:srgbClr val="000000"/>
                  </a:outerShdw>
                </a:effectLst>
                <a:uLnTx/>
                <a:uFillTx/>
                <a:latin typeface="Calibri"/>
                <a:ea typeface="+mn-ea"/>
                <a:cs typeface="+mn-cs"/>
              </a:rPr>
              <a:t>daca este tolerat si </a:t>
            </a:r>
            <a:r>
              <a:rPr kumimoji="0" lang="en-US" sz="1300" b="1" i="0" u="none" strike="noStrike" kern="1200" cap="none" spc="0" normalizeH="0" baseline="0" noProof="0">
                <a:ln>
                  <a:noFill/>
                </a:ln>
                <a:solidFill>
                  <a:srgbClr val="000000"/>
                </a:solidFill>
                <a:effectLst>
                  <a:outerShdw dist="38096" dir="2700000">
                    <a:srgbClr val="000000"/>
                  </a:outerShdw>
                </a:effectLst>
                <a:uLnTx/>
                <a:uFillTx/>
                <a:latin typeface="Calibri"/>
                <a:ea typeface="+mn-ea"/>
                <a:cs typeface="+mn-cs"/>
              </a:rPr>
              <a:t>initiati terapie tripla </a:t>
            </a:r>
            <a:r>
              <a:rPr kumimoji="0" lang="en-US" sz="1300" b="0" i="0" u="none" strike="noStrike" kern="1200" cap="none" spc="0" normalizeH="0" baseline="0" noProof="0">
                <a:ln>
                  <a:noFill/>
                </a:ln>
                <a:solidFill>
                  <a:srgbClr val="000000"/>
                </a:solidFill>
                <a:effectLst>
                  <a:outerShdw dist="38096" dir="2700000">
                    <a:srgbClr val="000000"/>
                  </a:outerShdw>
                </a:effectLst>
                <a:uLnTx/>
                <a:uFillTx/>
                <a:latin typeface="Calibri"/>
                <a:ea typeface="+mn-ea"/>
                <a:cs typeface="+mn-cs"/>
              </a:rPr>
              <a:t>daca este necesar</a:t>
            </a:r>
          </a:p>
          <a:p>
            <a:pPr marL="171450" marR="0" lvl="0" indent="-171450" algn="l" defTabSz="914400" rtl="0" eaLnBrk="1" fontAlgn="auto" latinLnBrk="0" hangingPunct="1">
              <a:lnSpc>
                <a:spcPct val="100000"/>
              </a:lnSpc>
              <a:spcBef>
                <a:spcPts val="0"/>
              </a:spcBef>
              <a:spcAft>
                <a:spcPts val="0"/>
              </a:spcAft>
              <a:buClrTx/>
              <a:buSzPct val="100000"/>
              <a:buFont typeface="Arial" pitchFamily="34"/>
              <a:buChar char="•"/>
              <a:tabLst/>
              <a:defRPr sz="1800" b="0" i="0" u="none" strike="noStrike" kern="0" cap="none" spc="0" baseline="0">
                <a:solidFill>
                  <a:srgbClr val="000000"/>
                </a:solidFill>
                <a:uFillTx/>
              </a:defRPr>
            </a:pPr>
            <a:r>
              <a:rPr kumimoji="0" lang="en-US" sz="1300" b="1" i="0" u="none" strike="noStrike" kern="1200" cap="none" spc="0" normalizeH="0" baseline="0" noProof="0">
                <a:ln>
                  <a:noFill/>
                </a:ln>
                <a:solidFill>
                  <a:srgbClr val="000000"/>
                </a:solidFill>
                <a:effectLst>
                  <a:outerShdw dist="38096" dir="2700000">
                    <a:srgbClr val="000000"/>
                  </a:outerShdw>
                </a:effectLst>
                <a:uLnTx/>
                <a:uFillTx/>
                <a:latin typeface="Calibri"/>
                <a:ea typeface="+mn-ea"/>
                <a:cs typeface="+mn-cs"/>
              </a:rPr>
              <a:t>O administrare pe zi </a:t>
            </a:r>
            <a:r>
              <a:rPr kumimoji="0" lang="en-US" sz="1300" b="0" i="0" u="none" strike="noStrike" kern="1200" cap="none" spc="0" normalizeH="0" baseline="0" noProof="0">
                <a:ln>
                  <a:noFill/>
                </a:ln>
                <a:solidFill>
                  <a:srgbClr val="000000"/>
                </a:solidFill>
                <a:effectLst>
                  <a:outerShdw dist="38096" dir="2700000">
                    <a:srgbClr val="000000"/>
                  </a:outerShdw>
                </a:effectLst>
                <a:uLnTx/>
                <a:uFillTx/>
                <a:latin typeface="Calibri"/>
                <a:ea typeface="+mn-ea"/>
                <a:cs typeface="+mn-cs"/>
              </a:rPr>
              <a:t>(de preferat dimineata)</a:t>
            </a:r>
          </a:p>
          <a:p>
            <a:pPr marL="171450" marR="0" lvl="0" indent="-171450" algn="l" defTabSz="914400" rtl="0" eaLnBrk="1" fontAlgn="auto" latinLnBrk="0" hangingPunct="1">
              <a:lnSpc>
                <a:spcPct val="100000"/>
              </a:lnSpc>
              <a:spcBef>
                <a:spcPts val="0"/>
              </a:spcBef>
              <a:spcAft>
                <a:spcPts val="0"/>
              </a:spcAft>
              <a:buClrTx/>
              <a:buSzPct val="100000"/>
              <a:buFont typeface="Arial" pitchFamily="34"/>
              <a:buChar char="•"/>
              <a:tabLst/>
              <a:defRPr sz="1800" b="0" i="0" u="none" strike="noStrike" kern="0" cap="none" spc="0" baseline="0">
                <a:solidFill>
                  <a:srgbClr val="000000"/>
                </a:solidFill>
                <a:uFillTx/>
              </a:defRPr>
            </a:pPr>
            <a:r>
              <a:rPr kumimoji="0" lang="en-US" sz="1300" b="0" i="0" u="none" strike="noStrike" kern="1200" cap="none" spc="0" normalizeH="0" baseline="0" noProof="0">
                <a:ln>
                  <a:noFill/>
                </a:ln>
                <a:solidFill>
                  <a:srgbClr val="000000"/>
                </a:solidFill>
                <a:effectLst>
                  <a:outerShdw dist="38096" dir="2700000">
                    <a:srgbClr val="000000"/>
                  </a:outerShdw>
                </a:effectLst>
                <a:uLnTx/>
                <a:uFillTx/>
                <a:latin typeface="Calibri"/>
                <a:ea typeface="+mn-ea"/>
                <a:cs typeface="+mn-cs"/>
              </a:rPr>
              <a:t>Adaugati alte clase terapeutice daca este necesar</a:t>
            </a:r>
          </a:p>
          <a:p>
            <a:pPr marL="171450" marR="0" lvl="0" indent="-171450" algn="l" defTabSz="914400" rtl="0" eaLnBrk="1" fontAlgn="auto" latinLnBrk="0" hangingPunct="1">
              <a:lnSpc>
                <a:spcPct val="100000"/>
              </a:lnSpc>
              <a:spcBef>
                <a:spcPts val="0"/>
              </a:spcBef>
              <a:spcAft>
                <a:spcPts val="0"/>
              </a:spcAft>
              <a:buClrTx/>
              <a:buSzPct val="100000"/>
              <a:buFont typeface="Arial" pitchFamily="34"/>
              <a:buChar char="•"/>
              <a:tabLst/>
              <a:defRPr sz="1800" b="0" i="0" u="none" strike="noStrike" kern="0" cap="none" spc="0" baseline="0">
                <a:solidFill>
                  <a:srgbClr val="000000"/>
                </a:solidFill>
                <a:uFillTx/>
              </a:defRPr>
            </a:pPr>
            <a:r>
              <a:rPr kumimoji="0" lang="en-US" sz="1300" b="0" i="0" u="none" strike="noStrike" kern="1200" cap="none" spc="0" normalizeH="0" baseline="0" noProof="0">
                <a:ln>
                  <a:noFill/>
                </a:ln>
                <a:solidFill>
                  <a:srgbClr val="000000"/>
                </a:solidFill>
                <a:effectLst>
                  <a:outerShdw dist="38096" dir="2700000">
                    <a:srgbClr val="000000"/>
                  </a:outerShdw>
                </a:effectLst>
                <a:uLnTx/>
                <a:uFillTx/>
                <a:latin typeface="Calibri"/>
                <a:ea typeface="+mn-ea"/>
                <a:cs typeface="+mn-cs"/>
              </a:rPr>
              <a:t>De preferat: </a:t>
            </a:r>
            <a:r>
              <a:rPr kumimoji="0" lang="en-US" sz="1300" b="1" i="0" u="none" strike="noStrike" kern="1200" cap="none" spc="0" normalizeH="0" baseline="0" noProof="0">
                <a:ln>
                  <a:noFill/>
                </a:ln>
                <a:solidFill>
                  <a:srgbClr val="000000"/>
                </a:solidFill>
                <a:effectLst>
                  <a:outerShdw dist="38096" dir="2700000">
                    <a:srgbClr val="000000"/>
                  </a:outerShdw>
                </a:effectLst>
                <a:uLnTx/>
                <a:uFillTx/>
                <a:latin typeface="Calibri"/>
                <a:ea typeface="+mn-ea"/>
                <a:cs typeface="+mn-cs"/>
              </a:rPr>
              <a:t>combinatii fixe in fiecare etapa</a:t>
            </a:r>
          </a:p>
          <a:p>
            <a:pPr marL="171450" marR="0" lvl="0" indent="-171450" algn="ctr" defTabSz="914400" rtl="0" eaLnBrk="1" fontAlgn="auto" latinLnBrk="0" hangingPunct="1">
              <a:lnSpc>
                <a:spcPct val="100000"/>
              </a:lnSpc>
              <a:spcBef>
                <a:spcPts val="0"/>
              </a:spcBef>
              <a:spcAft>
                <a:spcPts val="0"/>
              </a:spcAft>
              <a:buClrTx/>
              <a:buSzPct val="100000"/>
              <a:buFontTx/>
              <a:buChar char="-"/>
              <a:tabLst/>
              <a:defRPr sz="1800" b="0" i="0" u="none" strike="noStrike" kern="0" cap="none" spc="0" baseline="0">
                <a:solidFill>
                  <a:srgbClr val="000000"/>
                </a:solidFill>
                <a:uFillTx/>
              </a:defRPr>
            </a:pPr>
            <a:endParaRPr kumimoji="0" lang="ro-RO" sz="1300" b="0" i="0" u="none" strike="noStrike" kern="1200" cap="none" spc="0" normalizeH="0" baseline="0" noProof="0">
              <a:ln>
                <a:noFill/>
              </a:ln>
              <a:solidFill>
                <a:srgbClr val="FFFFFF"/>
              </a:solidFill>
              <a:effectLst/>
              <a:uLnTx/>
              <a:uFillTx/>
              <a:latin typeface="Calibri"/>
              <a:ea typeface="+mn-ea"/>
              <a:cs typeface="+mn-cs"/>
            </a:endParaRPr>
          </a:p>
        </p:txBody>
      </p:sp>
      <p:sp>
        <p:nvSpPr>
          <p:cNvPr id="18" name="Rectangle 44">
            <a:extLst>
              <a:ext uri="{FF2B5EF4-FFF2-40B4-BE49-F238E27FC236}">
                <a16:creationId xmlns:a16="http://schemas.microsoft.com/office/drawing/2014/main" id="{0AFB22E8-1480-39A9-5BF3-83F25326FC1B}"/>
              </a:ext>
            </a:extLst>
          </p:cNvPr>
          <p:cNvSpPr/>
          <p:nvPr/>
        </p:nvSpPr>
        <p:spPr>
          <a:xfrm>
            <a:off x="139848" y="4121511"/>
            <a:ext cx="2727582" cy="2548231"/>
          </a:xfrm>
          <a:prstGeom prst="rect">
            <a:avLst/>
          </a:prstGeom>
          <a:gradFill>
            <a:gsLst>
              <a:gs pos="0">
                <a:srgbClr val="98A4CC"/>
              </a:gs>
              <a:gs pos="100000">
                <a:srgbClr val="C1C8DE"/>
              </a:gs>
            </a:gsLst>
            <a:lin ang="0"/>
          </a:gradFill>
          <a:ln cap="flat">
            <a:noFill/>
            <a:prstDash val="solid"/>
          </a:ln>
        </p:spPr>
        <p:txBody>
          <a:bodyPr vert="horz" wrap="square" lIns="91440" tIns="45720" rIns="91440" bIns="45720"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400" b="1" i="0" u="none" strike="noStrike" kern="1200" cap="none" spc="0" normalizeH="0" baseline="0" noProof="0" dirty="0" err="1">
                <a:ln>
                  <a:noFill/>
                </a:ln>
                <a:solidFill>
                  <a:srgbClr val="000000"/>
                </a:solidFill>
                <a:effectLst/>
                <a:uLnTx/>
                <a:uFillTx/>
                <a:latin typeface="Calibri"/>
                <a:ea typeface="+mn-ea"/>
                <a:cs typeface="+mn-cs"/>
              </a:rPr>
              <a:t>Clase</a:t>
            </a:r>
            <a:r>
              <a:rPr kumimoji="0" lang="en-US" sz="1400" b="1" i="0" u="none" strike="noStrike" kern="1200" cap="none" spc="0" normalizeH="0" baseline="0" noProof="0" dirty="0">
                <a:ln>
                  <a:noFill/>
                </a:ln>
                <a:solidFill>
                  <a:srgbClr val="000000"/>
                </a:solidFill>
                <a:effectLst/>
                <a:uLnTx/>
                <a:uFillTx/>
                <a:latin typeface="Calibri"/>
                <a:ea typeface="+mn-ea"/>
                <a:cs typeface="+mn-cs"/>
              </a:rPr>
              <a:t> </a:t>
            </a:r>
            <a:r>
              <a:rPr kumimoji="0" lang="en-US" sz="1400" b="1" i="0" u="none" strike="noStrike" kern="1200" cap="none" spc="0" normalizeH="0" baseline="0" noProof="0" dirty="0" err="1">
                <a:ln>
                  <a:noFill/>
                </a:ln>
                <a:solidFill>
                  <a:srgbClr val="000000"/>
                </a:solidFill>
                <a:effectLst/>
                <a:uLnTx/>
                <a:uFillTx/>
                <a:latin typeface="Calibri"/>
                <a:ea typeface="+mn-ea"/>
                <a:cs typeface="+mn-cs"/>
              </a:rPr>
              <a:t>terapeutice</a:t>
            </a:r>
            <a:r>
              <a:rPr kumimoji="0" lang="en-US" sz="1400" b="1" i="0" u="none" strike="noStrike" kern="1200" cap="none" spc="0" normalizeH="0" baseline="0" noProof="0" dirty="0">
                <a:ln>
                  <a:noFill/>
                </a:ln>
                <a:solidFill>
                  <a:srgbClr val="000000"/>
                </a:solidFill>
                <a:effectLst/>
                <a:uLnTx/>
                <a:uFillTx/>
                <a:latin typeface="Calibri"/>
                <a:ea typeface="+mn-ea"/>
                <a:cs typeface="+mn-cs"/>
              </a:rPr>
              <a:t> </a:t>
            </a:r>
            <a:r>
              <a:rPr kumimoji="0" lang="en-US" sz="1400" b="1" i="0" u="none" strike="noStrike" kern="1200" cap="none" spc="0" normalizeH="0" baseline="0" noProof="0" dirty="0" err="1">
                <a:ln>
                  <a:noFill/>
                </a:ln>
                <a:solidFill>
                  <a:srgbClr val="000000"/>
                </a:solidFill>
                <a:effectLst/>
                <a:uLnTx/>
                <a:uFillTx/>
                <a:latin typeface="Calibri"/>
                <a:ea typeface="+mn-ea"/>
                <a:cs typeface="+mn-cs"/>
              </a:rPr>
              <a:t>suplimentare</a:t>
            </a:r>
            <a:endParaRPr kumimoji="0" lang="en-US" sz="14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300" b="1" i="0" u="none" strike="noStrike" kern="1200" cap="none" spc="0" normalizeH="0" baseline="0" noProof="0" dirty="0" err="1">
                <a:ln>
                  <a:noFill/>
                </a:ln>
                <a:solidFill>
                  <a:srgbClr val="000000"/>
                </a:solidFill>
                <a:effectLst/>
                <a:uLnTx/>
                <a:uFillTx/>
                <a:latin typeface="Calibri"/>
                <a:ea typeface="+mn-ea"/>
                <a:cs typeface="+mn-cs"/>
              </a:rPr>
              <a:t>Medicamente</a:t>
            </a:r>
            <a:r>
              <a:rPr kumimoji="0" lang="en-US" sz="1300" b="1" i="0" u="none" strike="noStrike" kern="1200" cap="none" spc="0" normalizeH="0" baseline="0" noProof="0" dirty="0">
                <a:ln>
                  <a:noFill/>
                </a:ln>
                <a:solidFill>
                  <a:srgbClr val="000000"/>
                </a:solidFill>
                <a:effectLst/>
                <a:uLnTx/>
                <a:uFillTx/>
                <a:latin typeface="Calibri"/>
                <a:ea typeface="+mn-ea"/>
                <a:cs typeface="+mn-cs"/>
              </a:rPr>
              <a:t> </a:t>
            </a:r>
            <a:r>
              <a:rPr kumimoji="0" lang="en-US" sz="1300" b="1" i="0" u="none" strike="noStrike" kern="1200" cap="none" spc="0" normalizeH="0" baseline="0" noProof="0" dirty="0" err="1">
                <a:ln>
                  <a:noFill/>
                </a:ln>
                <a:solidFill>
                  <a:srgbClr val="000000"/>
                </a:solidFill>
                <a:effectLst/>
                <a:uLnTx/>
                <a:uFillTx/>
                <a:latin typeface="Calibri"/>
                <a:ea typeface="+mn-ea"/>
                <a:cs typeface="+mn-cs"/>
              </a:rPr>
              <a:t>antihipertensive</a:t>
            </a:r>
            <a:r>
              <a:rPr kumimoji="0" lang="en-US" sz="1300" b="1" i="0" u="none" strike="noStrike" kern="1200" cap="none" spc="0" normalizeH="0" baseline="0" noProof="0" dirty="0">
                <a:ln>
                  <a:noFill/>
                </a:ln>
                <a:solidFill>
                  <a:srgbClr val="000000"/>
                </a:solidFill>
                <a:effectLst/>
                <a:uLnTx/>
                <a:uFillTx/>
                <a:latin typeface="Calibri"/>
                <a:ea typeface="+mn-ea"/>
                <a:cs typeface="+mn-cs"/>
              </a:rPr>
              <a:t>:</a:t>
            </a:r>
          </a:p>
          <a:p>
            <a:pPr marL="285750" marR="0" lvl="0" indent="-285750" algn="l" defTabSz="914400" rtl="0" eaLnBrk="1" fontAlgn="auto" latinLnBrk="0" hangingPunct="1">
              <a:lnSpc>
                <a:spcPct val="100000"/>
              </a:lnSpc>
              <a:spcBef>
                <a:spcPts val="0"/>
              </a:spcBef>
              <a:spcAft>
                <a:spcPts val="0"/>
              </a:spcAft>
              <a:buClrTx/>
              <a:buSzPct val="100000"/>
              <a:buFontTx/>
              <a:buChar char="-"/>
              <a:tabLst/>
              <a:defRPr sz="1800" b="0" i="0" u="none" strike="noStrike" kern="0" cap="none" spc="0" baseline="0">
                <a:solidFill>
                  <a:srgbClr val="000000"/>
                </a:solidFill>
                <a:uFillTx/>
              </a:defRPr>
            </a:pPr>
            <a:r>
              <a:rPr kumimoji="0" lang="en-US" sz="1300" b="0" i="0" u="none" strike="noStrike" kern="1200" cap="none" spc="0" normalizeH="0" baseline="0" noProof="0" dirty="0">
                <a:ln>
                  <a:noFill/>
                </a:ln>
                <a:solidFill>
                  <a:srgbClr val="000000"/>
                </a:solidFill>
                <a:effectLst/>
                <a:uLnTx/>
                <a:uFillTx/>
                <a:latin typeface="Calibri"/>
                <a:ea typeface="+mn-ea"/>
                <a:cs typeface="+mn-cs"/>
              </a:rPr>
              <a:t>MRA </a:t>
            </a:r>
            <a:r>
              <a:rPr kumimoji="0" lang="en-US" sz="1300" b="0" i="0" u="none" strike="noStrike" kern="1200" cap="none" spc="0" normalizeH="0" baseline="0" noProof="0" dirty="0" err="1">
                <a:ln>
                  <a:noFill/>
                </a:ln>
                <a:solidFill>
                  <a:srgbClr val="000000"/>
                </a:solidFill>
                <a:effectLst/>
                <a:uLnTx/>
                <a:uFillTx/>
                <a:latin typeface="Calibri"/>
                <a:ea typeface="+mn-ea"/>
                <a:cs typeface="+mn-cs"/>
              </a:rPr>
              <a:t>steroidieni</a:t>
            </a:r>
            <a:endParaRPr kumimoji="0" lang="en-US" sz="1300" b="0" i="0" u="none" strike="noStrike" kern="1200" cap="none" spc="0" normalizeH="0" baseline="0" noProof="0" dirty="0">
              <a:ln>
                <a:noFill/>
              </a:ln>
              <a:solidFill>
                <a:srgbClr val="000000"/>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Pct val="100000"/>
              <a:buFontTx/>
              <a:buChar char="-"/>
              <a:tabLst/>
              <a:defRPr sz="1800" b="0" i="0" u="none" strike="noStrike" kern="0" cap="none" spc="0" baseline="0">
                <a:solidFill>
                  <a:srgbClr val="000000"/>
                </a:solidFill>
                <a:uFillTx/>
              </a:defRPr>
            </a:pPr>
            <a:r>
              <a:rPr kumimoji="0" lang="en-US" sz="1300" b="0" i="0" u="none" strike="noStrike" kern="1200" cap="none" spc="0" normalizeH="0" baseline="0" noProof="0" dirty="0" err="1">
                <a:ln>
                  <a:noFill/>
                </a:ln>
                <a:solidFill>
                  <a:srgbClr val="000000"/>
                </a:solidFill>
                <a:effectLst/>
                <a:uLnTx/>
                <a:uFillTx/>
                <a:latin typeface="Calibri"/>
                <a:ea typeface="+mn-ea"/>
                <a:cs typeface="+mn-cs"/>
              </a:rPr>
              <a:t>Diuretice</a:t>
            </a:r>
            <a:r>
              <a:rPr kumimoji="0" lang="en-US" sz="1300" b="0" i="0" u="none" strike="noStrike" kern="1200" cap="none" spc="0" normalizeH="0" baseline="0" noProof="0" dirty="0">
                <a:ln>
                  <a:noFill/>
                </a:ln>
                <a:solidFill>
                  <a:srgbClr val="000000"/>
                </a:solidFill>
                <a:effectLst/>
                <a:uLnTx/>
                <a:uFillTx/>
                <a:latin typeface="Calibri"/>
                <a:ea typeface="+mn-ea"/>
                <a:cs typeface="+mn-cs"/>
              </a:rPr>
              <a:t> de </a:t>
            </a:r>
            <a:r>
              <a:rPr kumimoji="0" lang="en-US" sz="1300" b="0" i="0" u="none" strike="noStrike" kern="1200" cap="none" spc="0" normalizeH="0" baseline="0" noProof="0" dirty="0" err="1">
                <a:ln>
                  <a:noFill/>
                </a:ln>
                <a:solidFill>
                  <a:srgbClr val="000000"/>
                </a:solidFill>
                <a:effectLst/>
                <a:uLnTx/>
                <a:uFillTx/>
                <a:latin typeface="Calibri"/>
                <a:ea typeface="+mn-ea"/>
                <a:cs typeface="+mn-cs"/>
              </a:rPr>
              <a:t>ansa</a:t>
            </a:r>
            <a:endParaRPr kumimoji="0" lang="en-US" sz="1300" b="0" i="0" u="none" strike="noStrike" kern="1200" cap="none" spc="0" normalizeH="0" baseline="0" noProof="0" dirty="0">
              <a:ln>
                <a:noFill/>
              </a:ln>
              <a:solidFill>
                <a:srgbClr val="000000"/>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Pct val="100000"/>
              <a:buFontTx/>
              <a:buChar char="-"/>
              <a:tabLst/>
              <a:defRPr sz="1800" b="0" i="0" u="none" strike="noStrike" kern="0" cap="none" spc="0" baseline="0">
                <a:solidFill>
                  <a:srgbClr val="000000"/>
                </a:solidFill>
                <a:uFillTx/>
              </a:defRPr>
            </a:pPr>
            <a:r>
              <a:rPr kumimoji="0" lang="en-US" sz="1300" b="0" i="0" u="none" strike="noStrike" kern="1200" cap="none" spc="0" normalizeH="0" baseline="0" noProof="0" dirty="0">
                <a:ln>
                  <a:noFill/>
                </a:ln>
                <a:solidFill>
                  <a:srgbClr val="000000"/>
                </a:solidFill>
                <a:effectLst/>
                <a:uLnTx/>
                <a:uFillTx/>
                <a:latin typeface="Calibri"/>
                <a:ea typeface="+mn-ea"/>
                <a:cs typeface="+mn-cs"/>
              </a:rPr>
              <a:t>Alfa 1 </a:t>
            </a:r>
            <a:r>
              <a:rPr kumimoji="0" lang="en-US" sz="1300" b="0" i="0" u="none" strike="noStrike" kern="1200" cap="none" spc="0" normalizeH="0" baseline="0" noProof="0" dirty="0" err="1">
                <a:ln>
                  <a:noFill/>
                </a:ln>
                <a:solidFill>
                  <a:srgbClr val="000000"/>
                </a:solidFill>
                <a:effectLst/>
                <a:uLnTx/>
                <a:uFillTx/>
                <a:latin typeface="Calibri"/>
                <a:ea typeface="+mn-ea"/>
                <a:cs typeface="+mn-cs"/>
              </a:rPr>
              <a:t>blocanti</a:t>
            </a:r>
            <a:endParaRPr kumimoji="0" lang="en-US" sz="1300" b="0" i="0" u="none" strike="noStrike" kern="1200" cap="none" spc="0" normalizeH="0" baseline="0" noProof="0" dirty="0">
              <a:ln>
                <a:noFill/>
              </a:ln>
              <a:solidFill>
                <a:srgbClr val="000000"/>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Pct val="100000"/>
              <a:buFontTx/>
              <a:buChar char="-"/>
              <a:tabLst/>
              <a:defRPr sz="1800" b="0" i="0" u="none" strike="noStrike" kern="0" cap="none" spc="0" baseline="0">
                <a:solidFill>
                  <a:srgbClr val="000000"/>
                </a:solidFill>
                <a:uFillTx/>
              </a:defRPr>
            </a:pPr>
            <a:r>
              <a:rPr kumimoji="0" lang="en-US" sz="1300" b="0" i="0" u="none" strike="noStrike" kern="1200" cap="none" spc="0" normalizeH="0" baseline="0" noProof="0" dirty="0" err="1">
                <a:ln>
                  <a:noFill/>
                </a:ln>
                <a:solidFill>
                  <a:srgbClr val="000000"/>
                </a:solidFill>
                <a:effectLst/>
                <a:uLnTx/>
                <a:uFillTx/>
                <a:latin typeface="Calibri"/>
                <a:ea typeface="+mn-ea"/>
                <a:cs typeface="+mn-cs"/>
              </a:rPr>
              <a:t>Antihipertensive</a:t>
            </a:r>
            <a:r>
              <a:rPr kumimoji="0" lang="en-US" sz="1300" b="0" i="0" u="none" strike="noStrike" kern="1200" cap="none" spc="0" normalizeH="0" baseline="0" noProof="0" dirty="0">
                <a:ln>
                  <a:noFill/>
                </a:ln>
                <a:solidFill>
                  <a:srgbClr val="000000"/>
                </a:solidFill>
                <a:effectLst/>
                <a:uLnTx/>
                <a:uFillTx/>
                <a:latin typeface="Calibri"/>
                <a:ea typeface="+mn-ea"/>
                <a:cs typeface="+mn-cs"/>
              </a:rPr>
              <a:t> centrale</a:t>
            </a:r>
          </a:p>
          <a:p>
            <a:pPr marL="285750" marR="0" lvl="0" indent="-285750" algn="l" defTabSz="914400" rtl="0" eaLnBrk="1" fontAlgn="auto" latinLnBrk="0" hangingPunct="1">
              <a:lnSpc>
                <a:spcPct val="100000"/>
              </a:lnSpc>
              <a:spcBef>
                <a:spcPts val="0"/>
              </a:spcBef>
              <a:spcAft>
                <a:spcPts val="0"/>
              </a:spcAft>
              <a:buClrTx/>
              <a:buSzPct val="100000"/>
              <a:buFontTx/>
              <a:buChar char="-"/>
              <a:tabLst/>
              <a:defRPr sz="1800" b="0" i="0" u="none" strike="noStrike" kern="0" cap="none" spc="0" baseline="0">
                <a:solidFill>
                  <a:srgbClr val="000000"/>
                </a:solidFill>
                <a:uFillTx/>
              </a:defRPr>
            </a:pPr>
            <a:r>
              <a:rPr kumimoji="0" lang="en-US" sz="1300" b="0" i="0" u="none" strike="noStrike" kern="1200" cap="none" spc="0" normalizeH="0" baseline="0" noProof="0" dirty="0" err="1">
                <a:ln>
                  <a:noFill/>
                </a:ln>
                <a:solidFill>
                  <a:srgbClr val="000000"/>
                </a:solidFill>
                <a:effectLst/>
                <a:uLnTx/>
                <a:uFillTx/>
                <a:latin typeface="Calibri"/>
                <a:ea typeface="+mn-ea"/>
                <a:cs typeface="+mn-cs"/>
              </a:rPr>
              <a:t>Vasodilatatoare</a:t>
            </a:r>
            <a:endParaRPr kumimoji="0" lang="en-US" sz="1300" b="0" i="0" u="none" strike="noStrike" kern="1200" cap="none" spc="0" normalizeH="0" baseline="0" noProof="0" dirty="0">
              <a:ln>
                <a:noFill/>
              </a:ln>
              <a:solidFill>
                <a:srgbClr val="000000"/>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Pct val="100000"/>
              <a:buFontTx/>
              <a:buChar char="-"/>
              <a:tabLst/>
              <a:defRPr sz="1800" b="0" i="0" u="none" strike="noStrike" kern="0" cap="none" spc="0" baseline="0">
                <a:solidFill>
                  <a:srgbClr val="000000"/>
                </a:solidFill>
                <a:uFillTx/>
              </a:defRPr>
            </a:pPr>
            <a:endParaRPr kumimoji="0" lang="en-US" sz="13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300" b="1" i="0" u="none" strike="noStrike" kern="1200" cap="none" spc="0" normalizeH="0" baseline="0" noProof="0" dirty="0" err="1">
                <a:ln>
                  <a:noFill/>
                </a:ln>
                <a:solidFill>
                  <a:srgbClr val="000000"/>
                </a:solidFill>
                <a:effectLst/>
                <a:uLnTx/>
                <a:uFillTx/>
                <a:latin typeface="Calibri"/>
                <a:ea typeface="+mn-ea"/>
                <a:cs typeface="+mn-cs"/>
              </a:rPr>
              <a:t>Comorbiditati</a:t>
            </a:r>
            <a:r>
              <a:rPr kumimoji="0" lang="en-US" sz="1300" b="1" i="0" u="none" strike="noStrike" kern="1200" cap="none" spc="0" normalizeH="0" baseline="0" noProof="0" dirty="0">
                <a:ln>
                  <a:noFill/>
                </a:ln>
                <a:solidFill>
                  <a:srgbClr val="000000"/>
                </a:solidFill>
                <a:effectLst/>
                <a:uLnTx/>
                <a:uFillTx/>
                <a:latin typeface="Calibri"/>
                <a:ea typeface="+mn-ea"/>
                <a:cs typeface="+mn-cs"/>
              </a:rPr>
              <a:t> </a:t>
            </a:r>
            <a:r>
              <a:rPr kumimoji="0" lang="en-US" sz="1300" b="1" i="0" u="none" strike="noStrike" kern="1200" cap="none" spc="0" normalizeH="0" baseline="0" noProof="0" dirty="0" err="1">
                <a:ln>
                  <a:noFill/>
                </a:ln>
                <a:solidFill>
                  <a:srgbClr val="000000"/>
                </a:solidFill>
                <a:effectLst/>
                <a:uLnTx/>
                <a:uFillTx/>
                <a:latin typeface="Calibri"/>
                <a:ea typeface="+mn-ea"/>
                <a:cs typeface="+mn-cs"/>
              </a:rPr>
              <a:t>asociate</a:t>
            </a:r>
            <a:r>
              <a:rPr kumimoji="0" lang="en-US" sz="1300" b="1" i="0" u="none" strike="noStrike" kern="1200" cap="none" spc="0" normalizeH="0" baseline="0" noProof="0" dirty="0">
                <a:ln>
                  <a:noFill/>
                </a:ln>
                <a:solidFill>
                  <a:srgbClr val="000000"/>
                </a:solidFill>
                <a:effectLst/>
                <a:uLnTx/>
                <a:uFillTx/>
                <a:latin typeface="Calibri"/>
                <a:ea typeface="+mn-ea"/>
                <a:cs typeface="+mn-cs"/>
              </a:rPr>
              <a:t>:</a:t>
            </a:r>
          </a:p>
          <a:p>
            <a:pPr marL="285750" marR="0" lvl="0" indent="-285750" algn="l" defTabSz="914400" rtl="0" eaLnBrk="1" fontAlgn="auto" latinLnBrk="0" hangingPunct="1">
              <a:lnSpc>
                <a:spcPct val="100000"/>
              </a:lnSpc>
              <a:spcBef>
                <a:spcPts val="0"/>
              </a:spcBef>
              <a:spcAft>
                <a:spcPts val="0"/>
              </a:spcAft>
              <a:buClrTx/>
              <a:buSzPct val="100000"/>
              <a:buFontTx/>
              <a:buChar char="-"/>
              <a:tabLst/>
              <a:defRPr sz="1800" b="0" i="0" u="none" strike="noStrike" kern="0" cap="none" spc="0" baseline="0">
                <a:solidFill>
                  <a:srgbClr val="000000"/>
                </a:solidFill>
                <a:uFillTx/>
              </a:defRPr>
            </a:pPr>
            <a:r>
              <a:rPr kumimoji="0" lang="en-US" sz="1300" b="0" i="0" u="none" strike="noStrike" kern="1200" cap="none" spc="0" normalizeH="0" baseline="0" noProof="0" dirty="0">
                <a:ln>
                  <a:noFill/>
                </a:ln>
                <a:solidFill>
                  <a:srgbClr val="000000"/>
                </a:solidFill>
                <a:effectLst/>
                <a:uLnTx/>
                <a:uFillTx/>
                <a:latin typeface="Calibri"/>
                <a:ea typeface="+mn-ea"/>
                <a:cs typeface="+mn-cs"/>
              </a:rPr>
              <a:t>ARNI</a:t>
            </a:r>
          </a:p>
          <a:p>
            <a:pPr marL="285750" marR="0" lvl="0" indent="-285750" algn="l" defTabSz="914400" rtl="0" eaLnBrk="1" fontAlgn="auto" latinLnBrk="0" hangingPunct="1">
              <a:lnSpc>
                <a:spcPct val="100000"/>
              </a:lnSpc>
              <a:spcBef>
                <a:spcPts val="0"/>
              </a:spcBef>
              <a:spcAft>
                <a:spcPts val="0"/>
              </a:spcAft>
              <a:buClrTx/>
              <a:buSzPct val="100000"/>
              <a:buFontTx/>
              <a:buChar char="-"/>
              <a:tabLst/>
              <a:defRPr sz="1800" b="0" i="0" u="none" strike="noStrike" kern="0" cap="none" spc="0" baseline="0">
                <a:solidFill>
                  <a:srgbClr val="000000"/>
                </a:solidFill>
                <a:uFillTx/>
              </a:defRPr>
            </a:pPr>
            <a:r>
              <a:rPr kumimoji="0" lang="en-US" sz="1300" b="0" i="0" u="none" strike="noStrike" kern="1200" cap="none" spc="0" normalizeH="0" baseline="0" noProof="0" dirty="0">
                <a:ln>
                  <a:noFill/>
                </a:ln>
                <a:solidFill>
                  <a:srgbClr val="000000"/>
                </a:solidFill>
                <a:effectLst/>
                <a:uLnTx/>
                <a:uFillTx/>
                <a:latin typeface="Calibri"/>
                <a:ea typeface="+mn-ea"/>
                <a:cs typeface="+mn-cs"/>
              </a:rPr>
              <a:t>SGLT2i</a:t>
            </a:r>
          </a:p>
          <a:p>
            <a:pPr marL="285750" marR="0" lvl="0" indent="-285750" algn="l" defTabSz="914400" rtl="0" eaLnBrk="1" fontAlgn="auto" latinLnBrk="0" hangingPunct="1">
              <a:lnSpc>
                <a:spcPct val="100000"/>
              </a:lnSpc>
              <a:spcBef>
                <a:spcPts val="0"/>
              </a:spcBef>
              <a:spcAft>
                <a:spcPts val="0"/>
              </a:spcAft>
              <a:buClrTx/>
              <a:buSzPct val="100000"/>
              <a:buFontTx/>
              <a:buChar char="-"/>
              <a:tabLst/>
              <a:defRPr sz="1800" b="0" i="0" u="none" strike="noStrike" kern="0" cap="none" spc="0" baseline="0">
                <a:solidFill>
                  <a:srgbClr val="000000"/>
                </a:solidFill>
                <a:uFillTx/>
              </a:defRPr>
            </a:pPr>
            <a:r>
              <a:rPr kumimoji="0" lang="en-US" sz="1300" b="0" i="0" u="none" strike="noStrike" kern="1200" cap="none" spc="0" normalizeH="0" baseline="0" noProof="0" dirty="0">
                <a:ln>
                  <a:noFill/>
                </a:ln>
                <a:solidFill>
                  <a:srgbClr val="000000"/>
                </a:solidFill>
                <a:effectLst/>
                <a:uLnTx/>
                <a:uFillTx/>
                <a:latin typeface="Calibri"/>
                <a:ea typeface="+mn-ea"/>
                <a:cs typeface="+mn-cs"/>
              </a:rPr>
              <a:t>MRA non-</a:t>
            </a:r>
            <a:r>
              <a:rPr kumimoji="0" lang="en-US" sz="1300" b="0" i="0" u="none" strike="noStrike" kern="1200" cap="none" spc="0" normalizeH="0" baseline="0" noProof="0" dirty="0" err="1">
                <a:ln>
                  <a:noFill/>
                </a:ln>
                <a:solidFill>
                  <a:srgbClr val="000000"/>
                </a:solidFill>
                <a:effectLst/>
                <a:uLnTx/>
                <a:uFillTx/>
                <a:latin typeface="Calibri"/>
                <a:ea typeface="+mn-ea"/>
                <a:cs typeface="+mn-cs"/>
              </a:rPr>
              <a:t>steroidieni</a:t>
            </a:r>
            <a:endParaRPr kumimoji="0" lang="en-US" sz="1300" b="0" i="0" u="none" strike="noStrike" kern="1200" cap="none" spc="0" normalizeH="0" baseline="0" noProof="0" dirty="0">
              <a:ln>
                <a:noFill/>
              </a:ln>
              <a:solidFill>
                <a:srgbClr val="000000"/>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Pct val="100000"/>
              <a:buFontTx/>
              <a:buChar char="-"/>
              <a:tabLst/>
              <a:defRPr sz="1800" b="0" i="0" u="none" strike="noStrike" kern="0" cap="none" spc="0" baseline="0">
                <a:solidFill>
                  <a:srgbClr val="000000"/>
                </a:solidFill>
                <a:uFillTx/>
              </a:defRPr>
            </a:pPr>
            <a:endParaRPr kumimoji="0" lang="ro-RO" sz="13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9" name="Rectangle: Rounded Corners 45">
            <a:extLst>
              <a:ext uri="{FF2B5EF4-FFF2-40B4-BE49-F238E27FC236}">
                <a16:creationId xmlns:a16="http://schemas.microsoft.com/office/drawing/2014/main" id="{2336C0A7-1DA8-8E7C-BB20-A037C9B8C201}"/>
              </a:ext>
            </a:extLst>
          </p:cNvPr>
          <p:cNvSpPr/>
          <p:nvPr/>
        </p:nvSpPr>
        <p:spPr>
          <a:xfrm>
            <a:off x="7516550" y="977557"/>
            <a:ext cx="4535597" cy="5327989"/>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gradFill>
            <a:gsLst>
              <a:gs pos="0">
                <a:srgbClr val="81B861"/>
              </a:gs>
              <a:gs pos="100000">
                <a:srgbClr val="6FB242"/>
              </a:gs>
            </a:gsLst>
            <a:lin ang="5400000"/>
          </a:gradFill>
          <a:ln cap="flat">
            <a:noFill/>
            <a:prstDash val="solid"/>
          </a:ln>
          <a:effectLst>
            <a:outerShdw dist="19046" dir="5400000" algn="tl">
              <a:srgbClr val="000000">
                <a:alpha val="63000"/>
              </a:srgbClr>
            </a:outerShdw>
          </a:effectLst>
        </p:spPr>
        <p:txBody>
          <a:bodyPr vert="horz" wrap="square" lIns="91440" tIns="45720" rIns="91440" bIns="45720" anchor="ctr" anchorCtr="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400" b="0" i="0" u="none" strike="noStrike" kern="1200" cap="none" spc="0" normalizeH="0" baseline="0" noProof="0" dirty="0">
              <a:ln>
                <a:noFill/>
              </a:ln>
              <a:solidFill>
                <a:srgbClr val="FFFFFF"/>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600" b="1" i="0" u="none" strike="noStrike" kern="1200" cap="none" spc="0" normalizeH="0" baseline="0" noProof="0" dirty="0">
                <a:ln>
                  <a:noFill/>
                </a:ln>
                <a:solidFill>
                  <a:srgbClr val="FFFFFF"/>
                </a:solidFill>
                <a:effectLst/>
                <a:uLnTx/>
                <a:uFillTx/>
                <a:latin typeface="Calibri"/>
                <a:ea typeface="+mn-ea"/>
                <a:cs typeface="+mn-cs"/>
              </a:rPr>
              <a:t>Pas 1: </a:t>
            </a:r>
            <a:r>
              <a:rPr kumimoji="0" lang="en-US" sz="1600" b="1" i="0" u="none" strike="noStrike" kern="1200" cap="none" spc="0" normalizeH="0" baseline="0" noProof="0" dirty="0" err="1">
                <a:ln>
                  <a:noFill/>
                </a:ln>
                <a:solidFill>
                  <a:srgbClr val="FFFFFF"/>
                </a:solidFill>
                <a:effectLst/>
                <a:uLnTx/>
                <a:uFillTx/>
                <a:latin typeface="Calibri"/>
                <a:ea typeface="+mn-ea"/>
                <a:cs typeface="+mn-cs"/>
              </a:rPr>
              <a:t>Initiere</a:t>
            </a:r>
            <a:r>
              <a:rPr kumimoji="0" lang="en-US" sz="1600" b="1" i="0" u="none" strike="noStrike" kern="1200" cap="none" spc="0" normalizeH="0" baseline="0" noProof="0" dirty="0">
                <a:ln>
                  <a:noFill/>
                </a:ln>
                <a:solidFill>
                  <a:srgbClr val="FFFFFF"/>
                </a:solidFill>
                <a:effectLst/>
                <a:uLnTx/>
                <a:uFillTx/>
                <a:latin typeface="Calibri"/>
                <a:ea typeface="+mn-ea"/>
                <a:cs typeface="+mn-cs"/>
              </a:rPr>
              <a:t> </a:t>
            </a:r>
            <a:r>
              <a:rPr kumimoji="0" lang="en-US" sz="1600" b="1" i="0" u="none" strike="noStrike" kern="1200" cap="none" spc="0" normalizeH="0" baseline="0" noProof="0" dirty="0" err="1">
                <a:ln>
                  <a:noFill/>
                </a:ln>
                <a:solidFill>
                  <a:srgbClr val="FFFFFF"/>
                </a:solidFill>
                <a:effectLst/>
                <a:uLnTx/>
                <a:uFillTx/>
                <a:latin typeface="Calibri"/>
                <a:ea typeface="+mn-ea"/>
                <a:cs typeface="+mn-cs"/>
              </a:rPr>
              <a:t>combinatie</a:t>
            </a:r>
            <a:r>
              <a:rPr kumimoji="0" lang="en-US" sz="1600" b="1" i="0" u="none" strike="noStrike" kern="1200" cap="none" spc="0" normalizeH="0" baseline="0" noProof="0" dirty="0">
                <a:ln>
                  <a:noFill/>
                </a:ln>
                <a:solidFill>
                  <a:srgbClr val="FFFFFF"/>
                </a:solidFill>
                <a:effectLst/>
                <a:uLnTx/>
                <a:uFillTx/>
                <a:latin typeface="Calibri"/>
                <a:ea typeface="+mn-ea"/>
                <a:cs typeface="+mn-cs"/>
              </a:rPr>
              <a:t> </a:t>
            </a:r>
            <a:r>
              <a:rPr kumimoji="0" lang="en-US" sz="1600" b="1" i="0" u="none" strike="noStrike" kern="1200" cap="none" spc="0" normalizeH="0" baseline="0" noProof="0" dirty="0" err="1">
                <a:ln>
                  <a:noFill/>
                </a:ln>
                <a:solidFill>
                  <a:srgbClr val="FFFFFF"/>
                </a:solidFill>
                <a:effectLst/>
                <a:uLnTx/>
                <a:uFillTx/>
                <a:latin typeface="Calibri"/>
                <a:ea typeface="+mn-ea"/>
                <a:cs typeface="+mn-cs"/>
              </a:rPr>
              <a:t>dubla</a:t>
            </a:r>
            <a:r>
              <a:rPr kumimoji="0" lang="en-US" sz="1600" b="1" i="0" u="none" strike="noStrike" kern="1200" cap="none" spc="0" normalizeH="0" baseline="0" noProof="0" dirty="0">
                <a:ln>
                  <a:noFill/>
                </a:ln>
                <a:solidFill>
                  <a:srgbClr val="FFFFFF"/>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600" b="0" i="0" u="sng" strike="noStrike" kern="1200" cap="none" spc="0" normalizeH="0" baseline="0" noProof="0" dirty="0">
                <a:ln>
                  <a:noFill/>
                </a:ln>
                <a:solidFill>
                  <a:srgbClr val="FFFFFF"/>
                </a:solidFill>
                <a:effectLst>
                  <a:outerShdw dist="38096" dir="2700000">
                    <a:srgbClr val="000000"/>
                  </a:outerShdw>
                </a:effectLst>
                <a:uLnTx/>
                <a:uFillTx/>
                <a:latin typeface="Calibri"/>
                <a:ea typeface="+mn-ea"/>
                <a:cs typeface="+mn-cs"/>
              </a:rPr>
              <a:t>IECA /BRA+BCC </a:t>
            </a:r>
            <a:r>
              <a:rPr kumimoji="0" lang="en-US" sz="1600" b="0" i="0" u="sng" strike="noStrike" kern="1200" cap="none" spc="0" normalizeH="0" baseline="0" noProof="0" dirty="0" err="1">
                <a:ln>
                  <a:noFill/>
                </a:ln>
                <a:solidFill>
                  <a:srgbClr val="FFFFFF"/>
                </a:solidFill>
                <a:effectLst>
                  <a:outerShdw dist="38096" dir="2700000">
                    <a:srgbClr val="000000"/>
                  </a:outerShdw>
                </a:effectLst>
                <a:uLnTx/>
                <a:uFillTx/>
                <a:latin typeface="Calibri"/>
                <a:ea typeface="+mn-ea"/>
                <a:cs typeface="+mn-cs"/>
              </a:rPr>
              <a:t>sau</a:t>
            </a:r>
            <a:r>
              <a:rPr kumimoji="0" lang="en-US" sz="1600" b="0" i="0" u="sng" strike="noStrike" kern="1200" cap="none" spc="0" normalizeH="0" baseline="0" noProof="0" dirty="0">
                <a:ln>
                  <a:noFill/>
                </a:ln>
                <a:solidFill>
                  <a:srgbClr val="FFFFFF"/>
                </a:solidFill>
                <a:effectLst>
                  <a:outerShdw dist="38096" dir="2700000">
                    <a:srgbClr val="000000"/>
                  </a:outerShdw>
                </a:effectLst>
                <a:uLnTx/>
                <a:uFillTx/>
                <a:latin typeface="Calibri"/>
                <a:ea typeface="+mn-ea"/>
                <a:cs typeface="+mn-cs"/>
              </a:rPr>
              <a:t> Diuretic </a:t>
            </a:r>
          </a:p>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600" b="0" i="0" u="none" strike="noStrike" kern="1200" cap="none" spc="0" normalizeH="0" baseline="0" noProof="0" dirty="0" err="1">
                <a:ln>
                  <a:noFill/>
                </a:ln>
                <a:solidFill>
                  <a:srgbClr val="FFFFFF"/>
                </a:solidFill>
                <a:effectLst/>
                <a:uLnTx/>
                <a:uFillTx/>
                <a:latin typeface="Calibri"/>
                <a:ea typeface="+mn-ea"/>
                <a:cs typeface="+mn-cs"/>
              </a:rPr>
              <a:t>Uptitrare</a:t>
            </a:r>
            <a:r>
              <a:rPr kumimoji="0" lang="en-US" sz="1600" b="0" i="0" u="none" strike="noStrike" kern="1200" cap="none" spc="0" normalizeH="0" baseline="0" noProof="0" dirty="0">
                <a:ln>
                  <a:noFill/>
                </a:ln>
                <a:solidFill>
                  <a:srgbClr val="FFFFFF"/>
                </a:solidFill>
                <a:effectLst/>
                <a:uLnTx/>
                <a:uFillTx/>
                <a:latin typeface="Calibri"/>
                <a:ea typeface="+mn-ea"/>
                <a:cs typeface="+mn-cs"/>
              </a:rPr>
              <a:t> la </a:t>
            </a:r>
            <a:r>
              <a:rPr kumimoji="0" lang="en-US" sz="1600" b="0" i="0" u="none" strike="noStrike" kern="1200" cap="none" spc="0" normalizeH="0" baseline="0" noProof="0" dirty="0" err="1">
                <a:ln>
                  <a:noFill/>
                </a:ln>
                <a:solidFill>
                  <a:srgbClr val="FFFFFF"/>
                </a:solidFill>
                <a:effectLst/>
                <a:uLnTx/>
                <a:uFillTx/>
                <a:latin typeface="Calibri"/>
                <a:ea typeface="+mn-ea"/>
                <a:cs typeface="+mn-cs"/>
              </a:rPr>
              <a:t>doza</a:t>
            </a:r>
            <a:r>
              <a:rPr kumimoji="0" lang="en-US" sz="1600" b="0" i="0" u="none" strike="noStrike" kern="1200" cap="none" spc="0" normalizeH="0" baseline="0" noProof="0" dirty="0">
                <a:ln>
                  <a:noFill/>
                </a:ln>
                <a:solidFill>
                  <a:srgbClr val="FFFFFF"/>
                </a:solidFill>
                <a:effectLst/>
                <a:uLnTx/>
                <a:uFillTx/>
                <a:latin typeface="Calibri"/>
                <a:ea typeface="+mn-ea"/>
                <a:cs typeface="+mn-cs"/>
              </a:rPr>
              <a:t> maxima </a:t>
            </a:r>
            <a:r>
              <a:rPr kumimoji="0" lang="en-US" sz="1600" b="0" i="0" u="none" strike="noStrike" kern="1200" cap="none" spc="0" normalizeH="0" baseline="0" noProof="0" dirty="0" err="1">
                <a:ln>
                  <a:noFill/>
                </a:ln>
                <a:solidFill>
                  <a:srgbClr val="FFFFFF"/>
                </a:solidFill>
                <a:effectLst/>
                <a:uLnTx/>
                <a:uFillTx/>
                <a:latin typeface="Calibri"/>
                <a:ea typeface="+mn-ea"/>
                <a:cs typeface="+mn-cs"/>
              </a:rPr>
              <a:t>daca</a:t>
            </a:r>
            <a:r>
              <a:rPr kumimoji="0" lang="en-US" sz="1600" b="0" i="0" u="none" strike="noStrike" kern="1200" cap="none" spc="0" normalizeH="0" baseline="0" noProof="0" dirty="0">
                <a:ln>
                  <a:noFill/>
                </a:ln>
                <a:solidFill>
                  <a:srgbClr val="FFFFFF"/>
                </a:solidFill>
                <a:effectLst/>
                <a:uLnTx/>
                <a:uFillTx/>
                <a:latin typeface="Calibri"/>
                <a:ea typeface="+mn-ea"/>
                <a:cs typeface="+mn-cs"/>
              </a:rPr>
              <a:t> </a:t>
            </a:r>
            <a:r>
              <a:rPr kumimoji="0" lang="en-US" sz="1600" b="0" i="0" u="none" strike="noStrike" kern="1200" cap="none" spc="0" normalizeH="0" baseline="0" noProof="0" dirty="0" err="1">
                <a:ln>
                  <a:noFill/>
                </a:ln>
                <a:solidFill>
                  <a:srgbClr val="FFFFFF"/>
                </a:solidFill>
                <a:effectLst/>
                <a:uLnTx/>
                <a:uFillTx/>
                <a:latin typeface="Calibri"/>
                <a:ea typeface="+mn-ea"/>
                <a:cs typeface="+mn-cs"/>
              </a:rPr>
              <a:t>este</a:t>
            </a:r>
            <a:r>
              <a:rPr kumimoji="0" lang="en-US" sz="1600" b="0" i="0" u="none" strike="noStrike" kern="1200" cap="none" spc="0" normalizeH="0" baseline="0" noProof="0" dirty="0">
                <a:ln>
                  <a:noFill/>
                </a:ln>
                <a:solidFill>
                  <a:srgbClr val="FFFFFF"/>
                </a:solidFill>
                <a:effectLst/>
                <a:uLnTx/>
                <a:uFillTx/>
                <a:latin typeface="Calibri"/>
                <a:ea typeface="+mn-ea"/>
                <a:cs typeface="+mn-cs"/>
              </a:rPr>
              <a:t> </a:t>
            </a:r>
            <a:r>
              <a:rPr kumimoji="0" lang="en-US" sz="1600" b="0" i="0" u="none" strike="noStrike" kern="1200" cap="none" spc="0" normalizeH="0" baseline="0" noProof="0" dirty="0" err="1">
                <a:ln>
                  <a:noFill/>
                </a:ln>
                <a:solidFill>
                  <a:srgbClr val="FFFFFF"/>
                </a:solidFill>
                <a:effectLst/>
                <a:uLnTx/>
                <a:uFillTx/>
                <a:latin typeface="Calibri"/>
                <a:ea typeface="+mn-ea"/>
                <a:cs typeface="+mn-cs"/>
              </a:rPr>
              <a:t>tolerat</a:t>
            </a:r>
            <a:endParaRPr kumimoji="0" lang="en-US" sz="1600" b="0" i="0" u="none" strike="noStrike" kern="1200" cap="none" spc="0" normalizeH="0" baseline="0" noProof="0" dirty="0">
              <a:ln>
                <a:noFill/>
              </a:ln>
              <a:solidFill>
                <a:srgbClr val="FFFFFF"/>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600" b="1" i="0" u="none" strike="noStrike" kern="1200" cap="none" spc="0" normalizeH="0" baseline="0" noProof="0" dirty="0">
                <a:ln>
                  <a:noFill/>
                </a:ln>
                <a:solidFill>
                  <a:srgbClr val="FFFFFF"/>
                </a:solidFill>
                <a:effectLst>
                  <a:outerShdw dist="38096" dir="2700000">
                    <a:srgbClr val="000000"/>
                  </a:outerShdw>
                </a:effectLst>
                <a:highlight>
                  <a:srgbClr val="0000FF"/>
                </a:highlight>
                <a:uLnTx/>
                <a:uFillTx/>
                <a:latin typeface="Calibri"/>
                <a:ea typeface="+mn-ea"/>
                <a:cs typeface="+mn-cs"/>
              </a:rPr>
              <a:t>Pana la 60% </a:t>
            </a:r>
            <a:r>
              <a:rPr kumimoji="0" lang="en-US" sz="1600" b="1" i="0" u="none" strike="noStrike" kern="1200" cap="none" spc="0" normalizeH="0" baseline="0" noProof="0" dirty="0" err="1">
                <a:ln>
                  <a:noFill/>
                </a:ln>
                <a:solidFill>
                  <a:srgbClr val="FFFFFF"/>
                </a:solidFill>
                <a:effectLst>
                  <a:outerShdw dist="38096" dir="2700000">
                    <a:srgbClr val="000000"/>
                  </a:outerShdw>
                </a:effectLst>
                <a:highlight>
                  <a:srgbClr val="0000FF"/>
                </a:highlight>
                <a:uLnTx/>
                <a:uFillTx/>
                <a:latin typeface="Calibri"/>
                <a:ea typeface="+mn-ea"/>
                <a:cs typeface="+mn-cs"/>
              </a:rPr>
              <a:t>dintre</a:t>
            </a:r>
            <a:r>
              <a:rPr kumimoji="0" lang="en-US" sz="1600" b="1" i="0" u="none" strike="noStrike" kern="1200" cap="none" spc="0" normalizeH="0" baseline="0" noProof="0" dirty="0">
                <a:ln>
                  <a:noFill/>
                </a:ln>
                <a:solidFill>
                  <a:srgbClr val="FFFFFF"/>
                </a:solidFill>
                <a:effectLst>
                  <a:outerShdw dist="38096" dir="2700000">
                    <a:srgbClr val="000000"/>
                  </a:outerShdw>
                </a:effectLst>
                <a:highlight>
                  <a:srgbClr val="0000FF"/>
                </a:highlight>
                <a:uLnTx/>
                <a:uFillTx/>
                <a:latin typeface="Calibri"/>
                <a:ea typeface="+mn-ea"/>
                <a:cs typeface="+mn-cs"/>
              </a:rPr>
              <a:t> </a:t>
            </a:r>
            <a:r>
              <a:rPr kumimoji="0" lang="en-US" sz="1600" b="1" i="0" u="none" strike="noStrike" kern="1200" cap="none" spc="0" normalizeH="0" baseline="0" noProof="0" dirty="0" err="1">
                <a:ln>
                  <a:noFill/>
                </a:ln>
                <a:solidFill>
                  <a:srgbClr val="FFFFFF"/>
                </a:solidFill>
                <a:effectLst>
                  <a:outerShdw dist="38096" dir="2700000">
                    <a:srgbClr val="000000"/>
                  </a:outerShdw>
                </a:effectLst>
                <a:highlight>
                  <a:srgbClr val="0000FF"/>
                </a:highlight>
                <a:uLnTx/>
                <a:uFillTx/>
                <a:latin typeface="Calibri"/>
                <a:ea typeface="+mn-ea"/>
                <a:cs typeface="+mn-cs"/>
              </a:rPr>
              <a:t>pacienti</a:t>
            </a:r>
            <a:r>
              <a:rPr kumimoji="0" lang="en-US" sz="1600" b="1" i="0" u="none" strike="noStrike" kern="1200" cap="none" spc="0" normalizeH="0" baseline="0" noProof="0" dirty="0">
                <a:ln>
                  <a:noFill/>
                </a:ln>
                <a:solidFill>
                  <a:srgbClr val="FFFFFF"/>
                </a:solidFill>
                <a:effectLst>
                  <a:outerShdw dist="38096" dir="2700000">
                    <a:srgbClr val="000000"/>
                  </a:outerShdw>
                </a:effectLst>
                <a:highlight>
                  <a:srgbClr val="0000FF"/>
                </a:highlight>
                <a:uLnTx/>
                <a:uFillTx/>
                <a:latin typeface="Calibri"/>
                <a:ea typeface="+mn-ea"/>
                <a:cs typeface="+mn-cs"/>
              </a:rPr>
              <a:t> – </a:t>
            </a:r>
            <a:r>
              <a:rPr kumimoji="0" lang="en-US" sz="1600" b="1" i="0" u="none" strike="noStrike" kern="1200" cap="none" spc="0" normalizeH="0" baseline="0" noProof="0" dirty="0" err="1">
                <a:ln>
                  <a:noFill/>
                </a:ln>
                <a:solidFill>
                  <a:srgbClr val="FFFFFF"/>
                </a:solidFill>
                <a:effectLst>
                  <a:outerShdw dist="38096" dir="2700000">
                    <a:srgbClr val="000000"/>
                  </a:outerShdw>
                </a:effectLst>
                <a:highlight>
                  <a:srgbClr val="0000FF"/>
                </a:highlight>
                <a:uLnTx/>
                <a:uFillTx/>
                <a:latin typeface="Calibri"/>
                <a:ea typeface="+mn-ea"/>
                <a:cs typeface="+mn-cs"/>
              </a:rPr>
              <a:t>controlati</a:t>
            </a:r>
            <a:endParaRPr kumimoji="0" lang="en-US" sz="1600" b="1" i="0" u="none" strike="noStrike" kern="1200" cap="none" spc="0" normalizeH="0" baseline="0" noProof="0" dirty="0">
              <a:ln>
                <a:noFill/>
              </a:ln>
              <a:solidFill>
                <a:srgbClr val="FFFFFF"/>
              </a:solidFill>
              <a:effectLst>
                <a:outerShdw dist="38096" dir="2700000">
                  <a:srgbClr val="000000"/>
                </a:outerShdw>
              </a:effectLst>
              <a:highlight>
                <a:srgbClr val="0000FF"/>
              </a:highligh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600" b="1" i="0" u="none" strike="noStrike" kern="1200" cap="none" spc="0" normalizeH="0" baseline="0" noProof="0" dirty="0">
              <a:ln>
                <a:noFill/>
              </a:ln>
              <a:solidFill>
                <a:srgbClr val="FFFFFF"/>
              </a:solidFill>
              <a:effectLst>
                <a:outerShdw dist="38096" dir="2700000">
                  <a:srgbClr val="000000"/>
                </a:outerShdw>
              </a:effectLst>
              <a:highlight>
                <a:srgbClr val="0000FF"/>
              </a:highligh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600" b="1" i="0" u="none" strike="noStrike" kern="1200" cap="none" spc="0" normalizeH="0" baseline="0" noProof="0" dirty="0">
                <a:ln>
                  <a:noFill/>
                </a:ln>
                <a:solidFill>
                  <a:srgbClr val="FFFFFF"/>
                </a:solidFill>
                <a:effectLst/>
                <a:uLnTx/>
                <a:uFillTx/>
                <a:latin typeface="Calibri"/>
                <a:ea typeface="+mn-ea"/>
                <a:cs typeface="+mn-cs"/>
              </a:rPr>
              <a:t>Pas 2: transfer pe </a:t>
            </a:r>
            <a:r>
              <a:rPr kumimoji="0" lang="en-US" sz="1600" b="1" i="0" u="none" strike="noStrike" kern="1200" cap="none" spc="0" normalizeH="0" baseline="0" noProof="0" dirty="0" err="1">
                <a:ln>
                  <a:noFill/>
                </a:ln>
                <a:solidFill>
                  <a:srgbClr val="FFFFFF"/>
                </a:solidFill>
                <a:effectLst/>
                <a:uLnTx/>
                <a:uFillTx/>
                <a:latin typeface="Calibri"/>
                <a:ea typeface="+mn-ea"/>
                <a:cs typeface="+mn-cs"/>
              </a:rPr>
              <a:t>combinatie</a:t>
            </a:r>
            <a:r>
              <a:rPr kumimoji="0" lang="en-US" sz="1600" b="1" i="0" u="none" strike="noStrike" kern="1200" cap="none" spc="0" normalizeH="0" baseline="0" noProof="0" dirty="0">
                <a:ln>
                  <a:noFill/>
                </a:ln>
                <a:solidFill>
                  <a:srgbClr val="FFFFFF"/>
                </a:solidFill>
                <a:effectLst/>
                <a:uLnTx/>
                <a:uFillTx/>
                <a:latin typeface="Calibri"/>
                <a:ea typeface="+mn-ea"/>
                <a:cs typeface="+mn-cs"/>
              </a:rPr>
              <a:t> </a:t>
            </a:r>
            <a:r>
              <a:rPr kumimoji="0" lang="en-US" sz="1600" b="1" i="0" u="none" strike="noStrike" kern="1200" cap="none" spc="0" normalizeH="0" baseline="0" noProof="0" dirty="0" err="1">
                <a:ln>
                  <a:noFill/>
                </a:ln>
                <a:solidFill>
                  <a:srgbClr val="FFFFFF"/>
                </a:solidFill>
                <a:effectLst/>
                <a:uLnTx/>
                <a:uFillTx/>
                <a:latin typeface="Calibri"/>
                <a:ea typeface="+mn-ea"/>
                <a:cs typeface="+mn-cs"/>
              </a:rPr>
              <a:t>tripla</a:t>
            </a:r>
            <a:r>
              <a:rPr kumimoji="0" lang="en-US" sz="1600" b="1" i="0" u="none" strike="noStrike" kern="1200" cap="none" spc="0" normalizeH="0" baseline="0" noProof="0" dirty="0">
                <a:ln>
                  <a:noFill/>
                </a:ln>
                <a:solidFill>
                  <a:srgbClr val="FFFFFF"/>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600" b="0" i="0" u="sng" strike="noStrike" kern="1200" cap="none" spc="0" normalizeH="0" baseline="0" noProof="0" dirty="0">
                <a:ln>
                  <a:noFill/>
                </a:ln>
                <a:solidFill>
                  <a:srgbClr val="FFFFFF"/>
                </a:solidFill>
                <a:effectLst>
                  <a:outerShdw dist="38096" dir="2700000">
                    <a:srgbClr val="000000"/>
                  </a:outerShdw>
                </a:effectLst>
                <a:uLnTx/>
                <a:uFillTx/>
                <a:latin typeface="Calibri"/>
                <a:ea typeface="+mn-ea"/>
                <a:cs typeface="+mn-cs"/>
              </a:rPr>
              <a:t>IECA /</a:t>
            </a:r>
            <a:r>
              <a:rPr kumimoji="0" lang="en-US" sz="1600" b="0" i="0" u="sng" strike="noStrike" kern="1200" cap="none" spc="0" normalizeH="0" baseline="0" noProof="0" dirty="0" err="1">
                <a:ln>
                  <a:noFill/>
                </a:ln>
                <a:solidFill>
                  <a:srgbClr val="FFFFFF"/>
                </a:solidFill>
                <a:effectLst>
                  <a:outerShdw dist="38096" dir="2700000">
                    <a:srgbClr val="000000"/>
                  </a:outerShdw>
                </a:effectLst>
                <a:uLnTx/>
                <a:uFillTx/>
                <a:latin typeface="Calibri"/>
                <a:ea typeface="+mn-ea"/>
                <a:cs typeface="+mn-cs"/>
              </a:rPr>
              <a:t>BRA+BCC+Diuretic</a:t>
            </a:r>
            <a:endParaRPr kumimoji="0" lang="en-US" sz="1600" b="0" i="0" u="sng" strike="noStrike" kern="1200" cap="none" spc="0" normalizeH="0" baseline="0" noProof="0" dirty="0">
              <a:ln>
                <a:noFill/>
              </a:ln>
              <a:solidFill>
                <a:srgbClr val="FFFFFF"/>
              </a:solidFill>
              <a:effectLst>
                <a:outerShdw dist="38096" dir="2700000">
                  <a:srgbClr val="000000"/>
                </a:outerShdw>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600" b="0" i="0" u="none" strike="noStrike" kern="1200" cap="none" spc="0" normalizeH="0" baseline="0" noProof="0" dirty="0" err="1">
                <a:ln>
                  <a:noFill/>
                </a:ln>
                <a:solidFill>
                  <a:srgbClr val="FFFFFF"/>
                </a:solidFill>
                <a:effectLst/>
                <a:uLnTx/>
                <a:uFillTx/>
                <a:latin typeface="Calibri"/>
                <a:ea typeface="+mn-ea"/>
                <a:cs typeface="+mn-cs"/>
              </a:rPr>
              <a:t>Uptitrare</a:t>
            </a:r>
            <a:r>
              <a:rPr kumimoji="0" lang="en-US" sz="1600" b="0" i="0" u="none" strike="noStrike" kern="1200" cap="none" spc="0" normalizeH="0" baseline="0" noProof="0" dirty="0">
                <a:ln>
                  <a:noFill/>
                </a:ln>
                <a:solidFill>
                  <a:srgbClr val="FFFFFF"/>
                </a:solidFill>
                <a:effectLst/>
                <a:uLnTx/>
                <a:uFillTx/>
                <a:latin typeface="Calibri"/>
                <a:ea typeface="+mn-ea"/>
                <a:cs typeface="+mn-cs"/>
              </a:rPr>
              <a:t> la </a:t>
            </a:r>
            <a:r>
              <a:rPr kumimoji="0" lang="en-US" sz="1600" b="0" i="0" u="none" strike="noStrike" kern="1200" cap="none" spc="0" normalizeH="0" baseline="0" noProof="0" dirty="0" err="1">
                <a:ln>
                  <a:noFill/>
                </a:ln>
                <a:solidFill>
                  <a:srgbClr val="FFFFFF"/>
                </a:solidFill>
                <a:effectLst/>
                <a:uLnTx/>
                <a:uFillTx/>
                <a:latin typeface="Calibri"/>
                <a:ea typeface="+mn-ea"/>
                <a:cs typeface="+mn-cs"/>
              </a:rPr>
              <a:t>doza</a:t>
            </a:r>
            <a:r>
              <a:rPr kumimoji="0" lang="en-US" sz="1600" b="0" i="0" u="none" strike="noStrike" kern="1200" cap="none" spc="0" normalizeH="0" baseline="0" noProof="0" dirty="0">
                <a:ln>
                  <a:noFill/>
                </a:ln>
                <a:solidFill>
                  <a:srgbClr val="FFFFFF"/>
                </a:solidFill>
                <a:effectLst/>
                <a:uLnTx/>
                <a:uFillTx/>
                <a:latin typeface="Calibri"/>
                <a:ea typeface="+mn-ea"/>
                <a:cs typeface="+mn-cs"/>
              </a:rPr>
              <a:t> maxima </a:t>
            </a:r>
            <a:r>
              <a:rPr kumimoji="0" lang="en-US" sz="1600" b="0" i="0" u="none" strike="noStrike" kern="1200" cap="none" spc="0" normalizeH="0" baseline="0" noProof="0" dirty="0" err="1">
                <a:ln>
                  <a:noFill/>
                </a:ln>
                <a:solidFill>
                  <a:srgbClr val="FFFFFF"/>
                </a:solidFill>
                <a:effectLst/>
                <a:uLnTx/>
                <a:uFillTx/>
                <a:latin typeface="Calibri"/>
                <a:ea typeface="+mn-ea"/>
                <a:cs typeface="+mn-cs"/>
              </a:rPr>
              <a:t>daca</a:t>
            </a:r>
            <a:r>
              <a:rPr kumimoji="0" lang="en-US" sz="1600" b="0" i="0" u="none" strike="noStrike" kern="1200" cap="none" spc="0" normalizeH="0" baseline="0" noProof="0" dirty="0">
                <a:ln>
                  <a:noFill/>
                </a:ln>
                <a:solidFill>
                  <a:srgbClr val="FFFFFF"/>
                </a:solidFill>
                <a:effectLst/>
                <a:uLnTx/>
                <a:uFillTx/>
                <a:latin typeface="Calibri"/>
                <a:ea typeface="+mn-ea"/>
                <a:cs typeface="+mn-cs"/>
              </a:rPr>
              <a:t> </a:t>
            </a:r>
            <a:r>
              <a:rPr kumimoji="0" lang="en-US" sz="1600" b="0" i="0" u="none" strike="noStrike" kern="1200" cap="none" spc="0" normalizeH="0" baseline="0" noProof="0" dirty="0" err="1">
                <a:ln>
                  <a:noFill/>
                </a:ln>
                <a:solidFill>
                  <a:srgbClr val="FFFFFF"/>
                </a:solidFill>
                <a:effectLst/>
                <a:uLnTx/>
                <a:uFillTx/>
                <a:latin typeface="Calibri"/>
                <a:ea typeface="+mn-ea"/>
                <a:cs typeface="+mn-cs"/>
              </a:rPr>
              <a:t>este</a:t>
            </a:r>
            <a:r>
              <a:rPr kumimoji="0" lang="en-US" sz="1600" b="0" i="0" u="none" strike="noStrike" kern="1200" cap="none" spc="0" normalizeH="0" baseline="0" noProof="0" dirty="0">
                <a:ln>
                  <a:noFill/>
                </a:ln>
                <a:solidFill>
                  <a:srgbClr val="FFFFFF"/>
                </a:solidFill>
                <a:effectLst/>
                <a:uLnTx/>
                <a:uFillTx/>
                <a:latin typeface="Calibri"/>
                <a:ea typeface="+mn-ea"/>
                <a:cs typeface="+mn-cs"/>
              </a:rPr>
              <a:t> </a:t>
            </a:r>
            <a:r>
              <a:rPr kumimoji="0" lang="en-US" sz="1600" b="0" i="0" u="none" strike="noStrike" kern="1200" cap="none" spc="0" normalizeH="0" baseline="0" noProof="0" dirty="0" err="1">
                <a:ln>
                  <a:noFill/>
                </a:ln>
                <a:solidFill>
                  <a:srgbClr val="FFFFFF"/>
                </a:solidFill>
                <a:effectLst/>
                <a:uLnTx/>
                <a:uFillTx/>
                <a:latin typeface="Calibri"/>
                <a:ea typeface="+mn-ea"/>
                <a:cs typeface="+mn-cs"/>
              </a:rPr>
              <a:t>tolerat</a:t>
            </a:r>
            <a:endParaRPr kumimoji="0" lang="en-US" sz="1600" b="0" i="0" u="none" strike="noStrike" kern="1200" cap="none" spc="0" normalizeH="0" baseline="0" noProof="0" dirty="0">
              <a:ln>
                <a:noFill/>
              </a:ln>
              <a:solidFill>
                <a:srgbClr val="FFFFFF"/>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600" b="1" i="0" u="none" strike="noStrike" kern="1200" cap="none" spc="0" normalizeH="0" baseline="0" noProof="0" dirty="0">
                <a:ln>
                  <a:noFill/>
                </a:ln>
                <a:solidFill>
                  <a:srgbClr val="FFFFFF"/>
                </a:solidFill>
                <a:effectLst/>
                <a:highlight>
                  <a:srgbClr val="000080"/>
                </a:highlight>
                <a:uLnTx/>
                <a:uFillTx/>
                <a:latin typeface="Calibri"/>
                <a:ea typeface="+mn-ea"/>
                <a:cs typeface="+mn-cs"/>
              </a:rPr>
              <a:t>Pana la 90% </a:t>
            </a:r>
            <a:r>
              <a:rPr kumimoji="0" lang="en-US" sz="1600" b="1" i="0" u="none" strike="noStrike" kern="1200" cap="none" spc="0" normalizeH="0" baseline="0" noProof="0" dirty="0" err="1">
                <a:ln>
                  <a:noFill/>
                </a:ln>
                <a:solidFill>
                  <a:srgbClr val="FFFFFF"/>
                </a:solidFill>
                <a:effectLst/>
                <a:highlight>
                  <a:srgbClr val="000080"/>
                </a:highlight>
                <a:uLnTx/>
                <a:uFillTx/>
                <a:latin typeface="Calibri"/>
                <a:ea typeface="+mn-ea"/>
                <a:cs typeface="+mn-cs"/>
              </a:rPr>
              <a:t>dintre</a:t>
            </a:r>
            <a:r>
              <a:rPr kumimoji="0" lang="en-US" sz="1600" b="1" i="0" u="none" strike="noStrike" kern="1200" cap="none" spc="0" normalizeH="0" baseline="0" noProof="0" dirty="0">
                <a:ln>
                  <a:noFill/>
                </a:ln>
                <a:solidFill>
                  <a:srgbClr val="FFFFFF"/>
                </a:solidFill>
                <a:effectLst/>
                <a:highlight>
                  <a:srgbClr val="000080"/>
                </a:highlight>
                <a:uLnTx/>
                <a:uFillTx/>
                <a:latin typeface="Calibri"/>
                <a:ea typeface="+mn-ea"/>
                <a:cs typeface="+mn-cs"/>
              </a:rPr>
              <a:t> </a:t>
            </a:r>
            <a:r>
              <a:rPr kumimoji="0" lang="en-US" sz="1600" b="1" i="0" u="none" strike="noStrike" kern="1200" cap="none" spc="0" normalizeH="0" baseline="0" noProof="0" dirty="0" err="1">
                <a:ln>
                  <a:noFill/>
                </a:ln>
                <a:solidFill>
                  <a:srgbClr val="FFFFFF"/>
                </a:solidFill>
                <a:effectLst/>
                <a:highlight>
                  <a:srgbClr val="000080"/>
                </a:highlight>
                <a:uLnTx/>
                <a:uFillTx/>
                <a:latin typeface="Calibri"/>
                <a:ea typeface="+mn-ea"/>
                <a:cs typeface="+mn-cs"/>
              </a:rPr>
              <a:t>pacienti</a:t>
            </a:r>
            <a:r>
              <a:rPr kumimoji="0" lang="en-US" sz="1600" b="1" i="0" u="none" strike="noStrike" kern="1200" cap="none" spc="0" normalizeH="0" baseline="0" noProof="0" dirty="0">
                <a:ln>
                  <a:noFill/>
                </a:ln>
                <a:solidFill>
                  <a:srgbClr val="FFFFFF"/>
                </a:solidFill>
                <a:effectLst/>
                <a:highlight>
                  <a:srgbClr val="000080"/>
                </a:highlight>
                <a:uLnTx/>
                <a:uFillTx/>
                <a:latin typeface="Calibri"/>
                <a:ea typeface="+mn-ea"/>
                <a:cs typeface="+mn-cs"/>
              </a:rPr>
              <a:t> – </a:t>
            </a:r>
            <a:r>
              <a:rPr kumimoji="0" lang="en-US" sz="1600" b="1" i="0" u="none" strike="noStrike" kern="1200" cap="none" spc="0" normalizeH="0" baseline="0" noProof="0" dirty="0" err="1">
                <a:ln>
                  <a:noFill/>
                </a:ln>
                <a:solidFill>
                  <a:srgbClr val="FFFFFF"/>
                </a:solidFill>
                <a:effectLst/>
                <a:highlight>
                  <a:srgbClr val="000080"/>
                </a:highlight>
                <a:uLnTx/>
                <a:uFillTx/>
                <a:latin typeface="Calibri"/>
                <a:ea typeface="+mn-ea"/>
                <a:cs typeface="+mn-cs"/>
              </a:rPr>
              <a:t>controlati</a:t>
            </a:r>
            <a:endParaRPr kumimoji="0" lang="en-US" sz="1600" b="1" i="0" u="none" strike="noStrike" kern="1200" cap="none" spc="0" normalizeH="0" baseline="0" noProof="0" dirty="0">
              <a:ln>
                <a:noFill/>
              </a:ln>
              <a:solidFill>
                <a:srgbClr val="FFFFFF"/>
              </a:solidFill>
              <a:effectLst/>
              <a:highlight>
                <a:srgbClr val="000080"/>
              </a:highligh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600" b="1" i="0" u="none" strike="noStrike" kern="1200" cap="none" spc="0" normalizeH="0" baseline="0" noProof="0" dirty="0">
              <a:ln>
                <a:noFill/>
              </a:ln>
              <a:solidFill>
                <a:srgbClr val="FFFFFF"/>
              </a:solidFill>
              <a:effectLst/>
              <a:highlight>
                <a:srgbClr val="000080"/>
              </a:highligh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600" b="1" i="0" u="none" strike="noStrike" kern="1200" cap="none" spc="0" normalizeH="0" baseline="0" noProof="0" dirty="0">
                <a:ln>
                  <a:noFill/>
                </a:ln>
                <a:solidFill>
                  <a:srgbClr val="FFFFFF"/>
                </a:solidFill>
                <a:effectLst/>
                <a:uLnTx/>
                <a:uFillTx/>
                <a:latin typeface="Calibri"/>
                <a:ea typeface="+mn-ea"/>
                <a:cs typeface="+mn-cs"/>
              </a:rPr>
              <a:t>Pas 3: </a:t>
            </a:r>
            <a:r>
              <a:rPr kumimoji="0" lang="en-US" sz="1600" b="1" i="0" u="none" strike="noStrike" kern="1200" cap="none" spc="0" normalizeH="0" baseline="0" noProof="0" dirty="0" err="1">
                <a:ln>
                  <a:noFill/>
                </a:ln>
                <a:solidFill>
                  <a:srgbClr val="FFFFFF"/>
                </a:solidFill>
                <a:effectLst/>
                <a:uLnTx/>
                <a:uFillTx/>
                <a:latin typeface="Calibri"/>
                <a:ea typeface="+mn-ea"/>
                <a:cs typeface="+mn-cs"/>
              </a:rPr>
              <a:t>posibil</a:t>
            </a:r>
            <a:r>
              <a:rPr kumimoji="0" lang="en-US" sz="1600" b="1" i="0" u="none" strike="noStrike" kern="1200" cap="none" spc="0" normalizeH="0" baseline="0" noProof="0" dirty="0">
                <a:ln>
                  <a:noFill/>
                </a:ln>
                <a:solidFill>
                  <a:srgbClr val="FFFFFF"/>
                </a:solidFill>
                <a:effectLst/>
                <a:uLnTx/>
                <a:uFillTx/>
                <a:latin typeface="Calibri"/>
                <a:ea typeface="+mn-ea"/>
                <a:cs typeface="+mn-cs"/>
              </a:rPr>
              <a:t> HT </a:t>
            </a:r>
            <a:r>
              <a:rPr kumimoji="0" lang="en-US" sz="1600" b="1" i="0" u="none" strike="noStrike" kern="1200" cap="none" spc="0" normalizeH="0" baseline="0" noProof="0" dirty="0" err="1">
                <a:ln>
                  <a:noFill/>
                </a:ln>
                <a:solidFill>
                  <a:srgbClr val="FFFFFF"/>
                </a:solidFill>
                <a:effectLst/>
                <a:uLnTx/>
                <a:uFillTx/>
                <a:latin typeface="Calibri"/>
                <a:ea typeface="+mn-ea"/>
                <a:cs typeface="+mn-cs"/>
              </a:rPr>
              <a:t>rezistenta</a:t>
            </a:r>
            <a:r>
              <a:rPr kumimoji="0" lang="en-US" sz="1600" b="1" i="0" u="none" strike="noStrike" kern="1200" cap="none" spc="0" normalizeH="0" baseline="0" noProof="0" dirty="0">
                <a:ln>
                  <a:noFill/>
                </a:ln>
                <a:solidFill>
                  <a:srgbClr val="FFFFFF"/>
                </a:solidFill>
                <a:effectLst/>
                <a:uLnTx/>
                <a:uFillTx/>
                <a:latin typeface="Calibri"/>
                <a:ea typeface="+mn-ea"/>
                <a:cs typeface="+mn-cs"/>
              </a:rPr>
              <a:t> (5%) </a:t>
            </a:r>
            <a:r>
              <a:rPr kumimoji="0" lang="en-US" sz="1600" b="0" i="0" u="none" strike="noStrike" kern="1200" cap="none" spc="0" normalizeH="0" baseline="0" noProof="0" dirty="0">
                <a:ln>
                  <a:noFill/>
                </a:ln>
                <a:solidFill>
                  <a:srgbClr val="FFFFFF"/>
                </a:solidFill>
                <a:effectLst/>
                <a:uLnTx/>
                <a:uFillTx/>
                <a:latin typeface="Calibri"/>
                <a:ea typeface="+mn-ea"/>
                <a:cs typeface="+mn-cs"/>
              </a:rPr>
              <a:t>– </a:t>
            </a:r>
            <a:r>
              <a:rPr kumimoji="0" lang="en-US" sz="1600" b="0" i="0" u="none" strike="noStrike" kern="1200" cap="none" spc="0" normalizeH="0" baseline="0" noProof="0" dirty="0" err="1">
                <a:ln>
                  <a:noFill/>
                </a:ln>
                <a:solidFill>
                  <a:srgbClr val="FFFFFF"/>
                </a:solidFill>
                <a:effectLst/>
                <a:uLnTx/>
                <a:uFillTx/>
                <a:latin typeface="Calibri"/>
                <a:ea typeface="+mn-ea"/>
                <a:cs typeface="+mn-cs"/>
              </a:rPr>
              <a:t>adaugarea</a:t>
            </a:r>
            <a:r>
              <a:rPr kumimoji="0" lang="en-US" sz="1600" b="0" i="0" u="none" strike="noStrike" kern="1200" cap="none" spc="0" normalizeH="0" baseline="0" noProof="0" dirty="0">
                <a:ln>
                  <a:noFill/>
                </a:ln>
                <a:solidFill>
                  <a:srgbClr val="FFFFFF"/>
                </a:solidFill>
                <a:effectLst/>
                <a:uLnTx/>
                <a:uFillTx/>
                <a:latin typeface="Calibri"/>
                <a:ea typeface="+mn-ea"/>
                <a:cs typeface="+mn-cs"/>
              </a:rPr>
              <a:t> </a:t>
            </a:r>
            <a:r>
              <a:rPr kumimoji="0" lang="en-US" sz="1600" b="0" i="0" u="none" strike="noStrike" kern="1200" cap="none" spc="0" normalizeH="0" baseline="0" noProof="0" dirty="0" err="1">
                <a:ln>
                  <a:noFill/>
                </a:ln>
                <a:solidFill>
                  <a:srgbClr val="FFFFFF"/>
                </a:solidFill>
                <a:effectLst/>
                <a:uLnTx/>
                <a:uFillTx/>
                <a:latin typeface="Calibri"/>
                <a:ea typeface="+mn-ea"/>
                <a:cs typeface="+mn-cs"/>
              </a:rPr>
              <a:t>altor</a:t>
            </a:r>
            <a:r>
              <a:rPr kumimoji="0" lang="en-US" sz="1600" b="0" i="0" u="none" strike="noStrike" kern="1200" cap="none" spc="0" normalizeH="0" baseline="0" noProof="0" dirty="0">
                <a:ln>
                  <a:noFill/>
                </a:ln>
                <a:solidFill>
                  <a:srgbClr val="FFFFFF"/>
                </a:solidFill>
                <a:effectLst/>
                <a:uLnTx/>
                <a:uFillTx/>
                <a:latin typeface="Calibri"/>
                <a:ea typeface="+mn-ea"/>
                <a:cs typeface="+mn-cs"/>
              </a:rPr>
              <a:t> </a:t>
            </a:r>
            <a:r>
              <a:rPr kumimoji="0" lang="en-US" sz="1600" b="0" i="0" u="none" strike="noStrike" kern="1200" cap="none" spc="0" normalizeH="0" baseline="0" noProof="0" dirty="0" err="1">
                <a:ln>
                  <a:noFill/>
                </a:ln>
                <a:solidFill>
                  <a:srgbClr val="FFFFFF"/>
                </a:solidFill>
                <a:effectLst/>
                <a:uLnTx/>
                <a:uFillTx/>
                <a:latin typeface="Calibri"/>
                <a:ea typeface="+mn-ea"/>
                <a:cs typeface="+mn-cs"/>
              </a:rPr>
              <a:t>clase</a:t>
            </a:r>
            <a:r>
              <a:rPr kumimoji="0" lang="en-US" sz="1600" b="0" i="0" u="none" strike="noStrike" kern="1200" cap="none" spc="0" normalizeH="0" baseline="0" noProof="0" dirty="0">
                <a:ln>
                  <a:noFill/>
                </a:ln>
                <a:solidFill>
                  <a:srgbClr val="FFFFFF"/>
                </a:solidFill>
                <a:effectLst/>
                <a:uLnTx/>
                <a:uFillTx/>
                <a:latin typeface="Calibri"/>
                <a:ea typeface="+mn-ea"/>
                <a:cs typeface="+mn-cs"/>
              </a:rPr>
              <a:t> </a:t>
            </a:r>
            <a:r>
              <a:rPr kumimoji="0" lang="en-US" sz="1600" b="0" i="0" u="none" strike="noStrike" kern="1200" cap="none" spc="0" normalizeH="0" baseline="0" noProof="0" dirty="0" err="1">
                <a:ln>
                  <a:noFill/>
                </a:ln>
                <a:solidFill>
                  <a:srgbClr val="FFFFFF"/>
                </a:solidFill>
                <a:effectLst/>
                <a:uLnTx/>
                <a:uFillTx/>
                <a:latin typeface="Calibri"/>
                <a:ea typeface="+mn-ea"/>
                <a:cs typeface="+mn-cs"/>
              </a:rPr>
              <a:t>terapeutice</a:t>
            </a:r>
            <a:endParaRPr kumimoji="0" lang="en-US" sz="1600" b="0" i="0" u="none" strike="noStrike" kern="1200" cap="none" spc="0" normalizeH="0" baseline="0" noProof="0" dirty="0">
              <a:ln>
                <a:noFill/>
              </a:ln>
              <a:solidFill>
                <a:srgbClr val="FFFFFF"/>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600" b="0" i="0" u="none" strike="noStrike" kern="1200" cap="none" spc="0" normalizeH="0" baseline="0" noProof="0" dirty="0">
              <a:ln>
                <a:noFill/>
              </a:ln>
              <a:solidFill>
                <a:srgbClr val="FFFFFF"/>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600" b="0" i="0" u="none" strike="noStrike" kern="1200" cap="none" spc="0" normalizeH="0" baseline="0" noProof="0" dirty="0">
                <a:ln>
                  <a:noFill/>
                </a:ln>
                <a:solidFill>
                  <a:srgbClr val="FFFFFF"/>
                </a:solidFill>
                <a:effectLst/>
                <a:uLnTx/>
                <a:uFillTx/>
                <a:latin typeface="Calibri"/>
                <a:ea typeface="+mn-ea"/>
                <a:cs typeface="+mn-cs"/>
              </a:rPr>
              <a:t>BB – pot fi in </a:t>
            </a:r>
            <a:r>
              <a:rPr kumimoji="0" lang="en-US" sz="1600" b="0" i="0" u="none" strike="noStrike" kern="1200" cap="none" spc="0" normalizeH="0" baseline="0" noProof="0" dirty="0" err="1">
                <a:ln>
                  <a:noFill/>
                </a:ln>
                <a:solidFill>
                  <a:srgbClr val="FFFFFF"/>
                </a:solidFill>
                <a:effectLst/>
                <a:uLnTx/>
                <a:uFillTx/>
                <a:latin typeface="Calibri"/>
                <a:ea typeface="+mn-ea"/>
                <a:cs typeface="+mn-cs"/>
              </a:rPr>
              <a:t>monoterapie</a:t>
            </a:r>
            <a:r>
              <a:rPr kumimoji="0" lang="en-US" sz="1600" b="0" i="0" u="none" strike="noStrike" kern="1200" cap="none" spc="0" normalizeH="0" baseline="0" noProof="0" dirty="0">
                <a:ln>
                  <a:noFill/>
                </a:ln>
                <a:solidFill>
                  <a:srgbClr val="FFFFFF"/>
                </a:solidFill>
                <a:effectLst/>
                <a:uLnTx/>
                <a:uFillTx/>
                <a:latin typeface="Calibri"/>
                <a:ea typeface="+mn-ea"/>
                <a:cs typeface="+mn-cs"/>
              </a:rPr>
              <a:t> </a:t>
            </a:r>
            <a:r>
              <a:rPr kumimoji="0" lang="en-US" sz="1600" b="0" i="0" u="none" strike="noStrike" kern="1200" cap="none" spc="0" normalizeH="0" baseline="0" noProof="0" dirty="0" err="1">
                <a:ln>
                  <a:noFill/>
                </a:ln>
                <a:solidFill>
                  <a:srgbClr val="FFFFFF"/>
                </a:solidFill>
                <a:effectLst/>
                <a:uLnTx/>
                <a:uFillTx/>
                <a:latin typeface="Calibri"/>
                <a:ea typeface="+mn-ea"/>
                <a:cs typeface="+mn-cs"/>
              </a:rPr>
              <a:t>sau</a:t>
            </a:r>
            <a:r>
              <a:rPr kumimoji="0" lang="en-US" sz="1600" b="0" i="0" u="none" strike="noStrike" kern="1200" cap="none" spc="0" normalizeH="0" baseline="0" noProof="0" dirty="0">
                <a:ln>
                  <a:noFill/>
                </a:ln>
                <a:solidFill>
                  <a:srgbClr val="FFFFFF"/>
                </a:solidFill>
                <a:effectLst/>
                <a:uLnTx/>
                <a:uFillTx/>
                <a:latin typeface="Calibri"/>
                <a:ea typeface="+mn-ea"/>
                <a:cs typeface="+mn-cs"/>
              </a:rPr>
              <a:t> </a:t>
            </a:r>
            <a:r>
              <a:rPr kumimoji="0" lang="en-US" sz="1600" b="0" i="0" u="none" strike="noStrike" kern="1200" cap="none" spc="0" normalizeH="0" baseline="0" noProof="0" dirty="0" err="1">
                <a:ln>
                  <a:noFill/>
                </a:ln>
                <a:solidFill>
                  <a:srgbClr val="FFFFFF"/>
                </a:solidFill>
                <a:effectLst/>
                <a:uLnTx/>
                <a:uFillTx/>
                <a:latin typeface="Calibri"/>
                <a:ea typeface="+mn-ea"/>
                <a:cs typeface="+mn-cs"/>
              </a:rPr>
              <a:t>adaugate</a:t>
            </a:r>
            <a:r>
              <a:rPr kumimoji="0" lang="en-US" sz="1600" b="0" i="0" u="none" strike="noStrike" kern="1200" cap="none" spc="0" normalizeH="0" baseline="0" noProof="0" dirty="0">
                <a:ln>
                  <a:noFill/>
                </a:ln>
                <a:solidFill>
                  <a:srgbClr val="FFFFFF"/>
                </a:solidFill>
                <a:effectLst/>
                <a:uLnTx/>
                <a:uFillTx/>
                <a:latin typeface="Calibri"/>
                <a:ea typeface="+mn-ea"/>
                <a:cs typeface="+mn-cs"/>
              </a:rPr>
              <a:t> in </a:t>
            </a:r>
            <a:r>
              <a:rPr kumimoji="0" lang="en-US" sz="1600" b="0" i="0" u="none" strike="noStrike" kern="1200" cap="none" spc="0" normalizeH="0" baseline="0" noProof="0" dirty="0" err="1">
                <a:ln>
                  <a:noFill/>
                </a:ln>
                <a:solidFill>
                  <a:srgbClr val="FFFFFF"/>
                </a:solidFill>
                <a:effectLst/>
                <a:uLnTx/>
                <a:uFillTx/>
                <a:latin typeface="Calibri"/>
                <a:ea typeface="+mn-ea"/>
                <a:cs typeface="+mn-cs"/>
              </a:rPr>
              <a:t>orice</a:t>
            </a:r>
            <a:r>
              <a:rPr kumimoji="0" lang="en-US" sz="1600" b="0" i="0" u="none" strike="noStrike" kern="1200" cap="none" spc="0" normalizeH="0" baseline="0" noProof="0" dirty="0">
                <a:ln>
                  <a:noFill/>
                </a:ln>
                <a:solidFill>
                  <a:srgbClr val="FFFFFF"/>
                </a:solidFill>
                <a:effectLst/>
                <a:uLnTx/>
                <a:uFillTx/>
                <a:latin typeface="Calibri"/>
                <a:ea typeface="+mn-ea"/>
                <a:cs typeface="+mn-cs"/>
              </a:rPr>
              <a:t> pas la </a:t>
            </a:r>
            <a:r>
              <a:rPr kumimoji="0" lang="en-US" sz="1600" b="0" i="0" u="none" strike="noStrike" kern="1200" cap="none" spc="0" normalizeH="0" baseline="0" noProof="0" dirty="0" err="1">
                <a:ln>
                  <a:noFill/>
                </a:ln>
                <a:solidFill>
                  <a:srgbClr val="FFFFFF"/>
                </a:solidFill>
                <a:effectLst/>
                <a:uLnTx/>
                <a:uFillTx/>
                <a:latin typeface="Calibri"/>
                <a:ea typeface="+mn-ea"/>
                <a:cs typeface="+mn-cs"/>
              </a:rPr>
              <a:t>terapia</a:t>
            </a:r>
            <a:r>
              <a:rPr kumimoji="0" lang="en-US" sz="1600" b="0" i="0" u="none" strike="noStrike" kern="1200" cap="none" spc="0" normalizeH="0" baseline="0" noProof="0" dirty="0">
                <a:ln>
                  <a:noFill/>
                </a:ln>
                <a:solidFill>
                  <a:srgbClr val="FFFFFF"/>
                </a:solidFill>
                <a:effectLst/>
                <a:uLnTx/>
                <a:uFillTx/>
                <a:latin typeface="Calibri"/>
                <a:ea typeface="+mn-ea"/>
                <a:cs typeface="+mn-cs"/>
              </a:rPr>
              <a:t> combinate</a:t>
            </a:r>
          </a:p>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600" b="0" i="0" u="none" strike="noStrike" kern="1200" cap="none" spc="0" normalizeH="0" baseline="0" noProof="0" dirty="0">
              <a:ln>
                <a:noFill/>
              </a:ln>
              <a:solidFill>
                <a:srgbClr val="FFFFFF"/>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600" b="1" i="0" u="none" strike="noStrike" kern="1200" cap="none" spc="0" normalizeH="0" baseline="0" noProof="0" dirty="0" err="1">
                <a:ln>
                  <a:noFill/>
                </a:ln>
                <a:effectLst/>
                <a:uLnTx/>
                <a:uFillTx/>
                <a:latin typeface="Calibri"/>
                <a:ea typeface="+mn-ea"/>
                <a:cs typeface="+mn-cs"/>
              </a:rPr>
              <a:t>Monoterapia</a:t>
            </a:r>
            <a:r>
              <a:rPr kumimoji="0" lang="en-US" sz="1600" b="1" i="0" u="none" strike="noStrike" kern="1200" cap="none" spc="0" normalizeH="0" baseline="0" noProof="0" dirty="0">
                <a:ln>
                  <a:noFill/>
                </a:ln>
                <a:effectLst/>
                <a:uLnTx/>
                <a:uFillTx/>
                <a:latin typeface="Calibri"/>
                <a:ea typeface="+mn-ea"/>
                <a:cs typeface="+mn-cs"/>
              </a:rPr>
              <a:t>:</a:t>
            </a:r>
          </a:p>
          <a:p>
            <a:pPr marL="285750" marR="0" lvl="0" indent="-285750" algn="l" defTabSz="914400" rtl="0" eaLnBrk="1" fontAlgn="auto" latinLnBrk="0" hangingPunct="1">
              <a:lnSpc>
                <a:spcPct val="100000"/>
              </a:lnSpc>
              <a:spcBef>
                <a:spcPts val="0"/>
              </a:spcBef>
              <a:spcAft>
                <a:spcPts val="0"/>
              </a:spcAft>
              <a:buClrTx/>
              <a:buSzPct val="100000"/>
              <a:buFontTx/>
              <a:buChar char="-"/>
              <a:tabLst/>
              <a:defRPr sz="1800" b="0" i="0" u="none" strike="noStrike" kern="0" cap="none" spc="0" baseline="0">
                <a:solidFill>
                  <a:srgbClr val="000000"/>
                </a:solidFill>
                <a:uFillTx/>
              </a:defRPr>
            </a:pPr>
            <a:r>
              <a:rPr kumimoji="0" lang="en-US" sz="1600" b="0" i="0" u="none" strike="noStrike" kern="1200" cap="none" spc="0" normalizeH="0" baseline="0" noProof="0" dirty="0" err="1">
                <a:ln>
                  <a:noFill/>
                </a:ln>
                <a:effectLst/>
                <a:uLnTx/>
                <a:uFillTx/>
                <a:latin typeface="Calibri"/>
                <a:ea typeface="+mn-ea"/>
                <a:cs typeface="+mn-cs"/>
              </a:rPr>
              <a:t>Risc</a:t>
            </a:r>
            <a:r>
              <a:rPr kumimoji="0" lang="en-US" sz="1600" b="0" i="0" u="none" strike="noStrike" kern="1200" cap="none" spc="0" normalizeH="0" baseline="0" noProof="0" dirty="0">
                <a:ln>
                  <a:noFill/>
                </a:ln>
                <a:effectLst/>
                <a:uLnTx/>
                <a:uFillTx/>
                <a:latin typeface="Calibri"/>
                <a:ea typeface="+mn-ea"/>
                <a:cs typeface="+mn-cs"/>
              </a:rPr>
              <a:t> </a:t>
            </a:r>
            <a:r>
              <a:rPr kumimoji="0" lang="en-US" sz="1600" b="0" i="0" u="none" strike="noStrike" kern="1200" cap="none" spc="0" normalizeH="0" baseline="0" noProof="0" dirty="0" err="1">
                <a:ln>
                  <a:noFill/>
                </a:ln>
                <a:effectLst/>
                <a:uLnTx/>
                <a:uFillTx/>
                <a:latin typeface="Calibri"/>
                <a:ea typeface="+mn-ea"/>
                <a:cs typeface="+mn-cs"/>
              </a:rPr>
              <a:t>scazut</a:t>
            </a:r>
            <a:r>
              <a:rPr kumimoji="0" lang="en-US" sz="1600" b="0" i="0" u="none" strike="noStrike" kern="1200" cap="none" spc="0" normalizeH="0" baseline="0" noProof="0" dirty="0">
                <a:ln>
                  <a:noFill/>
                </a:ln>
                <a:effectLst/>
                <a:uLnTx/>
                <a:uFillTx/>
                <a:latin typeface="Calibri"/>
                <a:ea typeface="+mn-ea"/>
                <a:cs typeface="+mn-cs"/>
              </a:rPr>
              <a:t> </a:t>
            </a:r>
            <a:r>
              <a:rPr kumimoji="0" lang="en-US" sz="1600" b="0" i="0" u="none" strike="noStrike" kern="1200" cap="none" spc="0" normalizeH="0" baseline="0" noProof="0" dirty="0" err="1">
                <a:ln>
                  <a:noFill/>
                </a:ln>
                <a:effectLst/>
                <a:uLnTx/>
                <a:uFillTx/>
                <a:latin typeface="Calibri"/>
                <a:ea typeface="+mn-ea"/>
                <a:cs typeface="+mn-cs"/>
              </a:rPr>
              <a:t>sau</a:t>
            </a:r>
            <a:r>
              <a:rPr kumimoji="0" lang="en-US" sz="1600" b="0" i="0" u="none" strike="noStrike" kern="1200" cap="none" spc="0" normalizeH="0" baseline="0" noProof="0" dirty="0">
                <a:ln>
                  <a:noFill/>
                </a:ln>
                <a:effectLst/>
                <a:uLnTx/>
                <a:uFillTx/>
                <a:latin typeface="Calibri"/>
                <a:ea typeface="+mn-ea"/>
                <a:cs typeface="+mn-cs"/>
              </a:rPr>
              <a:t> TA &lt; 150/95 mmHg</a:t>
            </a:r>
          </a:p>
          <a:p>
            <a:pPr marL="285750" marR="0" lvl="0" indent="-285750" algn="l" defTabSz="914400" rtl="0" eaLnBrk="1" fontAlgn="auto" latinLnBrk="0" hangingPunct="1">
              <a:lnSpc>
                <a:spcPct val="100000"/>
              </a:lnSpc>
              <a:spcBef>
                <a:spcPts val="0"/>
              </a:spcBef>
              <a:spcAft>
                <a:spcPts val="0"/>
              </a:spcAft>
              <a:buClrTx/>
              <a:buSzPct val="100000"/>
              <a:buFontTx/>
              <a:buChar char="-"/>
              <a:tabLst/>
              <a:defRPr sz="1800" b="0" i="0" u="none" strike="noStrike" kern="0" cap="none" spc="0" baseline="0">
                <a:solidFill>
                  <a:srgbClr val="000000"/>
                </a:solidFill>
                <a:uFillTx/>
              </a:defRPr>
            </a:pPr>
            <a:r>
              <a:rPr kumimoji="0" lang="en-US" sz="1600" b="0" i="0" u="none" strike="noStrike" kern="1200" cap="none" spc="0" normalizeH="0" baseline="0" noProof="0" dirty="0">
                <a:ln>
                  <a:noFill/>
                </a:ln>
                <a:effectLst/>
                <a:uLnTx/>
                <a:uFillTx/>
                <a:latin typeface="Calibri"/>
                <a:ea typeface="+mn-ea"/>
                <a:cs typeface="+mn-cs"/>
              </a:rPr>
              <a:t>TA </a:t>
            </a:r>
            <a:r>
              <a:rPr kumimoji="0" lang="en-US" sz="1600" b="0" i="0" u="none" strike="noStrike" kern="1200" cap="none" spc="0" normalizeH="0" baseline="0" noProof="0" dirty="0" err="1">
                <a:ln>
                  <a:noFill/>
                </a:ln>
                <a:effectLst/>
                <a:uLnTx/>
                <a:uFillTx/>
                <a:latin typeface="Calibri"/>
                <a:ea typeface="+mn-ea"/>
                <a:cs typeface="+mn-cs"/>
              </a:rPr>
              <a:t>inalt</a:t>
            </a:r>
            <a:r>
              <a:rPr kumimoji="0" lang="en-US" sz="1600" b="0" i="0" u="none" strike="noStrike" kern="1200" cap="none" spc="0" normalizeH="0" baseline="0" noProof="0" dirty="0">
                <a:ln>
                  <a:noFill/>
                </a:ln>
                <a:effectLst/>
                <a:uLnTx/>
                <a:uFillTx/>
                <a:latin typeface="Calibri"/>
                <a:ea typeface="+mn-ea"/>
                <a:cs typeface="+mn-cs"/>
              </a:rPr>
              <a:t> </a:t>
            </a:r>
            <a:r>
              <a:rPr kumimoji="0" lang="en-US" sz="1600" b="0" i="0" u="none" strike="noStrike" kern="1200" cap="none" spc="0" normalizeH="0" baseline="0" noProof="0" dirty="0" err="1">
                <a:ln>
                  <a:noFill/>
                </a:ln>
                <a:effectLst/>
                <a:uLnTx/>
                <a:uFillTx/>
                <a:latin typeface="Calibri"/>
                <a:ea typeface="+mn-ea"/>
                <a:cs typeface="+mn-cs"/>
              </a:rPr>
              <a:t>normala</a:t>
            </a:r>
            <a:r>
              <a:rPr kumimoji="0" lang="en-US" sz="1600" b="0" i="0" u="none" strike="noStrike" kern="1200" cap="none" spc="0" normalizeH="0" baseline="0" noProof="0" dirty="0">
                <a:ln>
                  <a:noFill/>
                </a:ln>
                <a:effectLst/>
                <a:uLnTx/>
                <a:uFillTx/>
                <a:latin typeface="Calibri"/>
                <a:ea typeface="+mn-ea"/>
                <a:cs typeface="+mn-cs"/>
              </a:rPr>
              <a:t> </a:t>
            </a:r>
            <a:r>
              <a:rPr kumimoji="0" lang="en-US" sz="1600" b="0" i="0" u="none" strike="noStrike" kern="1200" cap="none" spc="0" normalizeH="0" baseline="0" noProof="0" dirty="0" err="1">
                <a:ln>
                  <a:noFill/>
                </a:ln>
                <a:effectLst/>
                <a:uLnTx/>
                <a:uFillTx/>
                <a:latin typeface="Calibri"/>
                <a:ea typeface="+mn-ea"/>
                <a:cs typeface="+mn-cs"/>
              </a:rPr>
              <a:t>sau</a:t>
            </a:r>
            <a:r>
              <a:rPr kumimoji="0" lang="en-US" sz="1600" b="0" i="0" u="none" strike="noStrike" kern="1200" cap="none" spc="0" normalizeH="0" baseline="0" noProof="0" dirty="0">
                <a:ln>
                  <a:noFill/>
                </a:ln>
                <a:effectLst/>
                <a:uLnTx/>
                <a:uFillTx/>
                <a:latin typeface="Calibri"/>
                <a:ea typeface="+mn-ea"/>
                <a:cs typeface="+mn-cs"/>
              </a:rPr>
              <a:t> </a:t>
            </a:r>
            <a:r>
              <a:rPr kumimoji="0" lang="en-US" sz="1600" b="0" i="0" u="none" strike="noStrike" kern="1200" cap="none" spc="0" normalizeH="0" baseline="0" noProof="0" dirty="0" err="1">
                <a:ln>
                  <a:noFill/>
                </a:ln>
                <a:effectLst/>
                <a:uLnTx/>
                <a:uFillTx/>
                <a:latin typeface="Calibri"/>
                <a:ea typeface="+mn-ea"/>
                <a:cs typeface="+mn-cs"/>
              </a:rPr>
              <a:t>risc</a:t>
            </a:r>
            <a:r>
              <a:rPr kumimoji="0" lang="en-US" sz="1600" b="0" i="0" u="none" strike="noStrike" kern="1200" cap="none" spc="0" normalizeH="0" baseline="0" noProof="0" dirty="0">
                <a:ln>
                  <a:noFill/>
                </a:ln>
                <a:effectLst/>
                <a:uLnTx/>
                <a:uFillTx/>
                <a:latin typeface="Calibri"/>
                <a:ea typeface="+mn-ea"/>
                <a:cs typeface="+mn-cs"/>
              </a:rPr>
              <a:t> CV </a:t>
            </a:r>
            <a:r>
              <a:rPr kumimoji="0" lang="en-US" sz="1600" b="0" i="0" u="none" strike="noStrike" kern="1200" cap="none" spc="0" normalizeH="0" baseline="0" noProof="0" dirty="0" err="1">
                <a:ln>
                  <a:noFill/>
                </a:ln>
                <a:effectLst/>
                <a:uLnTx/>
                <a:uFillTx/>
                <a:latin typeface="Calibri"/>
                <a:ea typeface="+mn-ea"/>
                <a:cs typeface="+mn-cs"/>
              </a:rPr>
              <a:t>foarte</a:t>
            </a:r>
            <a:r>
              <a:rPr kumimoji="0" lang="en-US" sz="1600" b="0" i="0" u="none" strike="noStrike" kern="1200" cap="none" spc="0" normalizeH="0" baseline="0" noProof="0" dirty="0">
                <a:ln>
                  <a:noFill/>
                </a:ln>
                <a:effectLst/>
                <a:uLnTx/>
                <a:uFillTx/>
                <a:latin typeface="Calibri"/>
                <a:ea typeface="+mn-ea"/>
                <a:cs typeface="+mn-cs"/>
              </a:rPr>
              <a:t> </a:t>
            </a:r>
            <a:r>
              <a:rPr kumimoji="0" lang="en-US" sz="1600" b="0" i="0" u="none" strike="noStrike" kern="1200" cap="none" spc="0" normalizeH="0" baseline="0" noProof="0" dirty="0" err="1">
                <a:ln>
                  <a:noFill/>
                </a:ln>
                <a:effectLst/>
                <a:uLnTx/>
                <a:uFillTx/>
                <a:latin typeface="Calibri"/>
                <a:ea typeface="+mn-ea"/>
                <a:cs typeface="+mn-cs"/>
              </a:rPr>
              <a:t>inalt</a:t>
            </a:r>
            <a:endParaRPr kumimoji="0" lang="en-US" sz="1600" b="0" i="0" u="none" strike="noStrike" kern="1200" cap="none" spc="0" normalizeH="0" baseline="0" noProof="0" dirty="0">
              <a:ln>
                <a:noFill/>
              </a:ln>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Pct val="100000"/>
              <a:buFontTx/>
              <a:buChar char="-"/>
              <a:tabLst/>
              <a:defRPr sz="1800" b="0" i="0" u="none" strike="noStrike" kern="0" cap="none" spc="0" baseline="0">
                <a:solidFill>
                  <a:srgbClr val="000000"/>
                </a:solidFill>
                <a:uFillTx/>
              </a:defRPr>
            </a:pPr>
            <a:r>
              <a:rPr kumimoji="0" lang="en-US" sz="1600" b="0" i="0" u="none" strike="noStrike" kern="1200" cap="none" spc="0" normalizeH="0" baseline="0" noProof="0" dirty="0" err="1">
                <a:ln>
                  <a:noFill/>
                </a:ln>
                <a:effectLst/>
                <a:uLnTx/>
                <a:uFillTx/>
                <a:latin typeface="Calibri"/>
                <a:ea typeface="+mn-ea"/>
                <a:cs typeface="+mn-cs"/>
              </a:rPr>
              <a:t>Pacienti</a:t>
            </a:r>
            <a:r>
              <a:rPr kumimoji="0" lang="en-US" sz="1600" b="0" i="0" u="none" strike="noStrike" kern="1200" cap="none" spc="0" normalizeH="0" baseline="0" noProof="0" dirty="0">
                <a:ln>
                  <a:noFill/>
                </a:ln>
                <a:effectLst/>
                <a:uLnTx/>
                <a:uFillTx/>
                <a:latin typeface="Calibri"/>
                <a:ea typeface="+mn-ea"/>
                <a:cs typeface="+mn-cs"/>
              </a:rPr>
              <a:t> </a:t>
            </a:r>
            <a:r>
              <a:rPr kumimoji="0" lang="en-US" sz="1600" b="0" i="0" u="none" strike="noStrike" kern="1200" cap="none" spc="0" normalizeH="0" baseline="0" noProof="0" dirty="0" err="1">
                <a:ln>
                  <a:noFill/>
                </a:ln>
                <a:effectLst/>
                <a:uLnTx/>
                <a:uFillTx/>
                <a:latin typeface="Calibri"/>
                <a:ea typeface="+mn-ea"/>
                <a:cs typeface="+mn-cs"/>
              </a:rPr>
              <a:t>fragili</a:t>
            </a:r>
            <a:r>
              <a:rPr kumimoji="0" lang="en-US" sz="1600" b="0" i="0" u="none" strike="noStrike" kern="1200" cap="none" spc="0" normalizeH="0" baseline="0" noProof="0" dirty="0">
                <a:ln>
                  <a:noFill/>
                </a:ln>
                <a:effectLst/>
                <a:uLnTx/>
                <a:uFillTx/>
                <a:latin typeface="Calibri"/>
                <a:ea typeface="+mn-ea"/>
                <a:cs typeface="+mn-cs"/>
              </a:rPr>
              <a:t> </a:t>
            </a:r>
            <a:r>
              <a:rPr kumimoji="0" lang="en-US" sz="1600" b="0" i="0" u="none" strike="noStrike" kern="1200" cap="none" spc="0" normalizeH="0" baseline="0" noProof="0" dirty="0" err="1">
                <a:ln>
                  <a:noFill/>
                </a:ln>
                <a:effectLst/>
                <a:uLnTx/>
                <a:uFillTx/>
                <a:latin typeface="Calibri"/>
                <a:ea typeface="+mn-ea"/>
                <a:cs typeface="+mn-cs"/>
              </a:rPr>
              <a:t>sau</a:t>
            </a:r>
            <a:r>
              <a:rPr kumimoji="0" lang="en-US" sz="1600" b="0" i="0" u="none" strike="noStrike" kern="1200" cap="none" spc="0" normalizeH="0" baseline="0" noProof="0" dirty="0">
                <a:ln>
                  <a:noFill/>
                </a:ln>
                <a:effectLst/>
                <a:uLnTx/>
                <a:uFillTx/>
                <a:latin typeface="Calibri"/>
                <a:ea typeface="+mn-ea"/>
                <a:cs typeface="+mn-cs"/>
              </a:rPr>
              <a:t> </a:t>
            </a:r>
            <a:r>
              <a:rPr kumimoji="0" lang="en-US" sz="1600" b="0" i="0" u="none" strike="noStrike" kern="1200" cap="none" spc="0" normalizeH="0" baseline="0" noProof="0" dirty="0" err="1">
                <a:ln>
                  <a:noFill/>
                </a:ln>
                <a:effectLst/>
                <a:uLnTx/>
                <a:uFillTx/>
                <a:latin typeface="Calibri"/>
                <a:ea typeface="+mn-ea"/>
                <a:cs typeface="+mn-cs"/>
              </a:rPr>
              <a:t>varsta</a:t>
            </a:r>
            <a:r>
              <a:rPr kumimoji="0" lang="en-US" sz="1600" b="0" i="0" u="none" strike="noStrike" kern="1200" cap="none" spc="0" normalizeH="0" baseline="0" noProof="0" dirty="0">
                <a:ln>
                  <a:noFill/>
                </a:ln>
                <a:effectLst/>
                <a:uLnTx/>
                <a:uFillTx/>
                <a:latin typeface="Calibri"/>
                <a:ea typeface="+mn-ea"/>
                <a:cs typeface="+mn-cs"/>
              </a:rPr>
              <a:t> </a:t>
            </a:r>
            <a:r>
              <a:rPr kumimoji="0" lang="en-US" sz="1600" b="0" i="0" u="none" strike="noStrike" kern="1200" cap="none" spc="0" normalizeH="0" baseline="0" noProof="0" dirty="0" err="1">
                <a:ln>
                  <a:noFill/>
                </a:ln>
                <a:effectLst/>
                <a:uLnTx/>
                <a:uFillTx/>
                <a:latin typeface="Calibri"/>
                <a:ea typeface="+mn-ea"/>
                <a:cs typeface="+mn-cs"/>
              </a:rPr>
              <a:t>inaintata</a:t>
            </a:r>
            <a:endParaRPr kumimoji="0" lang="ro-RO" sz="1600" b="0" i="0" u="none" strike="noStrike" kern="1200" cap="none" spc="0" normalizeH="0" baseline="0" noProof="0" dirty="0">
              <a:ln>
                <a:noFill/>
              </a:ln>
              <a:effectLst/>
              <a:uLnTx/>
              <a:uFillTx/>
              <a:latin typeface="Calibri"/>
              <a:ea typeface="+mn-ea"/>
              <a:cs typeface="+mn-cs"/>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5F56B-F221-78DC-2174-8C2D660398E1}"/>
              </a:ext>
            </a:extLst>
          </p:cNvPr>
          <p:cNvSpPr txBox="1">
            <a:spLocks noGrp="1"/>
          </p:cNvSpPr>
          <p:nvPr>
            <p:ph type="title"/>
          </p:nvPr>
        </p:nvSpPr>
        <p:spPr/>
        <p:txBody>
          <a:bodyPr anchorCtr="1">
            <a:normAutofit/>
          </a:bodyPr>
          <a:lstStyle/>
          <a:p>
            <a:pPr lvl="0" algn="ctr"/>
            <a:r>
              <a:rPr lang="en-US" sz="3200" b="1" dirty="0" err="1">
                <a:latin typeface="+mn-lt"/>
              </a:rPr>
              <a:t>Argumente</a:t>
            </a:r>
            <a:r>
              <a:rPr lang="en-US" sz="3200" b="1" dirty="0">
                <a:latin typeface="+mn-lt"/>
              </a:rPr>
              <a:t> de </a:t>
            </a:r>
            <a:r>
              <a:rPr lang="en-US" sz="3200" b="1" dirty="0" err="1">
                <a:latin typeface="+mn-lt"/>
              </a:rPr>
              <a:t>eficacitate</a:t>
            </a:r>
            <a:r>
              <a:rPr lang="en-US" sz="3200" b="1" dirty="0">
                <a:latin typeface="+mn-lt"/>
              </a:rPr>
              <a:t> </a:t>
            </a:r>
            <a:r>
              <a:rPr lang="en-US" sz="3200" b="1" dirty="0" err="1">
                <a:latin typeface="+mn-lt"/>
              </a:rPr>
              <a:t>antihipertensiva</a:t>
            </a:r>
            <a:r>
              <a:rPr lang="en-US" sz="3200" b="1" dirty="0">
                <a:latin typeface="+mn-lt"/>
              </a:rPr>
              <a:t> </a:t>
            </a:r>
            <a:endParaRPr lang="ro-RO" sz="3200" b="1" dirty="0">
              <a:latin typeface="+mn-lt"/>
            </a:endParaRPr>
          </a:p>
        </p:txBody>
      </p:sp>
      <p:graphicFrame>
        <p:nvGraphicFramePr>
          <p:cNvPr id="3" name="Table 5">
            <a:extLst>
              <a:ext uri="{FF2B5EF4-FFF2-40B4-BE49-F238E27FC236}">
                <a16:creationId xmlns:a16="http://schemas.microsoft.com/office/drawing/2014/main" id="{D6AEC3C9-FB4B-31DB-7C5C-BC01E78AEF8B}"/>
              </a:ext>
            </a:extLst>
          </p:cNvPr>
          <p:cNvGraphicFramePr>
            <a:graphicFrameLocks noGrp="1"/>
          </p:cNvGraphicFramePr>
          <p:nvPr>
            <p:extLst>
              <p:ext uri="{D42A27DB-BD31-4B8C-83A1-F6EECF244321}">
                <p14:modId xmlns:p14="http://schemas.microsoft.com/office/powerpoint/2010/main" val="407522448"/>
              </p:ext>
            </p:extLst>
          </p:nvPr>
        </p:nvGraphicFramePr>
        <p:xfrm>
          <a:off x="325124" y="1500143"/>
          <a:ext cx="11379194" cy="4230102"/>
        </p:xfrm>
        <a:graphic>
          <a:graphicData uri="http://schemas.openxmlformats.org/drawingml/2006/table">
            <a:tbl>
              <a:tblPr firstRow="1" bandRow="1">
                <a:effectLst/>
                <a:tableStyleId>{5940675A-B579-460E-94D1-54222C63F5DA}</a:tableStyleId>
              </a:tblPr>
              <a:tblGrid>
                <a:gridCol w="9042401">
                  <a:extLst>
                    <a:ext uri="{9D8B030D-6E8A-4147-A177-3AD203B41FA5}">
                      <a16:colId xmlns:a16="http://schemas.microsoft.com/office/drawing/2014/main" val="1421651438"/>
                    </a:ext>
                  </a:extLst>
                </a:gridCol>
                <a:gridCol w="1300477">
                  <a:extLst>
                    <a:ext uri="{9D8B030D-6E8A-4147-A177-3AD203B41FA5}">
                      <a16:colId xmlns:a16="http://schemas.microsoft.com/office/drawing/2014/main" val="2307805828"/>
                    </a:ext>
                  </a:extLst>
                </a:gridCol>
                <a:gridCol w="1036316">
                  <a:extLst>
                    <a:ext uri="{9D8B030D-6E8A-4147-A177-3AD203B41FA5}">
                      <a16:colId xmlns:a16="http://schemas.microsoft.com/office/drawing/2014/main" val="1158048421"/>
                    </a:ext>
                  </a:extLst>
                </a:gridCol>
              </a:tblGrid>
              <a:tr h="653774">
                <a:tc>
                  <a:txBody>
                    <a:bodyPr/>
                    <a:lstStyle/>
                    <a:p>
                      <a:pPr lvl="0"/>
                      <a:endParaRPr lang="ro-RO" sz="1600"/>
                    </a:p>
                  </a:txBody>
                  <a:tcPr/>
                </a:tc>
                <a:tc>
                  <a:txBody>
                    <a:bodyPr/>
                    <a:lstStyle/>
                    <a:p>
                      <a:pPr lvl="0"/>
                      <a:r>
                        <a:rPr lang="en-US" sz="1600"/>
                        <a:t>Clasa re recomandare</a:t>
                      </a:r>
                      <a:endParaRPr lang="ro-RO" sz="1600"/>
                    </a:p>
                  </a:txBody>
                  <a:tcPr>
                    <a:solidFill>
                      <a:srgbClr val="FFFFFF"/>
                    </a:solidFill>
                  </a:tcPr>
                </a:tc>
                <a:tc>
                  <a:txBody>
                    <a:bodyPr/>
                    <a:lstStyle/>
                    <a:p>
                      <a:pPr lvl="0"/>
                      <a:r>
                        <a:rPr lang="en-US" sz="1600"/>
                        <a:t>Nivel de evidenta</a:t>
                      </a:r>
                      <a:endParaRPr lang="ro-RO" sz="1600"/>
                    </a:p>
                  </a:txBody>
                  <a:tcPr/>
                </a:tc>
                <a:extLst>
                  <a:ext uri="{0D108BD9-81ED-4DB2-BD59-A6C34878D82A}">
                    <a16:rowId xmlns:a16="http://schemas.microsoft.com/office/drawing/2014/main" val="959171122"/>
                  </a:ext>
                </a:extLst>
              </a:tr>
              <a:tr h="599444">
                <a:tc>
                  <a:txBody>
                    <a:bodyPr/>
                    <a:lstStyle/>
                    <a:p>
                      <a:pPr lvl="0"/>
                      <a:r>
                        <a:rPr lang="en-US" sz="1600"/>
                        <a:t>Se recomanda </a:t>
                      </a:r>
                      <a:r>
                        <a:rPr lang="en-US" sz="1600" b="1"/>
                        <a:t>monitorizarea TA la toti pacientii cu DZ</a:t>
                      </a:r>
                      <a:r>
                        <a:rPr lang="en-US" sz="1600"/>
                        <a:t>, pentru a identifica prezenta HTA, deoarece DZ este o comorbiditate asociata frecvent cu </a:t>
                      </a:r>
                      <a:r>
                        <a:rPr lang="en-US" sz="1600" b="1"/>
                        <a:t>cresterea riscului CV si a riscului de afectare renala</a:t>
                      </a:r>
                    </a:p>
                  </a:txBody>
                  <a:tcPr/>
                </a:tc>
                <a:tc>
                  <a:txBody>
                    <a:bodyPr/>
                    <a:lstStyle/>
                    <a:p>
                      <a:pPr lvl="0"/>
                      <a:r>
                        <a:rPr lang="en-US" sz="1600"/>
                        <a:t>I</a:t>
                      </a:r>
                      <a:endParaRPr lang="ro-RO" sz="1600"/>
                    </a:p>
                  </a:txBody>
                  <a:tcPr>
                    <a:solidFill>
                      <a:srgbClr val="00B050"/>
                    </a:solidFill>
                  </a:tcPr>
                </a:tc>
                <a:tc>
                  <a:txBody>
                    <a:bodyPr/>
                    <a:lstStyle/>
                    <a:p>
                      <a:pPr lvl="0"/>
                      <a:r>
                        <a:rPr lang="en-US" sz="1600"/>
                        <a:t>A</a:t>
                      </a:r>
                      <a:endParaRPr lang="ro-RO" sz="1600"/>
                    </a:p>
                  </a:txBody>
                  <a:tcPr>
                    <a:solidFill>
                      <a:srgbClr val="2F5597"/>
                    </a:solidFill>
                  </a:tcPr>
                </a:tc>
                <a:extLst>
                  <a:ext uri="{0D108BD9-81ED-4DB2-BD59-A6C34878D82A}">
                    <a16:rowId xmlns:a16="http://schemas.microsoft.com/office/drawing/2014/main" val="2159087210"/>
                  </a:ext>
                </a:extLst>
              </a:tr>
              <a:tr h="629921">
                <a:tc>
                  <a:txBody>
                    <a:bodyPr/>
                    <a:lstStyle/>
                    <a:p>
                      <a:pPr lvl="0"/>
                      <a:r>
                        <a:rPr lang="en-US" sz="1600"/>
                        <a:t>DZ se asociaza frecvenet cu cresterea TA nocturne (non-dipping), de aceea se recomanda monitorizarea TA prin </a:t>
                      </a:r>
                      <a:r>
                        <a:rPr lang="en-US" sz="1600" b="1"/>
                        <a:t>MATA sau monitorizarea la domiciliu a TA (MDTA)</a:t>
                      </a:r>
                      <a:endParaRPr lang="ro-RO" sz="1600" b="1"/>
                    </a:p>
                  </a:txBody>
                  <a:tcPr/>
                </a:tc>
                <a:tc>
                  <a:txBody>
                    <a:bodyPr/>
                    <a:lstStyle/>
                    <a:p>
                      <a:pPr lvl="0"/>
                      <a:r>
                        <a:rPr lang="en-US" sz="1600"/>
                        <a:t>I</a:t>
                      </a:r>
                      <a:endParaRPr lang="ro-RO" sz="1600"/>
                    </a:p>
                  </a:txBody>
                  <a:tcPr>
                    <a:solidFill>
                      <a:srgbClr val="00B050"/>
                    </a:solidFill>
                  </a:tcPr>
                </a:tc>
                <a:tc>
                  <a:txBody>
                    <a:bodyPr/>
                    <a:lstStyle/>
                    <a:p>
                      <a:pPr lvl="0"/>
                      <a:r>
                        <a:rPr lang="en-US" sz="1600"/>
                        <a:t>B</a:t>
                      </a:r>
                      <a:endParaRPr lang="ro-RO" sz="1600"/>
                    </a:p>
                  </a:txBody>
                  <a:tcPr>
                    <a:solidFill>
                      <a:srgbClr val="8FAADC"/>
                    </a:solidFill>
                  </a:tcPr>
                </a:tc>
                <a:extLst>
                  <a:ext uri="{0D108BD9-81ED-4DB2-BD59-A6C34878D82A}">
                    <a16:rowId xmlns:a16="http://schemas.microsoft.com/office/drawing/2014/main" val="2636432486"/>
                  </a:ext>
                </a:extLst>
              </a:tr>
              <a:tr h="457200">
                <a:tc>
                  <a:txBody>
                    <a:bodyPr/>
                    <a:lstStyle/>
                    <a:p>
                      <a:pPr lvl="0"/>
                      <a:r>
                        <a:rPr lang="en-US" sz="1600"/>
                        <a:t>In DZ se recomanda </a:t>
                      </a:r>
                      <a:r>
                        <a:rPr lang="en-US" sz="1600" b="1"/>
                        <a:t>tratamentul antihipertensiv </a:t>
                      </a:r>
                      <a:r>
                        <a:rPr lang="en-US" sz="1600"/>
                        <a:t>pentru a evita </a:t>
                      </a:r>
                      <a:r>
                        <a:rPr lang="en-US" sz="1600" b="1"/>
                        <a:t>complicatiile macro- si microvasculare</a:t>
                      </a:r>
                      <a:endParaRPr lang="ro-RO" sz="1600" b="1"/>
                    </a:p>
                  </a:txBody>
                  <a:tcPr/>
                </a:tc>
                <a:tc>
                  <a:txBody>
                    <a:bodyPr/>
                    <a:lstStyle/>
                    <a:p>
                      <a:pPr lvl="0"/>
                      <a:r>
                        <a:rPr lang="en-US" sz="1600"/>
                        <a:t>I</a:t>
                      </a:r>
                      <a:endParaRPr lang="ro-RO" sz="1600"/>
                    </a:p>
                  </a:txBody>
                  <a:tcPr>
                    <a:solidFill>
                      <a:srgbClr val="00B050"/>
                    </a:solidFill>
                  </a:tcPr>
                </a:tc>
                <a:tc>
                  <a:txBody>
                    <a:bodyPr/>
                    <a:lstStyle/>
                    <a:p>
                      <a:pPr lvl="0"/>
                      <a:r>
                        <a:rPr lang="en-US" sz="1600"/>
                        <a:t>A</a:t>
                      </a:r>
                      <a:endParaRPr lang="ro-RO" sz="1600"/>
                    </a:p>
                  </a:txBody>
                  <a:tcPr>
                    <a:solidFill>
                      <a:srgbClr val="2F5597"/>
                    </a:solidFill>
                  </a:tcPr>
                </a:tc>
                <a:extLst>
                  <a:ext uri="{0D108BD9-81ED-4DB2-BD59-A6C34878D82A}">
                    <a16:rowId xmlns:a16="http://schemas.microsoft.com/office/drawing/2014/main" val="3693498100"/>
                  </a:ext>
                </a:extLst>
              </a:tr>
              <a:tr h="629921">
                <a:tc>
                  <a:txBody>
                    <a:bodyPr/>
                    <a:lstStyle/>
                    <a:p>
                      <a:pPr lvl="0"/>
                      <a:r>
                        <a:rPr lang="en-US" sz="1600"/>
                        <a:t>Daca TA masurata in cabinetul medical are valorile </a:t>
                      </a:r>
                      <a:r>
                        <a:rPr lang="en-US" sz="1600" b="1"/>
                        <a:t>TAS  ≥ 140 mmHg și TAD este ≥ 90 mmHg</a:t>
                      </a:r>
                      <a:r>
                        <a:rPr lang="en-US" sz="1600"/>
                        <a:t>, se recomanda </a:t>
                      </a:r>
                      <a:r>
                        <a:rPr lang="en-US" sz="1600" b="1"/>
                        <a:t>initierea imediata a tratamentului medicamentos antihipertensiv </a:t>
                      </a:r>
                      <a:r>
                        <a:rPr lang="en-US" sz="1600"/>
                        <a:t>si modificarea stilului de viata</a:t>
                      </a:r>
                      <a:endParaRPr lang="ro-RO" sz="1600"/>
                    </a:p>
                  </a:txBody>
                  <a:tcPr/>
                </a:tc>
                <a:tc>
                  <a:txBody>
                    <a:bodyPr/>
                    <a:lstStyle/>
                    <a:p>
                      <a:pPr lvl="0"/>
                      <a:r>
                        <a:rPr lang="en-US" sz="1600"/>
                        <a:t>I</a:t>
                      </a:r>
                      <a:endParaRPr lang="ro-RO" sz="1600"/>
                    </a:p>
                  </a:txBody>
                  <a:tcPr>
                    <a:solidFill>
                      <a:srgbClr val="00B050"/>
                    </a:solidFill>
                  </a:tcPr>
                </a:tc>
                <a:tc>
                  <a:txBody>
                    <a:bodyPr/>
                    <a:lstStyle/>
                    <a:p>
                      <a:pPr lvl="0"/>
                      <a:r>
                        <a:rPr lang="en-US" sz="1600"/>
                        <a:t>A</a:t>
                      </a:r>
                      <a:endParaRPr lang="ro-RO" sz="1600"/>
                    </a:p>
                  </a:txBody>
                  <a:tcPr>
                    <a:solidFill>
                      <a:srgbClr val="2F5597"/>
                    </a:solidFill>
                  </a:tcPr>
                </a:tc>
                <a:extLst>
                  <a:ext uri="{0D108BD9-81ED-4DB2-BD59-A6C34878D82A}">
                    <a16:rowId xmlns:a16="http://schemas.microsoft.com/office/drawing/2014/main" val="2001870672"/>
                  </a:ext>
                </a:extLst>
              </a:tr>
              <a:tr h="629921">
                <a:tc>
                  <a:txBody>
                    <a:bodyPr/>
                    <a:lstStyle/>
                    <a:p>
                      <a:pPr lvl="0"/>
                      <a:r>
                        <a:rPr lang="en-US" sz="1600"/>
                        <a:t>Pentru pacientii hipertensivi cu DZ tip 2 se recomanda aceleasi s</a:t>
                      </a:r>
                      <a:r>
                        <a:rPr lang="ro-RO" sz="1600"/>
                        <a:t>trategii</a:t>
                      </a:r>
                      <a:r>
                        <a:rPr lang="en-US" sz="1600"/>
                        <a:t> de tratament</a:t>
                      </a:r>
                      <a:r>
                        <a:rPr lang="ro-RO" sz="1600"/>
                        <a:t> ca pentru pacienții fără diabet</a:t>
                      </a:r>
                      <a:r>
                        <a:rPr lang="en-US" sz="1600"/>
                        <a:t> zaharat</a:t>
                      </a:r>
                      <a:r>
                        <a:rPr lang="ro-RO" sz="1600"/>
                        <a:t> dar</a:t>
                      </a:r>
                      <a:r>
                        <a:rPr lang="en-US" sz="1600"/>
                        <a:t> cu </a:t>
                      </a:r>
                      <a:r>
                        <a:rPr lang="en-US" sz="1600" b="1"/>
                        <a:t>tinte terapeutice mai scazute:</a:t>
                      </a:r>
                      <a:r>
                        <a:rPr lang="ro-RO" sz="1600" b="1"/>
                        <a:t> TA sub &lt;130/80 mmHg</a:t>
                      </a:r>
                    </a:p>
                  </a:txBody>
                  <a:tcPr/>
                </a:tc>
                <a:tc>
                  <a:txBody>
                    <a:bodyPr/>
                    <a:lstStyle/>
                    <a:p>
                      <a:pPr lvl="0"/>
                      <a:r>
                        <a:rPr lang="en-US" sz="1600"/>
                        <a:t>I</a:t>
                      </a:r>
                      <a:endParaRPr lang="ro-RO" sz="1600"/>
                    </a:p>
                  </a:txBody>
                  <a:tcPr>
                    <a:solidFill>
                      <a:srgbClr val="00B050"/>
                    </a:solidFill>
                  </a:tcPr>
                </a:tc>
                <a:tc>
                  <a:txBody>
                    <a:bodyPr/>
                    <a:lstStyle/>
                    <a:p>
                      <a:pPr lvl="0"/>
                      <a:r>
                        <a:rPr lang="en-US" sz="1600"/>
                        <a:t>A</a:t>
                      </a:r>
                      <a:endParaRPr lang="ro-RO" sz="1600"/>
                    </a:p>
                  </a:txBody>
                  <a:tcPr>
                    <a:solidFill>
                      <a:srgbClr val="2F5597"/>
                    </a:solidFill>
                  </a:tcPr>
                </a:tc>
                <a:extLst>
                  <a:ext uri="{0D108BD9-81ED-4DB2-BD59-A6C34878D82A}">
                    <a16:rowId xmlns:a16="http://schemas.microsoft.com/office/drawing/2014/main" val="753062898"/>
                  </a:ext>
                </a:extLst>
              </a:tr>
              <a:tr h="629921">
                <a:tc>
                  <a:txBody>
                    <a:bodyPr/>
                    <a:lstStyle/>
                    <a:p>
                      <a:pPr lvl="0"/>
                      <a:r>
                        <a:rPr lang="en-US" sz="1600" dirty="0" err="1"/>
                        <a:t>Deoarece</a:t>
                      </a:r>
                      <a:r>
                        <a:rPr lang="en-US" sz="1600" dirty="0"/>
                        <a:t> la </a:t>
                      </a:r>
                      <a:r>
                        <a:rPr lang="en-US" sz="1600" dirty="0" err="1"/>
                        <a:t>pacientii</a:t>
                      </a:r>
                      <a:r>
                        <a:rPr lang="en-US" sz="1600" dirty="0"/>
                        <a:t> </a:t>
                      </a:r>
                      <a:r>
                        <a:rPr lang="en-US" sz="1600" dirty="0" err="1"/>
                        <a:t>hipertensivi</a:t>
                      </a:r>
                      <a:r>
                        <a:rPr lang="en-US" sz="1600" dirty="0"/>
                        <a:t> </a:t>
                      </a:r>
                      <a:r>
                        <a:rPr lang="en-US" sz="1600" dirty="0" err="1"/>
                        <a:t>diabetici</a:t>
                      </a:r>
                      <a:r>
                        <a:rPr lang="en-US" sz="1600" dirty="0"/>
                        <a:t> </a:t>
                      </a:r>
                      <a:r>
                        <a:rPr lang="en-US" sz="1600" dirty="0" err="1"/>
                        <a:t>controlul</a:t>
                      </a:r>
                      <a:r>
                        <a:rPr lang="en-US" sz="1600" dirty="0"/>
                        <a:t> TA </a:t>
                      </a:r>
                      <a:r>
                        <a:rPr lang="en-US" sz="1600" dirty="0" err="1"/>
                        <a:t>este</a:t>
                      </a:r>
                      <a:r>
                        <a:rPr lang="en-US" sz="1600" dirty="0"/>
                        <a:t> </a:t>
                      </a:r>
                      <a:r>
                        <a:rPr lang="en-US" sz="1600" dirty="0" err="1"/>
                        <a:t>dificil</a:t>
                      </a:r>
                      <a:r>
                        <a:rPr lang="en-US" sz="1600" dirty="0"/>
                        <a:t> de </a:t>
                      </a:r>
                      <a:r>
                        <a:rPr lang="en-US" sz="1600" dirty="0" err="1"/>
                        <a:t>atins</a:t>
                      </a:r>
                      <a:r>
                        <a:rPr lang="en-US" sz="1600" dirty="0"/>
                        <a:t>, </a:t>
                      </a:r>
                      <a:r>
                        <a:rPr lang="en-US" sz="1600" b="1" dirty="0" err="1"/>
                        <a:t>tratamentul</a:t>
                      </a:r>
                      <a:r>
                        <a:rPr lang="en-US" sz="1600" b="1" dirty="0"/>
                        <a:t> </a:t>
                      </a:r>
                      <a:r>
                        <a:rPr lang="en-US" sz="1600" b="1" dirty="0" err="1"/>
                        <a:t>prin</a:t>
                      </a:r>
                      <a:r>
                        <a:rPr lang="en-US" sz="1600" b="1" dirty="0"/>
                        <a:t> </a:t>
                      </a:r>
                      <a:r>
                        <a:rPr lang="en-US" sz="1600" b="1" dirty="0" err="1"/>
                        <a:t>combinatii</a:t>
                      </a:r>
                      <a:r>
                        <a:rPr lang="en-US" sz="1600" b="1" dirty="0"/>
                        <a:t> </a:t>
                      </a:r>
                      <a:r>
                        <a:rPr lang="en-US" sz="1600" b="1" dirty="0" err="1"/>
                        <a:t>medicamentoase</a:t>
                      </a:r>
                      <a:r>
                        <a:rPr lang="en-US" sz="1600" b="1" dirty="0"/>
                        <a:t> </a:t>
                      </a:r>
                      <a:r>
                        <a:rPr lang="en-US" sz="1600" b="1" dirty="0" err="1"/>
                        <a:t>este</a:t>
                      </a:r>
                      <a:r>
                        <a:rPr lang="en-US" sz="1600" b="1" dirty="0"/>
                        <a:t> </a:t>
                      </a:r>
                      <a:r>
                        <a:rPr lang="en-US" sz="1600" b="1" dirty="0" err="1"/>
                        <a:t>aproape</a:t>
                      </a:r>
                      <a:r>
                        <a:rPr lang="en-US" sz="1600" b="1" dirty="0"/>
                        <a:t> </a:t>
                      </a:r>
                      <a:r>
                        <a:rPr lang="en-US" sz="1600" b="1" dirty="0" err="1"/>
                        <a:t>totdeauna</a:t>
                      </a:r>
                      <a:r>
                        <a:rPr lang="en-US" sz="1600" b="1" dirty="0"/>
                        <a:t> </a:t>
                      </a:r>
                      <a:r>
                        <a:rPr lang="en-US" sz="1600" b="1" dirty="0" err="1"/>
                        <a:t>necesar</a:t>
                      </a:r>
                      <a:r>
                        <a:rPr lang="en-US" sz="1600" dirty="0"/>
                        <a:t>.</a:t>
                      </a:r>
                      <a:endParaRPr lang="ro-RO" sz="1600" dirty="0"/>
                    </a:p>
                  </a:txBody>
                  <a:tcPr/>
                </a:tc>
                <a:tc>
                  <a:txBody>
                    <a:bodyPr/>
                    <a:lstStyle/>
                    <a:p>
                      <a:pPr lvl="0"/>
                      <a:r>
                        <a:rPr lang="en-US" sz="1600"/>
                        <a:t>I</a:t>
                      </a:r>
                      <a:endParaRPr lang="ro-RO" sz="1600"/>
                    </a:p>
                  </a:txBody>
                  <a:tcPr>
                    <a:solidFill>
                      <a:srgbClr val="00B050"/>
                    </a:solidFill>
                  </a:tcPr>
                </a:tc>
                <a:tc>
                  <a:txBody>
                    <a:bodyPr/>
                    <a:lstStyle/>
                    <a:p>
                      <a:pPr lvl="0"/>
                      <a:r>
                        <a:rPr lang="en-US" sz="1600" dirty="0"/>
                        <a:t>B</a:t>
                      </a:r>
                      <a:endParaRPr lang="ro-RO" sz="1600" dirty="0"/>
                    </a:p>
                  </a:txBody>
                  <a:tcPr>
                    <a:solidFill>
                      <a:srgbClr val="8FAADC"/>
                    </a:solidFill>
                  </a:tcPr>
                </a:tc>
                <a:extLst>
                  <a:ext uri="{0D108BD9-81ED-4DB2-BD59-A6C34878D82A}">
                    <a16:rowId xmlns:a16="http://schemas.microsoft.com/office/drawing/2014/main" val="3337571998"/>
                  </a:ext>
                </a:extLst>
              </a:tr>
            </a:tbl>
          </a:graphicData>
        </a:graphic>
      </p:graphicFrame>
      <p:pic>
        <p:nvPicPr>
          <p:cNvPr id="5" name="Picture 4">
            <a:extLst>
              <a:ext uri="{FF2B5EF4-FFF2-40B4-BE49-F238E27FC236}">
                <a16:creationId xmlns:a16="http://schemas.microsoft.com/office/drawing/2014/main" id="{566DC22C-2BC9-EB14-BD98-63024BA41B5D}"/>
              </a:ext>
            </a:extLst>
          </p:cNvPr>
          <p:cNvPicPr>
            <a:picLocks noChangeAspect="1"/>
          </p:cNvPicPr>
          <p:nvPr/>
        </p:nvPicPr>
        <p:blipFill>
          <a:blip r:embed="rId2"/>
          <a:stretch>
            <a:fillRect/>
          </a:stretch>
        </p:blipFill>
        <p:spPr>
          <a:xfrm>
            <a:off x="8374840" y="6170493"/>
            <a:ext cx="3214682" cy="467587"/>
          </a:xfrm>
          <a:prstGeom prst="rect">
            <a:avLst/>
          </a:prstGeom>
          <a:noFill/>
          <a:ln cap="flat">
            <a:noFill/>
          </a:ln>
          <a:effectLst>
            <a:outerShdw dir="16200000" algn="tl">
              <a:srgbClr val="000000">
                <a:alpha val="40000"/>
              </a:srgbClr>
            </a:outerShdw>
          </a:effectLst>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ack text on a white background&#10;&#10;Description automatically generated">
            <a:extLst>
              <a:ext uri="{FF2B5EF4-FFF2-40B4-BE49-F238E27FC236}">
                <a16:creationId xmlns:a16="http://schemas.microsoft.com/office/drawing/2014/main" id="{DA6F0C02-ECFD-B0F1-9D91-46D7BA674905}"/>
              </a:ext>
            </a:extLst>
          </p:cNvPr>
          <p:cNvPicPr>
            <a:picLocks noChangeAspect="1"/>
          </p:cNvPicPr>
          <p:nvPr/>
        </p:nvPicPr>
        <p:blipFill>
          <a:blip r:embed="rId2"/>
          <a:stretch>
            <a:fillRect/>
          </a:stretch>
        </p:blipFill>
        <p:spPr>
          <a:xfrm>
            <a:off x="375920" y="975679"/>
            <a:ext cx="4927600" cy="1472563"/>
          </a:xfrm>
          <a:prstGeom prst="rect">
            <a:avLst/>
          </a:prstGeom>
          <a:ln w="28575">
            <a:solidFill>
              <a:srgbClr val="C00000"/>
            </a:solidFill>
          </a:ln>
        </p:spPr>
      </p:pic>
      <p:grpSp>
        <p:nvGrpSpPr>
          <p:cNvPr id="11" name="Group 10">
            <a:extLst>
              <a:ext uri="{FF2B5EF4-FFF2-40B4-BE49-F238E27FC236}">
                <a16:creationId xmlns:a16="http://schemas.microsoft.com/office/drawing/2014/main" id="{CE35B4ED-4BBA-912F-F5C8-875151471438}"/>
              </a:ext>
            </a:extLst>
          </p:cNvPr>
          <p:cNvGrpSpPr/>
          <p:nvPr/>
        </p:nvGrpSpPr>
        <p:grpSpPr>
          <a:xfrm>
            <a:off x="223520" y="2829237"/>
            <a:ext cx="5080000" cy="3002927"/>
            <a:chOff x="426720" y="2623497"/>
            <a:chExt cx="6614160" cy="3775087"/>
          </a:xfrm>
        </p:grpSpPr>
        <p:pic>
          <p:nvPicPr>
            <p:cNvPr id="2" name="Picture 1" descr="A diagram of a drug&#10;&#10;Description automatically generated">
              <a:extLst>
                <a:ext uri="{FF2B5EF4-FFF2-40B4-BE49-F238E27FC236}">
                  <a16:creationId xmlns:a16="http://schemas.microsoft.com/office/drawing/2014/main" id="{4B556DB5-8534-F5F1-5CEC-BDF24091BEDF}"/>
                </a:ext>
              </a:extLst>
            </p:cNvPr>
            <p:cNvPicPr>
              <a:picLocks noChangeAspect="1"/>
            </p:cNvPicPr>
            <p:nvPr/>
          </p:nvPicPr>
          <p:blipFill>
            <a:blip r:embed="rId3"/>
            <a:stretch>
              <a:fillRect/>
            </a:stretch>
          </p:blipFill>
          <p:spPr>
            <a:xfrm>
              <a:off x="426720" y="2623497"/>
              <a:ext cx="6614160" cy="3775087"/>
            </a:xfrm>
            <a:prstGeom prst="rect">
              <a:avLst/>
            </a:prstGeom>
            <a:ln>
              <a:solidFill>
                <a:schemeClr val="tx1">
                  <a:lumMod val="50000"/>
                </a:schemeClr>
              </a:solidFill>
            </a:ln>
          </p:spPr>
        </p:pic>
        <p:sp>
          <p:nvSpPr>
            <p:cNvPr id="7" name="Rectangle: Rounded Corners 6">
              <a:extLst>
                <a:ext uri="{FF2B5EF4-FFF2-40B4-BE49-F238E27FC236}">
                  <a16:creationId xmlns:a16="http://schemas.microsoft.com/office/drawing/2014/main" id="{7EBA9ED5-163F-8A7A-BF06-F57EFFD56754}"/>
                </a:ext>
              </a:extLst>
            </p:cNvPr>
            <p:cNvSpPr/>
            <p:nvPr/>
          </p:nvSpPr>
          <p:spPr>
            <a:xfrm>
              <a:off x="883920" y="2981960"/>
              <a:ext cx="2042160" cy="538480"/>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360000" tIns="756000" rIns="648000" bIns="0" rtlCol="0" anchor="t" anchorCtr="0"/>
            <a:lstStyle/>
            <a:p>
              <a:pPr marL="0" marR="0" lvl="0" indent="0" algn="l" defTabSz="914400" rtl="0" eaLnBrk="1" fontAlgn="auto" latinLnBrk="0" hangingPunct="1">
                <a:lnSpc>
                  <a:spcPts val="2200"/>
                </a:lnSpc>
                <a:spcBef>
                  <a:spcPts val="0"/>
                </a:spcBef>
                <a:spcAft>
                  <a:spcPts val="0"/>
                </a:spcAft>
                <a:buClrTx/>
                <a:buSzTx/>
                <a:buFontTx/>
                <a:buNone/>
                <a:tabLst/>
                <a:defRPr/>
              </a:pPr>
              <a:endParaRPr kumimoji="0" lang="en-US" sz="1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endParaRPr>
            </a:p>
          </p:txBody>
        </p:sp>
      </p:grpSp>
      <p:grpSp>
        <p:nvGrpSpPr>
          <p:cNvPr id="13" name="Group 12">
            <a:extLst>
              <a:ext uri="{FF2B5EF4-FFF2-40B4-BE49-F238E27FC236}">
                <a16:creationId xmlns:a16="http://schemas.microsoft.com/office/drawing/2014/main" id="{8C71D764-BF1D-ACA3-4629-5492F63C7CB7}"/>
              </a:ext>
            </a:extLst>
          </p:cNvPr>
          <p:cNvGrpSpPr/>
          <p:nvPr/>
        </p:nvGrpSpPr>
        <p:grpSpPr>
          <a:xfrm>
            <a:off x="2580640" y="5948285"/>
            <a:ext cx="5283200" cy="671349"/>
            <a:chOff x="6177280" y="1376285"/>
            <a:chExt cx="5283200" cy="671349"/>
          </a:xfrm>
        </p:grpSpPr>
        <p:pic>
          <p:nvPicPr>
            <p:cNvPr id="10" name="Picture 9" descr="A black text on a white background&#10;&#10;Description automatically generated">
              <a:extLst>
                <a:ext uri="{FF2B5EF4-FFF2-40B4-BE49-F238E27FC236}">
                  <a16:creationId xmlns:a16="http://schemas.microsoft.com/office/drawing/2014/main" id="{2C6B2E90-0393-687A-8522-FA50C755D513}"/>
                </a:ext>
              </a:extLst>
            </p:cNvPr>
            <p:cNvPicPr>
              <a:picLocks noChangeAspect="1"/>
            </p:cNvPicPr>
            <p:nvPr/>
          </p:nvPicPr>
          <p:blipFill>
            <a:blip r:embed="rId4"/>
            <a:stretch>
              <a:fillRect/>
            </a:stretch>
          </p:blipFill>
          <p:spPr>
            <a:xfrm>
              <a:off x="6177280" y="1376285"/>
              <a:ext cx="5283200" cy="671349"/>
            </a:xfrm>
            <a:prstGeom prst="rect">
              <a:avLst/>
            </a:prstGeom>
          </p:spPr>
        </p:pic>
        <p:cxnSp>
          <p:nvCxnSpPr>
            <p:cNvPr id="12" name="Straight Arrow Connector 11">
              <a:extLst>
                <a:ext uri="{FF2B5EF4-FFF2-40B4-BE49-F238E27FC236}">
                  <a16:creationId xmlns:a16="http://schemas.microsoft.com/office/drawing/2014/main" id="{FAF35053-7021-922D-E155-7C57867B0255}"/>
                </a:ext>
              </a:extLst>
            </p:cNvPr>
            <p:cNvCxnSpPr/>
            <p:nvPr/>
          </p:nvCxnSpPr>
          <p:spPr>
            <a:xfrm>
              <a:off x="6370320" y="1590040"/>
              <a:ext cx="2733040" cy="10160"/>
            </a:xfrm>
            <a:prstGeom prst="straightConnector1">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C894084E-B006-58A1-35D1-A08900376B82}"/>
              </a:ext>
            </a:extLst>
          </p:cNvPr>
          <p:cNvGrpSpPr/>
          <p:nvPr/>
        </p:nvGrpSpPr>
        <p:grpSpPr>
          <a:xfrm>
            <a:off x="5496560" y="1397350"/>
            <a:ext cx="6441440" cy="1746820"/>
            <a:chOff x="5537200" y="1580230"/>
            <a:chExt cx="6441440" cy="1746820"/>
          </a:xfrm>
        </p:grpSpPr>
        <p:pic>
          <p:nvPicPr>
            <p:cNvPr id="14" name="Picture 13" descr="A white text on a black background&#10;&#10;Description automatically generated">
              <a:extLst>
                <a:ext uri="{FF2B5EF4-FFF2-40B4-BE49-F238E27FC236}">
                  <a16:creationId xmlns:a16="http://schemas.microsoft.com/office/drawing/2014/main" id="{C7188BD2-5ECF-F969-426F-BD1EC711E20F}"/>
                </a:ext>
              </a:extLst>
            </p:cNvPr>
            <p:cNvPicPr>
              <a:picLocks noChangeAspect="1"/>
            </p:cNvPicPr>
            <p:nvPr/>
          </p:nvPicPr>
          <p:blipFill>
            <a:blip r:embed="rId5"/>
            <a:stretch>
              <a:fillRect/>
            </a:stretch>
          </p:blipFill>
          <p:spPr>
            <a:xfrm>
              <a:off x="5537200" y="1580230"/>
              <a:ext cx="6441440" cy="1746820"/>
            </a:xfrm>
            <a:prstGeom prst="rect">
              <a:avLst/>
            </a:prstGeom>
            <a:ln>
              <a:solidFill>
                <a:schemeClr val="tx1">
                  <a:lumMod val="50000"/>
                </a:schemeClr>
              </a:solidFill>
            </a:ln>
          </p:spPr>
        </p:pic>
        <p:cxnSp>
          <p:nvCxnSpPr>
            <p:cNvPr id="16" name="Straight Arrow Connector 15">
              <a:extLst>
                <a:ext uri="{FF2B5EF4-FFF2-40B4-BE49-F238E27FC236}">
                  <a16:creationId xmlns:a16="http://schemas.microsoft.com/office/drawing/2014/main" id="{A6256031-A02E-CA6D-0A98-B97BAF399810}"/>
                </a:ext>
              </a:extLst>
            </p:cNvPr>
            <p:cNvCxnSpPr/>
            <p:nvPr/>
          </p:nvCxnSpPr>
          <p:spPr>
            <a:xfrm>
              <a:off x="8188960" y="2250440"/>
              <a:ext cx="3708400" cy="20320"/>
            </a:xfrm>
            <a:prstGeom prst="straightConnector1">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9048D5F-503C-6284-1D8A-3EB1122731CD}"/>
                </a:ext>
              </a:extLst>
            </p:cNvPr>
            <p:cNvCxnSpPr/>
            <p:nvPr/>
          </p:nvCxnSpPr>
          <p:spPr>
            <a:xfrm flipV="1">
              <a:off x="5639435" y="2372995"/>
              <a:ext cx="568960" cy="10160"/>
            </a:xfrm>
            <a:prstGeom prst="straightConnector1">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2CF09E1F-2E02-8E5D-BBA3-E134B43F64F4}"/>
                </a:ext>
              </a:extLst>
            </p:cNvPr>
            <p:cNvCxnSpPr/>
            <p:nvPr/>
          </p:nvCxnSpPr>
          <p:spPr>
            <a:xfrm flipV="1">
              <a:off x="8088630" y="2515870"/>
              <a:ext cx="1513840" cy="10160"/>
            </a:xfrm>
            <a:prstGeom prst="straightConnector1">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EED1E08D-C500-4F97-7F1E-94C13AF395E6}"/>
                </a:ext>
              </a:extLst>
            </p:cNvPr>
            <p:cNvCxnSpPr>
              <a:cxnSpLocks/>
            </p:cNvCxnSpPr>
            <p:nvPr/>
          </p:nvCxnSpPr>
          <p:spPr>
            <a:xfrm flipV="1">
              <a:off x="6828790" y="2810510"/>
              <a:ext cx="1198880" cy="10160"/>
            </a:xfrm>
            <a:prstGeom prst="straightConnector1">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C5BB5F9A-5EF2-1C6F-BCC0-0C1D8B0DC197}"/>
              </a:ext>
            </a:extLst>
          </p:cNvPr>
          <p:cNvGrpSpPr/>
          <p:nvPr/>
        </p:nvGrpSpPr>
        <p:grpSpPr>
          <a:xfrm>
            <a:off x="5438140" y="3588031"/>
            <a:ext cx="6461760" cy="1997429"/>
            <a:chOff x="5438140" y="3588031"/>
            <a:chExt cx="6461760" cy="1997429"/>
          </a:xfrm>
        </p:grpSpPr>
        <p:pic>
          <p:nvPicPr>
            <p:cNvPr id="15" name="Picture 14" descr="A close up of a text&#10;&#10;Description automatically generated">
              <a:extLst>
                <a:ext uri="{FF2B5EF4-FFF2-40B4-BE49-F238E27FC236}">
                  <a16:creationId xmlns:a16="http://schemas.microsoft.com/office/drawing/2014/main" id="{1D1D30E5-C85E-1CE1-1E79-4E58DC5E2D50}"/>
                </a:ext>
              </a:extLst>
            </p:cNvPr>
            <p:cNvPicPr>
              <a:picLocks noChangeAspect="1"/>
            </p:cNvPicPr>
            <p:nvPr/>
          </p:nvPicPr>
          <p:blipFill>
            <a:blip r:embed="rId6"/>
            <a:stretch>
              <a:fillRect/>
            </a:stretch>
          </p:blipFill>
          <p:spPr>
            <a:xfrm>
              <a:off x="5496560" y="3588031"/>
              <a:ext cx="6400800" cy="1937458"/>
            </a:xfrm>
            <a:prstGeom prst="rect">
              <a:avLst/>
            </a:prstGeom>
            <a:ln>
              <a:solidFill>
                <a:schemeClr val="tx1">
                  <a:lumMod val="50000"/>
                </a:schemeClr>
              </a:solidFill>
            </a:ln>
          </p:spPr>
        </p:pic>
        <p:cxnSp>
          <p:nvCxnSpPr>
            <p:cNvPr id="22" name="Straight Arrow Connector 21">
              <a:extLst>
                <a:ext uri="{FF2B5EF4-FFF2-40B4-BE49-F238E27FC236}">
                  <a16:creationId xmlns:a16="http://schemas.microsoft.com/office/drawing/2014/main" id="{CE84AC04-DA58-D79A-316C-9CE287A8C200}"/>
                </a:ext>
              </a:extLst>
            </p:cNvPr>
            <p:cNvCxnSpPr/>
            <p:nvPr/>
          </p:nvCxnSpPr>
          <p:spPr>
            <a:xfrm flipV="1">
              <a:off x="7185025" y="4030345"/>
              <a:ext cx="3352800" cy="10160"/>
            </a:xfrm>
            <a:prstGeom prst="straightConnector1">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700FE4C8-08DA-0C54-3C3B-CE5B22FEE008}"/>
                </a:ext>
              </a:extLst>
            </p:cNvPr>
            <p:cNvSpPr/>
            <p:nvPr/>
          </p:nvSpPr>
          <p:spPr>
            <a:xfrm>
              <a:off x="5438140" y="4986020"/>
              <a:ext cx="6461760" cy="599440"/>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360000" tIns="756000" rIns="648000" bIns="0" rtlCol="0" anchor="t" anchorCtr="0"/>
            <a:lstStyle/>
            <a:p>
              <a:pPr marL="0" marR="0" lvl="0" indent="0" algn="l" defTabSz="914400" rtl="0" eaLnBrk="1" fontAlgn="auto" latinLnBrk="0" hangingPunct="1">
                <a:lnSpc>
                  <a:spcPts val="2200"/>
                </a:lnSpc>
                <a:spcBef>
                  <a:spcPts val="0"/>
                </a:spcBef>
                <a:spcAft>
                  <a:spcPts val="0"/>
                </a:spcAft>
                <a:buClrTx/>
                <a:buSzTx/>
                <a:buFontTx/>
                <a:buNone/>
                <a:tabLst/>
                <a:defRPr/>
              </a:pPr>
              <a:endParaRPr kumimoji="0" lang="en-US" sz="1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endParaRPr>
            </a:p>
          </p:txBody>
        </p:sp>
      </p:grpSp>
      <p:sp>
        <p:nvSpPr>
          <p:cNvPr id="3" name="Title 2">
            <a:extLst>
              <a:ext uri="{FF2B5EF4-FFF2-40B4-BE49-F238E27FC236}">
                <a16:creationId xmlns:a16="http://schemas.microsoft.com/office/drawing/2014/main" id="{8CA07D79-606F-D610-3353-392898C3802B}"/>
              </a:ext>
            </a:extLst>
          </p:cNvPr>
          <p:cNvSpPr>
            <a:spLocks noGrp="1"/>
          </p:cNvSpPr>
          <p:nvPr>
            <p:ph type="title"/>
          </p:nvPr>
        </p:nvSpPr>
        <p:spPr>
          <a:xfrm>
            <a:off x="-23633" y="86506"/>
            <a:ext cx="12239266" cy="1325559"/>
          </a:xfrm>
        </p:spPr>
        <p:txBody>
          <a:bodyPr>
            <a:noAutofit/>
          </a:bodyPr>
          <a:lstStyle/>
          <a:p>
            <a:r>
              <a:rPr lang="en-US" sz="3200" b="1" dirty="0" err="1">
                <a:solidFill>
                  <a:schemeClr val="tx1"/>
                </a:solidFill>
                <a:latin typeface="+mn-lt"/>
              </a:rPr>
              <a:t>Ghidul</a:t>
            </a:r>
            <a:r>
              <a:rPr lang="en-US" sz="3200" b="1" dirty="0">
                <a:solidFill>
                  <a:schemeClr val="tx1"/>
                </a:solidFill>
                <a:latin typeface="+mn-lt"/>
              </a:rPr>
              <a:t> </a:t>
            </a:r>
            <a:r>
              <a:rPr lang="en-US" sz="3200" b="1" dirty="0" err="1">
                <a:solidFill>
                  <a:schemeClr val="tx1"/>
                </a:solidFill>
                <a:latin typeface="+mn-lt"/>
              </a:rPr>
              <a:t>sustine</a:t>
            </a:r>
            <a:r>
              <a:rPr lang="en-US" sz="3200" b="1" dirty="0">
                <a:solidFill>
                  <a:schemeClr val="tx1"/>
                </a:solidFill>
                <a:latin typeface="+mn-lt"/>
              </a:rPr>
              <a:t> </a:t>
            </a:r>
            <a:r>
              <a:rPr lang="en-US" sz="3200" b="1" dirty="0" err="1">
                <a:solidFill>
                  <a:schemeClr val="tx1"/>
                </a:solidFill>
                <a:latin typeface="+mn-lt"/>
              </a:rPr>
              <a:t>initierea</a:t>
            </a:r>
            <a:r>
              <a:rPr lang="en-US" sz="3200" b="1" dirty="0">
                <a:solidFill>
                  <a:schemeClr val="tx1"/>
                </a:solidFill>
                <a:latin typeface="+mn-lt"/>
              </a:rPr>
              <a:t> </a:t>
            </a:r>
            <a:r>
              <a:rPr lang="en-US" sz="3200" b="1" dirty="0" err="1">
                <a:solidFill>
                  <a:schemeClr val="tx1"/>
                </a:solidFill>
                <a:latin typeface="+mn-lt"/>
              </a:rPr>
              <a:t>tratamentului</a:t>
            </a:r>
            <a:r>
              <a:rPr lang="en-US" sz="3200" b="1" dirty="0">
                <a:solidFill>
                  <a:schemeClr val="tx1"/>
                </a:solidFill>
                <a:latin typeface="+mn-lt"/>
              </a:rPr>
              <a:t> </a:t>
            </a:r>
            <a:r>
              <a:rPr lang="en-US" sz="3200" b="1" dirty="0" err="1">
                <a:solidFill>
                  <a:schemeClr val="tx1"/>
                </a:solidFill>
                <a:latin typeface="+mn-lt"/>
              </a:rPr>
              <a:t>antihipertensiv</a:t>
            </a:r>
            <a:r>
              <a:rPr lang="en-US" sz="3200" b="1" dirty="0">
                <a:solidFill>
                  <a:schemeClr val="tx1"/>
                </a:solidFill>
                <a:latin typeface="+mn-lt"/>
              </a:rPr>
              <a:t> cu </a:t>
            </a:r>
            <a:r>
              <a:rPr lang="en-US" sz="3200" b="1" dirty="0" err="1">
                <a:solidFill>
                  <a:schemeClr val="tx1"/>
                </a:solidFill>
                <a:latin typeface="+mn-lt"/>
              </a:rPr>
              <a:t>combinatii</a:t>
            </a:r>
            <a:r>
              <a:rPr lang="en-US" sz="3200" b="1" dirty="0">
                <a:solidFill>
                  <a:schemeClr val="tx1"/>
                </a:solidFill>
                <a:latin typeface="+mn-lt"/>
              </a:rPr>
              <a:t> fixe </a:t>
            </a:r>
            <a:br>
              <a:rPr kumimoji="0" lang="en-US" sz="3200" b="1" i="0" u="none" strike="noStrike" kern="1200" cap="none" spc="0" normalizeH="0" baseline="0" noProof="0" dirty="0">
                <a:ln>
                  <a:noFill/>
                </a:ln>
                <a:solidFill>
                  <a:schemeClr val="tx1"/>
                </a:solidFill>
                <a:effectLst/>
                <a:uLnTx/>
                <a:uFillTx/>
                <a:latin typeface="+mn-lt"/>
                <a:ea typeface="+mj-ea"/>
                <a:cs typeface="+mj-cs"/>
              </a:rPr>
            </a:br>
            <a:endParaRPr lang="ro-RO" sz="3200" b="1" dirty="0">
              <a:latin typeface="+mn-lt"/>
            </a:endParaRPr>
          </a:p>
        </p:txBody>
      </p:sp>
      <p:pic>
        <p:nvPicPr>
          <p:cNvPr id="4" name="Picture 3">
            <a:extLst>
              <a:ext uri="{FF2B5EF4-FFF2-40B4-BE49-F238E27FC236}">
                <a16:creationId xmlns:a16="http://schemas.microsoft.com/office/drawing/2014/main" id="{4093AB07-45C9-B7D5-0FF3-1F13AB8D20CF}"/>
              </a:ext>
            </a:extLst>
          </p:cNvPr>
          <p:cNvPicPr>
            <a:picLocks noChangeAspect="1"/>
          </p:cNvPicPr>
          <p:nvPr/>
        </p:nvPicPr>
        <p:blipFill>
          <a:blip r:embed="rId7"/>
          <a:stretch>
            <a:fillRect/>
          </a:stretch>
        </p:blipFill>
        <p:spPr>
          <a:xfrm>
            <a:off x="8804910" y="6237210"/>
            <a:ext cx="3214682" cy="467587"/>
          </a:xfrm>
          <a:prstGeom prst="rect">
            <a:avLst/>
          </a:prstGeom>
          <a:noFill/>
          <a:ln cap="flat">
            <a:noFill/>
          </a:ln>
          <a:effectLst>
            <a:outerShdw dir="16200000" algn="tl">
              <a:srgbClr val="000000">
                <a:alpha val="40000"/>
              </a:srgbClr>
            </a:outerShdw>
          </a:effectLst>
        </p:spPr>
      </p:pic>
    </p:spTree>
    <p:extLst>
      <p:ext uri="{BB962C8B-B14F-4D97-AF65-F5344CB8AC3E}">
        <p14:creationId xmlns:p14="http://schemas.microsoft.com/office/powerpoint/2010/main" val="4948945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802D1-F324-997D-C828-D2BD6FF7F46D}"/>
              </a:ext>
            </a:extLst>
          </p:cNvPr>
          <p:cNvSpPr>
            <a:spLocks noGrp="1"/>
          </p:cNvSpPr>
          <p:nvPr>
            <p:ph type="title"/>
          </p:nvPr>
        </p:nvSpPr>
        <p:spPr>
          <a:xfrm>
            <a:off x="752392" y="1118456"/>
            <a:ext cx="5188434" cy="1325563"/>
          </a:xfrm>
        </p:spPr>
        <p:txBody>
          <a:bodyPr>
            <a:normAutofit/>
          </a:bodyPr>
          <a:lstStyle/>
          <a:p>
            <a:pPr algn="ctr"/>
            <a:r>
              <a:rPr lang="en-US" sz="2000" b="1" dirty="0" err="1">
                <a:solidFill>
                  <a:schemeClr val="tx2"/>
                </a:solidFill>
                <a:latin typeface="+mn-lt"/>
              </a:rPr>
              <a:t>Fiecare</a:t>
            </a:r>
            <a:r>
              <a:rPr lang="en-US" sz="2000" b="1" dirty="0">
                <a:solidFill>
                  <a:schemeClr val="tx2"/>
                </a:solidFill>
                <a:latin typeface="+mn-lt"/>
              </a:rPr>
              <a:t> </a:t>
            </a:r>
            <a:r>
              <a:rPr lang="en-US" sz="2000" b="1" dirty="0" err="1">
                <a:solidFill>
                  <a:schemeClr val="tx2"/>
                </a:solidFill>
                <a:latin typeface="+mn-lt"/>
              </a:rPr>
              <a:t>crestere</a:t>
            </a:r>
            <a:r>
              <a:rPr lang="en-US" sz="2000" b="1" dirty="0">
                <a:solidFill>
                  <a:schemeClr val="tx2"/>
                </a:solidFill>
                <a:latin typeface="+mn-lt"/>
              </a:rPr>
              <a:t> a TA cu 20/10 mmHg </a:t>
            </a:r>
            <a:r>
              <a:rPr lang="en-US" sz="2000" b="1" dirty="0" err="1">
                <a:solidFill>
                  <a:schemeClr val="tx2"/>
                </a:solidFill>
                <a:latin typeface="+mn-lt"/>
              </a:rPr>
              <a:t>dubleaza</a:t>
            </a:r>
            <a:r>
              <a:rPr lang="en-US" sz="2000" b="1" dirty="0">
                <a:solidFill>
                  <a:schemeClr val="tx2"/>
                </a:solidFill>
                <a:latin typeface="+mn-lt"/>
              </a:rPr>
              <a:t> </a:t>
            </a:r>
            <a:r>
              <a:rPr lang="en-US" sz="2000" b="1" dirty="0" err="1">
                <a:solidFill>
                  <a:schemeClr val="tx2"/>
                </a:solidFill>
                <a:latin typeface="+mn-lt"/>
              </a:rPr>
              <a:t>riscul</a:t>
            </a:r>
            <a:r>
              <a:rPr lang="en-US" sz="2000" b="1" dirty="0">
                <a:solidFill>
                  <a:schemeClr val="tx2"/>
                </a:solidFill>
                <a:latin typeface="+mn-lt"/>
              </a:rPr>
              <a:t> de </a:t>
            </a:r>
            <a:r>
              <a:rPr lang="en-US" sz="2000" b="1" dirty="0" err="1">
                <a:solidFill>
                  <a:schemeClr val="tx2"/>
                </a:solidFill>
                <a:latin typeface="+mn-lt"/>
              </a:rPr>
              <a:t>mortalitate</a:t>
            </a:r>
            <a:r>
              <a:rPr lang="en-US" sz="2000" b="1" dirty="0">
                <a:solidFill>
                  <a:schemeClr val="tx2"/>
                </a:solidFill>
                <a:latin typeface="+mn-lt"/>
              </a:rPr>
              <a:t> </a:t>
            </a:r>
            <a:r>
              <a:rPr lang="en-US" sz="2000" b="1" dirty="0" err="1">
                <a:solidFill>
                  <a:schemeClr val="tx2"/>
                </a:solidFill>
                <a:latin typeface="+mn-lt"/>
              </a:rPr>
              <a:t>cardiovasculara</a:t>
            </a:r>
            <a:endParaRPr lang="ro-RO" sz="2000" b="1" dirty="0">
              <a:solidFill>
                <a:schemeClr val="tx2"/>
              </a:solidFill>
              <a:latin typeface="+mn-lt"/>
            </a:endParaRPr>
          </a:p>
        </p:txBody>
      </p:sp>
      <p:grpSp>
        <p:nvGrpSpPr>
          <p:cNvPr id="8" name="Group 7">
            <a:extLst>
              <a:ext uri="{FF2B5EF4-FFF2-40B4-BE49-F238E27FC236}">
                <a16:creationId xmlns:a16="http://schemas.microsoft.com/office/drawing/2014/main" id="{F85E5E7A-A5F7-0B6C-CFC2-671453E71DEC}"/>
              </a:ext>
            </a:extLst>
          </p:cNvPr>
          <p:cNvGrpSpPr/>
          <p:nvPr/>
        </p:nvGrpSpPr>
        <p:grpSpPr>
          <a:xfrm>
            <a:off x="752392" y="1304013"/>
            <a:ext cx="5343608" cy="4435531"/>
            <a:chOff x="5963147" y="1618162"/>
            <a:chExt cx="5343608" cy="4288360"/>
          </a:xfrm>
        </p:grpSpPr>
        <p:pic>
          <p:nvPicPr>
            <p:cNvPr id="4" name="Picture 3">
              <a:extLst>
                <a:ext uri="{FF2B5EF4-FFF2-40B4-BE49-F238E27FC236}">
                  <a16:creationId xmlns:a16="http://schemas.microsoft.com/office/drawing/2014/main" id="{82FF3E39-834C-EC09-9DBD-A82EB0A11394}"/>
                </a:ext>
              </a:extLst>
            </p:cNvPr>
            <p:cNvPicPr>
              <a:picLocks noChangeAspect="1"/>
            </p:cNvPicPr>
            <p:nvPr/>
          </p:nvPicPr>
          <p:blipFill>
            <a:blip r:embed="rId2"/>
            <a:stretch>
              <a:fillRect/>
            </a:stretch>
          </p:blipFill>
          <p:spPr>
            <a:xfrm>
              <a:off x="6296689" y="2903220"/>
              <a:ext cx="4772025" cy="2514600"/>
            </a:xfrm>
            <a:prstGeom prst="rect">
              <a:avLst/>
            </a:prstGeom>
          </p:spPr>
        </p:pic>
        <p:sp>
          <p:nvSpPr>
            <p:cNvPr id="5" name="TextBox 4">
              <a:extLst>
                <a:ext uri="{FF2B5EF4-FFF2-40B4-BE49-F238E27FC236}">
                  <a16:creationId xmlns:a16="http://schemas.microsoft.com/office/drawing/2014/main" id="{B7896998-F3A6-B1C7-DB19-CBF76D4A3C94}"/>
                </a:ext>
              </a:extLst>
            </p:cNvPr>
            <p:cNvSpPr txBox="1"/>
            <p:nvPr/>
          </p:nvSpPr>
          <p:spPr>
            <a:xfrm>
              <a:off x="9712939" y="5296765"/>
              <a:ext cx="1593816" cy="461665"/>
            </a:xfrm>
            <a:prstGeom prst="rect">
              <a:avLst/>
            </a:prstGeom>
            <a:noFill/>
          </p:spPr>
          <p:txBody>
            <a:bodyPr wrap="square" rtlCol="0">
              <a:spAutoFit/>
            </a:bodyPr>
            <a:lstStyle/>
            <a:p>
              <a:r>
                <a:rPr lang="en-US" sz="1200" b="1" dirty="0"/>
                <a:t>TAS/TAD (mmHg)</a:t>
              </a:r>
            </a:p>
            <a:p>
              <a:r>
                <a:rPr lang="en-US" sz="1200" dirty="0"/>
                <a:t>RR – </a:t>
              </a:r>
              <a:r>
                <a:rPr lang="en-US" sz="1200" dirty="0" err="1"/>
                <a:t>risc</a:t>
              </a:r>
              <a:r>
                <a:rPr lang="en-US" sz="1200" dirty="0"/>
                <a:t> </a:t>
              </a:r>
              <a:r>
                <a:rPr lang="en-US" sz="1200" dirty="0" err="1"/>
                <a:t>relativ</a:t>
              </a:r>
              <a:endParaRPr lang="ro-RO" sz="1200" dirty="0"/>
            </a:p>
          </p:txBody>
        </p:sp>
        <p:sp>
          <p:nvSpPr>
            <p:cNvPr id="6" name="TextBox 5">
              <a:extLst>
                <a:ext uri="{FF2B5EF4-FFF2-40B4-BE49-F238E27FC236}">
                  <a16:creationId xmlns:a16="http://schemas.microsoft.com/office/drawing/2014/main" id="{3F018855-969B-3D13-074F-4751F29B95F9}"/>
                </a:ext>
              </a:extLst>
            </p:cNvPr>
            <p:cNvSpPr txBox="1"/>
            <p:nvPr/>
          </p:nvSpPr>
          <p:spPr>
            <a:xfrm flipH="1">
              <a:off x="5963147" y="1618162"/>
              <a:ext cx="400110" cy="3798837"/>
            </a:xfrm>
            <a:prstGeom prst="rect">
              <a:avLst/>
            </a:prstGeom>
            <a:noFill/>
          </p:spPr>
          <p:txBody>
            <a:bodyPr vert="vert270" wrap="square" rtlCol="0">
              <a:spAutoFit/>
            </a:bodyPr>
            <a:lstStyle/>
            <a:p>
              <a:r>
                <a:rPr lang="en-US" sz="1400" b="1" dirty="0" err="1"/>
                <a:t>Cresterea</a:t>
              </a:r>
              <a:r>
                <a:rPr lang="en-US" sz="1400" b="1" dirty="0"/>
                <a:t> </a:t>
              </a:r>
              <a:r>
                <a:rPr lang="en-US" sz="1400" b="1" dirty="0" err="1"/>
                <a:t>riscului</a:t>
              </a:r>
              <a:r>
                <a:rPr lang="en-US" sz="1400" b="1" dirty="0"/>
                <a:t> cardiovascular</a:t>
              </a:r>
              <a:r>
                <a:rPr lang="en-US" sz="1400" b="1" baseline="30000" dirty="0"/>
                <a:t>*</a:t>
              </a:r>
              <a:endParaRPr lang="ro-RO" sz="1400" b="1" dirty="0"/>
            </a:p>
          </p:txBody>
        </p:sp>
        <p:sp>
          <p:nvSpPr>
            <p:cNvPr id="7" name="TextBox 6">
              <a:extLst>
                <a:ext uri="{FF2B5EF4-FFF2-40B4-BE49-F238E27FC236}">
                  <a16:creationId xmlns:a16="http://schemas.microsoft.com/office/drawing/2014/main" id="{FDE36B04-C028-B924-CD16-262F45EB8E04}"/>
                </a:ext>
              </a:extLst>
            </p:cNvPr>
            <p:cNvSpPr txBox="1"/>
            <p:nvPr/>
          </p:nvSpPr>
          <p:spPr>
            <a:xfrm>
              <a:off x="6317538" y="5629523"/>
              <a:ext cx="3057050" cy="276999"/>
            </a:xfrm>
            <a:prstGeom prst="rect">
              <a:avLst/>
            </a:prstGeom>
            <a:noFill/>
          </p:spPr>
          <p:txBody>
            <a:bodyPr wrap="square" rtlCol="0">
              <a:spAutoFit/>
            </a:bodyPr>
            <a:lstStyle/>
            <a:p>
              <a:r>
                <a:rPr lang="en-US" sz="1200" dirty="0"/>
                <a:t>* </a:t>
              </a:r>
              <a:r>
                <a:rPr lang="en-US" sz="1200" dirty="0" err="1"/>
                <a:t>Pacienti</a:t>
              </a:r>
              <a:r>
                <a:rPr lang="en-US" sz="1200" dirty="0"/>
                <a:t> </a:t>
              </a:r>
              <a:r>
                <a:rPr lang="en-US" sz="1200" dirty="0" err="1"/>
                <a:t>intre</a:t>
              </a:r>
              <a:r>
                <a:rPr lang="en-US" sz="1200" dirty="0"/>
                <a:t> 40-69 ani (N = 1 </a:t>
              </a:r>
              <a:r>
                <a:rPr lang="en-US" sz="1200" dirty="0" err="1"/>
                <a:t>milion</a:t>
              </a:r>
              <a:r>
                <a:rPr lang="en-US" sz="1200" dirty="0"/>
                <a:t>)</a:t>
              </a:r>
              <a:endParaRPr lang="ro-RO" sz="1200" dirty="0"/>
            </a:p>
          </p:txBody>
        </p:sp>
      </p:grpSp>
      <p:sp>
        <p:nvSpPr>
          <p:cNvPr id="9" name="TextBox 8">
            <a:extLst>
              <a:ext uri="{FF2B5EF4-FFF2-40B4-BE49-F238E27FC236}">
                <a16:creationId xmlns:a16="http://schemas.microsoft.com/office/drawing/2014/main" id="{EDB6644D-D41B-74C5-8FA8-375AAFF18210}"/>
              </a:ext>
            </a:extLst>
          </p:cNvPr>
          <p:cNvSpPr txBox="1"/>
          <p:nvPr/>
        </p:nvSpPr>
        <p:spPr>
          <a:xfrm>
            <a:off x="611505" y="6172109"/>
            <a:ext cx="7649899" cy="276999"/>
          </a:xfrm>
          <a:prstGeom prst="rect">
            <a:avLst/>
          </a:prstGeom>
          <a:noFill/>
        </p:spPr>
        <p:txBody>
          <a:bodyPr wrap="square" rtlCol="0">
            <a:spAutoFit/>
          </a:bodyPr>
          <a:lstStyle/>
          <a:p>
            <a:r>
              <a:rPr lang="en-US" sz="1200" dirty="0"/>
              <a:t>Lewington S et al, </a:t>
            </a:r>
            <a:r>
              <a:rPr lang="en-US" sz="1200" i="1" dirty="0"/>
              <a:t>Lancet</a:t>
            </a:r>
            <a:r>
              <a:rPr lang="en-US" sz="1200" dirty="0"/>
              <a:t> 2002; 360:1903 – 1913; AVC accident vascular cerebral; BCI: </a:t>
            </a:r>
            <a:r>
              <a:rPr lang="en-US" sz="1200" dirty="0" err="1"/>
              <a:t>boala</a:t>
            </a:r>
            <a:r>
              <a:rPr lang="en-US" sz="1200" dirty="0"/>
              <a:t> </a:t>
            </a:r>
            <a:r>
              <a:rPr lang="en-US" sz="1200" dirty="0" err="1"/>
              <a:t>cardiaca</a:t>
            </a:r>
            <a:r>
              <a:rPr lang="en-US" sz="1200" dirty="0"/>
              <a:t> </a:t>
            </a:r>
            <a:r>
              <a:rPr lang="en-US" sz="1200" dirty="0" err="1"/>
              <a:t>ischemica</a:t>
            </a:r>
            <a:endParaRPr lang="ro-RO" sz="1200" dirty="0"/>
          </a:p>
        </p:txBody>
      </p:sp>
      <p:grpSp>
        <p:nvGrpSpPr>
          <p:cNvPr id="17" name="Group 16">
            <a:extLst>
              <a:ext uri="{FF2B5EF4-FFF2-40B4-BE49-F238E27FC236}">
                <a16:creationId xmlns:a16="http://schemas.microsoft.com/office/drawing/2014/main" id="{3AEB847F-EF99-6746-7362-1ED0B7700F0F}"/>
              </a:ext>
            </a:extLst>
          </p:cNvPr>
          <p:cNvGrpSpPr/>
          <p:nvPr/>
        </p:nvGrpSpPr>
        <p:grpSpPr>
          <a:xfrm>
            <a:off x="7164444" y="2623465"/>
            <a:ext cx="4562475" cy="2724150"/>
            <a:chOff x="7009270" y="2384711"/>
            <a:chExt cx="4562475" cy="2724150"/>
          </a:xfrm>
        </p:grpSpPr>
        <p:pic>
          <p:nvPicPr>
            <p:cNvPr id="13" name="Picture 12">
              <a:extLst>
                <a:ext uri="{FF2B5EF4-FFF2-40B4-BE49-F238E27FC236}">
                  <a16:creationId xmlns:a16="http://schemas.microsoft.com/office/drawing/2014/main" id="{AB7E160B-6DFB-2F68-BBB9-E6D3DD7AF98F}"/>
                </a:ext>
              </a:extLst>
            </p:cNvPr>
            <p:cNvPicPr>
              <a:picLocks noChangeAspect="1"/>
            </p:cNvPicPr>
            <p:nvPr/>
          </p:nvPicPr>
          <p:blipFill>
            <a:blip r:embed="rId3"/>
            <a:stretch>
              <a:fillRect/>
            </a:stretch>
          </p:blipFill>
          <p:spPr>
            <a:xfrm>
              <a:off x="7009270" y="2384711"/>
              <a:ext cx="4562475" cy="2724150"/>
            </a:xfrm>
            <a:prstGeom prst="rect">
              <a:avLst/>
            </a:prstGeom>
            <a:ln>
              <a:solidFill>
                <a:schemeClr val="tx1">
                  <a:lumMod val="65000"/>
                  <a:lumOff val="35000"/>
                </a:schemeClr>
              </a:solidFill>
            </a:ln>
          </p:spPr>
        </p:pic>
        <p:grpSp>
          <p:nvGrpSpPr>
            <p:cNvPr id="16" name="Group 15">
              <a:extLst>
                <a:ext uri="{FF2B5EF4-FFF2-40B4-BE49-F238E27FC236}">
                  <a16:creationId xmlns:a16="http://schemas.microsoft.com/office/drawing/2014/main" id="{AEDCA725-02D0-BED5-C861-EA69B8A5D991}"/>
                </a:ext>
              </a:extLst>
            </p:cNvPr>
            <p:cNvGrpSpPr/>
            <p:nvPr/>
          </p:nvGrpSpPr>
          <p:grpSpPr>
            <a:xfrm>
              <a:off x="7728668" y="2449953"/>
              <a:ext cx="2967162" cy="368071"/>
              <a:chOff x="7728668" y="2449953"/>
              <a:chExt cx="2967162" cy="368071"/>
            </a:xfrm>
          </p:grpSpPr>
          <p:sp>
            <p:nvSpPr>
              <p:cNvPr id="14" name="Rectangle: Rounded Corners 13">
                <a:extLst>
                  <a:ext uri="{FF2B5EF4-FFF2-40B4-BE49-F238E27FC236}">
                    <a16:creationId xmlns:a16="http://schemas.microsoft.com/office/drawing/2014/main" id="{B896C415-9B64-D5F9-EFE3-53D10CE48C92}"/>
                  </a:ext>
                </a:extLst>
              </p:cNvPr>
              <p:cNvSpPr/>
              <p:nvPr/>
            </p:nvSpPr>
            <p:spPr>
              <a:xfrm>
                <a:off x="7728668" y="2449953"/>
                <a:ext cx="675861" cy="366440"/>
              </a:xfrm>
              <a:prstGeom prst="roundRect">
                <a:avLst>
                  <a:gd name="adj" fmla="val 3402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AVC</a:t>
                </a:r>
                <a:endParaRPr lang="ro-RO" b="1" dirty="0">
                  <a:solidFill>
                    <a:srgbClr val="C00000"/>
                  </a:solidFill>
                </a:endParaRPr>
              </a:p>
            </p:txBody>
          </p:sp>
          <p:sp>
            <p:nvSpPr>
              <p:cNvPr id="15" name="Rectangle: Rounded Corners 14">
                <a:extLst>
                  <a:ext uri="{FF2B5EF4-FFF2-40B4-BE49-F238E27FC236}">
                    <a16:creationId xmlns:a16="http://schemas.microsoft.com/office/drawing/2014/main" id="{6C509777-42BD-8651-0B98-B9565BE8D8C0}"/>
                  </a:ext>
                </a:extLst>
              </p:cNvPr>
              <p:cNvSpPr/>
              <p:nvPr/>
            </p:nvSpPr>
            <p:spPr>
              <a:xfrm>
                <a:off x="10019969" y="2451584"/>
                <a:ext cx="675861" cy="366440"/>
              </a:xfrm>
              <a:prstGeom prst="roundRect">
                <a:avLst>
                  <a:gd name="adj" fmla="val 3402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BCI</a:t>
                </a:r>
                <a:endParaRPr lang="ro-RO" b="1" dirty="0">
                  <a:solidFill>
                    <a:srgbClr val="C00000"/>
                  </a:solidFill>
                </a:endParaRPr>
              </a:p>
            </p:txBody>
          </p:sp>
        </p:grpSp>
      </p:grpSp>
      <p:sp>
        <p:nvSpPr>
          <p:cNvPr id="18" name="TextBox 17">
            <a:extLst>
              <a:ext uri="{FF2B5EF4-FFF2-40B4-BE49-F238E27FC236}">
                <a16:creationId xmlns:a16="http://schemas.microsoft.com/office/drawing/2014/main" id="{D48A1613-143D-DF72-D84D-C889FAA7BEF5}"/>
              </a:ext>
            </a:extLst>
          </p:cNvPr>
          <p:cNvSpPr txBox="1"/>
          <p:nvPr/>
        </p:nvSpPr>
        <p:spPr>
          <a:xfrm>
            <a:off x="6957391" y="1486893"/>
            <a:ext cx="4921858" cy="646331"/>
          </a:xfrm>
          <a:prstGeom prst="rect">
            <a:avLst/>
          </a:prstGeom>
          <a:noFill/>
        </p:spPr>
        <p:txBody>
          <a:bodyPr wrap="square" rtlCol="0">
            <a:spAutoFit/>
          </a:bodyPr>
          <a:lstStyle/>
          <a:p>
            <a:pPr algn="ctr"/>
            <a:r>
              <a:rPr lang="en-US" b="1" dirty="0" err="1">
                <a:solidFill>
                  <a:schemeClr val="tx2"/>
                </a:solidFill>
              </a:rPr>
              <a:t>Mortalitea</a:t>
            </a:r>
            <a:r>
              <a:rPr lang="en-US" b="1" dirty="0">
                <a:solidFill>
                  <a:schemeClr val="tx2"/>
                </a:solidFill>
              </a:rPr>
              <a:t> </a:t>
            </a:r>
            <a:r>
              <a:rPr lang="en-US" b="1" dirty="0" err="1">
                <a:solidFill>
                  <a:schemeClr val="tx2"/>
                </a:solidFill>
              </a:rPr>
              <a:t>prin</a:t>
            </a:r>
            <a:r>
              <a:rPr lang="en-US" b="1" dirty="0">
                <a:solidFill>
                  <a:schemeClr val="tx2"/>
                </a:solidFill>
              </a:rPr>
              <a:t> AVC </a:t>
            </a:r>
            <a:r>
              <a:rPr lang="en-US" b="1" dirty="0" err="1">
                <a:solidFill>
                  <a:schemeClr val="tx2"/>
                </a:solidFill>
              </a:rPr>
              <a:t>sau</a:t>
            </a:r>
            <a:r>
              <a:rPr lang="en-US" b="1" dirty="0">
                <a:solidFill>
                  <a:schemeClr val="tx2"/>
                </a:solidFill>
              </a:rPr>
              <a:t> BCI </a:t>
            </a:r>
            <a:r>
              <a:rPr lang="en-US" b="1" dirty="0" err="1">
                <a:solidFill>
                  <a:schemeClr val="tx2"/>
                </a:solidFill>
              </a:rPr>
              <a:t>creste</a:t>
            </a:r>
            <a:r>
              <a:rPr lang="en-US" b="1" dirty="0">
                <a:solidFill>
                  <a:schemeClr val="tx2"/>
                </a:solidFill>
              </a:rPr>
              <a:t> cu </a:t>
            </a:r>
            <a:r>
              <a:rPr lang="en-US" b="1" dirty="0" err="1">
                <a:solidFill>
                  <a:schemeClr val="tx2"/>
                </a:solidFill>
              </a:rPr>
              <a:t>cresterea</a:t>
            </a:r>
            <a:r>
              <a:rPr lang="en-US" b="1" dirty="0">
                <a:solidFill>
                  <a:schemeClr val="tx2"/>
                </a:solidFill>
              </a:rPr>
              <a:t> TAS </a:t>
            </a:r>
            <a:r>
              <a:rPr lang="en-US" b="1" dirty="0" err="1">
                <a:solidFill>
                  <a:schemeClr val="tx2"/>
                </a:solidFill>
              </a:rPr>
              <a:t>si</a:t>
            </a:r>
            <a:r>
              <a:rPr lang="en-US" b="1" dirty="0">
                <a:solidFill>
                  <a:schemeClr val="tx2"/>
                </a:solidFill>
              </a:rPr>
              <a:t> a </a:t>
            </a:r>
            <a:r>
              <a:rPr lang="en-US" b="1" dirty="0" err="1">
                <a:solidFill>
                  <a:schemeClr val="tx2"/>
                </a:solidFill>
              </a:rPr>
              <a:t>varstei</a:t>
            </a:r>
            <a:endParaRPr lang="ro-RO" b="1" dirty="0">
              <a:solidFill>
                <a:schemeClr val="tx2"/>
              </a:solidFill>
            </a:endParaRPr>
          </a:p>
        </p:txBody>
      </p:sp>
      <p:sp>
        <p:nvSpPr>
          <p:cNvPr id="19" name="TextBox 18">
            <a:extLst>
              <a:ext uri="{FF2B5EF4-FFF2-40B4-BE49-F238E27FC236}">
                <a16:creationId xmlns:a16="http://schemas.microsoft.com/office/drawing/2014/main" id="{23B2D500-25C0-6F7D-3CCC-98F0EEBA34CE}"/>
              </a:ext>
            </a:extLst>
          </p:cNvPr>
          <p:cNvSpPr txBox="1"/>
          <p:nvPr/>
        </p:nvSpPr>
        <p:spPr>
          <a:xfrm>
            <a:off x="752392" y="335827"/>
            <a:ext cx="10580866" cy="584775"/>
          </a:xfrm>
          <a:prstGeom prst="rect">
            <a:avLst/>
          </a:prstGeom>
          <a:noFill/>
        </p:spPr>
        <p:txBody>
          <a:bodyPr wrap="square" rtlCol="0">
            <a:spAutoFit/>
          </a:bodyPr>
          <a:lstStyle/>
          <a:p>
            <a:pPr algn="ctr"/>
            <a:r>
              <a:rPr lang="en-US" sz="3200" b="1" dirty="0">
                <a:solidFill>
                  <a:srgbClr val="C00000"/>
                </a:solidFill>
                <a:latin typeface="+mj-lt"/>
              </a:rPr>
              <a:t>Morbi-</a:t>
            </a:r>
            <a:r>
              <a:rPr lang="en-US" sz="3200" b="1" dirty="0" err="1">
                <a:solidFill>
                  <a:srgbClr val="C00000"/>
                </a:solidFill>
                <a:latin typeface="+mj-lt"/>
              </a:rPr>
              <a:t>mortalitatea</a:t>
            </a:r>
            <a:r>
              <a:rPr lang="en-US" sz="3200" b="1" dirty="0">
                <a:solidFill>
                  <a:srgbClr val="C00000"/>
                </a:solidFill>
                <a:latin typeface="+mj-lt"/>
              </a:rPr>
              <a:t> </a:t>
            </a:r>
            <a:r>
              <a:rPr lang="en-US" sz="3200" b="1" dirty="0" err="1">
                <a:solidFill>
                  <a:srgbClr val="C00000"/>
                </a:solidFill>
                <a:latin typeface="+mj-lt"/>
              </a:rPr>
              <a:t>crese</a:t>
            </a:r>
            <a:r>
              <a:rPr lang="en-US" sz="3200" b="1" dirty="0">
                <a:solidFill>
                  <a:srgbClr val="C00000"/>
                </a:solidFill>
                <a:latin typeface="+mj-lt"/>
              </a:rPr>
              <a:t> </a:t>
            </a:r>
            <a:r>
              <a:rPr lang="en-US" sz="3200" b="1" dirty="0" err="1">
                <a:solidFill>
                  <a:srgbClr val="C00000"/>
                </a:solidFill>
                <a:latin typeface="+mj-lt"/>
              </a:rPr>
              <a:t>odata</a:t>
            </a:r>
            <a:r>
              <a:rPr lang="en-US" sz="3200" b="1" dirty="0">
                <a:solidFill>
                  <a:srgbClr val="C00000"/>
                </a:solidFill>
                <a:latin typeface="+mj-lt"/>
              </a:rPr>
              <a:t> cu </a:t>
            </a:r>
            <a:r>
              <a:rPr lang="en-US" sz="3200" b="1" dirty="0" err="1">
                <a:solidFill>
                  <a:srgbClr val="C00000"/>
                </a:solidFill>
                <a:latin typeface="+mj-lt"/>
              </a:rPr>
              <a:t>cresterea</a:t>
            </a:r>
            <a:r>
              <a:rPr lang="en-US" sz="3200" b="1" dirty="0">
                <a:solidFill>
                  <a:srgbClr val="C00000"/>
                </a:solidFill>
                <a:latin typeface="+mj-lt"/>
              </a:rPr>
              <a:t> </a:t>
            </a:r>
            <a:r>
              <a:rPr lang="en-US" sz="3200" b="1" dirty="0" err="1">
                <a:solidFill>
                  <a:srgbClr val="C00000"/>
                </a:solidFill>
                <a:latin typeface="+mj-lt"/>
              </a:rPr>
              <a:t>tensiunii</a:t>
            </a:r>
            <a:r>
              <a:rPr lang="en-US" sz="3200" b="1" dirty="0">
                <a:solidFill>
                  <a:srgbClr val="C00000"/>
                </a:solidFill>
                <a:latin typeface="+mj-lt"/>
              </a:rPr>
              <a:t> </a:t>
            </a:r>
            <a:r>
              <a:rPr lang="en-US" sz="3200" b="1" dirty="0" err="1">
                <a:solidFill>
                  <a:srgbClr val="C00000"/>
                </a:solidFill>
                <a:latin typeface="+mj-lt"/>
              </a:rPr>
              <a:t>arteriale</a:t>
            </a:r>
            <a:endParaRPr lang="ro-RO" sz="3200" b="1" dirty="0">
              <a:solidFill>
                <a:srgbClr val="C00000"/>
              </a:solidFill>
              <a:latin typeface="+mj-lt"/>
            </a:endParaRPr>
          </a:p>
        </p:txBody>
      </p:sp>
    </p:spTree>
    <p:extLst>
      <p:ext uri="{BB962C8B-B14F-4D97-AF65-F5344CB8AC3E}">
        <p14:creationId xmlns:p14="http://schemas.microsoft.com/office/powerpoint/2010/main" val="406947652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3">
            <a:extLst>
              <a:ext uri="{FF2B5EF4-FFF2-40B4-BE49-F238E27FC236}">
                <a16:creationId xmlns:a16="http://schemas.microsoft.com/office/drawing/2014/main" id="{83D29E90-E041-0884-5110-48C32A94C601}"/>
              </a:ext>
            </a:extLst>
          </p:cNvPr>
          <p:cNvSpPr txBox="1">
            <a:spLocks/>
          </p:cNvSpPr>
          <p:nvPr/>
        </p:nvSpPr>
        <p:spPr>
          <a:xfrm>
            <a:off x="-20320" y="168194"/>
            <a:ext cx="12231384" cy="778668"/>
          </a:xfrm>
          <a:prstGeom prst="rect">
            <a:avLst/>
          </a:prstGeom>
          <a:ln>
            <a:noFill/>
          </a:ln>
          <a:effectLst/>
          <a:scene3d>
            <a:camera prst="orthographicFront">
              <a:rot lat="0" lon="0" rev="0"/>
            </a:camera>
            <a:lightRig rig="glow" dir="t">
              <a:rot lat="0" lon="0" rev="14100000"/>
            </a:lightRig>
          </a:scene3d>
          <a:sp3d prstMaterial="softEdge">
            <a:bevelT w="127000" prst="artDeco"/>
          </a:sp3d>
        </p:spPr>
        <p:txBody>
          <a:bodyPr vert="horz" lIns="0" tIns="0" rIns="0" bIns="0" rtlCol="0" anchor="ctr" anchorCtr="0">
            <a:noAutofit/>
            <a:scene3d>
              <a:camera prst="orthographicFront"/>
              <a:lightRig rig="threePt" dir="t"/>
            </a:scene3d>
            <a:sp3d extrusionH="57150">
              <a:bevelT w="38100" h="38100" prst="convex"/>
            </a:sp3d>
          </a:bodyPr>
          <a:lstStyle>
            <a:lvl1pPr algn="l" defTabSz="914400" rtl="0" eaLnBrk="1" latinLnBrk="0" hangingPunct="1">
              <a:lnSpc>
                <a:spcPts val="5200"/>
              </a:lnSpc>
              <a:spcBef>
                <a:spcPct val="0"/>
              </a:spcBef>
              <a:buNone/>
              <a:defRPr sz="4100" b="1" i="0" kern="1200">
                <a:solidFill>
                  <a:schemeClr val="accent1"/>
                </a:solidFill>
                <a:latin typeface="Century Gothic" panose="020B0502020202020204" pitchFamily="34" charset="0"/>
                <a:ea typeface="+mj-ea"/>
                <a:cs typeface="+mj-cs"/>
              </a:defRPr>
            </a:lvl1pPr>
          </a:lstStyle>
          <a:p>
            <a:pPr marL="0" marR="0" lvl="0" indent="0" algn="ctr" defTabSz="914400" rtl="0" eaLnBrk="1" fontAlgn="auto" latinLnBrk="0" hangingPunct="1">
              <a:lnSpc>
                <a:spcPts val="5200"/>
              </a:lnSpc>
              <a:spcBef>
                <a:spcPct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ndParaRPr>
          </a:p>
          <a:p>
            <a:pPr marL="0" marR="0" lvl="0" indent="0" algn="ctr" defTabSz="914400" rtl="0" eaLnBrk="1" fontAlgn="auto" latinLnBrk="0" hangingPunct="1">
              <a:lnSpc>
                <a:spcPts val="5200"/>
              </a:lnSpc>
              <a:spcBef>
                <a:spcPct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rPr>
              <a:t>Ghidul</a:t>
            </a:r>
            <a:r>
              <a:rPr kumimoji="0" lang="en-US" sz="3200" b="1" i="0" u="none" strike="noStrike" kern="1200" cap="none" spc="0" normalizeH="0" baseline="0" noProof="0" dirty="0">
                <a:ln>
                  <a:noFill/>
                </a:ln>
                <a:solidFill>
                  <a:prstClr val="black"/>
                </a:solidFill>
                <a:effectLst/>
                <a:uLnTx/>
                <a:uFillTx/>
                <a:latin typeface="Calibri" panose="020F0502020204030204"/>
              </a:rPr>
              <a:t> </a:t>
            </a:r>
            <a:r>
              <a:rPr kumimoji="0" lang="en-US" sz="3200" b="1" i="0" u="none" strike="noStrike" kern="1200" cap="none" spc="0" normalizeH="0" baseline="0" noProof="0" dirty="0" err="1">
                <a:ln>
                  <a:noFill/>
                </a:ln>
                <a:solidFill>
                  <a:prstClr val="black"/>
                </a:solidFill>
                <a:effectLst/>
                <a:uLnTx/>
                <a:uFillTx/>
                <a:latin typeface="Calibri" panose="020F0502020204030204"/>
              </a:rPr>
              <a:t>sustine</a:t>
            </a:r>
            <a:r>
              <a:rPr kumimoji="0" lang="en-US" sz="3200" b="1" i="0" u="none" strike="noStrike" kern="1200" cap="none" spc="0" normalizeH="0" baseline="0" noProof="0" dirty="0">
                <a:ln>
                  <a:noFill/>
                </a:ln>
                <a:solidFill>
                  <a:prstClr val="black"/>
                </a:solidFill>
                <a:effectLst/>
                <a:uLnTx/>
                <a:uFillTx/>
                <a:latin typeface="Calibri" panose="020F0502020204030204"/>
              </a:rPr>
              <a:t> </a:t>
            </a:r>
            <a:r>
              <a:rPr kumimoji="0" lang="en-US" sz="3200" b="1" i="0" u="none" strike="noStrike" kern="1200" cap="none" spc="0" normalizeH="0" baseline="0" noProof="0" dirty="0" err="1">
                <a:ln>
                  <a:noFill/>
                </a:ln>
                <a:solidFill>
                  <a:prstClr val="black"/>
                </a:solidFill>
                <a:effectLst/>
                <a:uLnTx/>
                <a:uFillTx/>
                <a:latin typeface="Calibri" panose="020F0502020204030204"/>
              </a:rPr>
              <a:t>initierea</a:t>
            </a:r>
            <a:r>
              <a:rPr kumimoji="0" lang="en-US" sz="3200" b="1" i="0" u="none" strike="noStrike" kern="1200" cap="none" spc="0" normalizeH="0" baseline="0" noProof="0" dirty="0">
                <a:ln>
                  <a:noFill/>
                </a:ln>
                <a:solidFill>
                  <a:prstClr val="black"/>
                </a:solidFill>
                <a:effectLst/>
                <a:uLnTx/>
                <a:uFillTx/>
                <a:latin typeface="Calibri" panose="020F0502020204030204"/>
              </a:rPr>
              <a:t> </a:t>
            </a:r>
            <a:r>
              <a:rPr kumimoji="0" lang="en-US" sz="3200" b="1" i="0" u="none" strike="noStrike" kern="1200" cap="none" spc="0" normalizeH="0" baseline="0" noProof="0" dirty="0" err="1">
                <a:ln>
                  <a:noFill/>
                </a:ln>
                <a:solidFill>
                  <a:prstClr val="black"/>
                </a:solidFill>
                <a:effectLst/>
                <a:uLnTx/>
                <a:uFillTx/>
                <a:latin typeface="Calibri" panose="020F0502020204030204"/>
              </a:rPr>
              <a:t>tratamentului</a:t>
            </a:r>
            <a:r>
              <a:rPr kumimoji="0" lang="en-US" sz="3200" b="1" i="0" u="none" strike="noStrike" kern="1200" cap="none" spc="0" normalizeH="0" baseline="0" noProof="0" dirty="0">
                <a:ln>
                  <a:noFill/>
                </a:ln>
                <a:solidFill>
                  <a:prstClr val="black"/>
                </a:solidFill>
                <a:effectLst/>
                <a:uLnTx/>
                <a:uFillTx/>
                <a:latin typeface="Calibri" panose="020F0502020204030204"/>
              </a:rPr>
              <a:t> </a:t>
            </a:r>
            <a:r>
              <a:rPr kumimoji="0" lang="en-US" sz="3200" b="1" i="0" u="none" strike="noStrike" kern="1200" cap="none" spc="0" normalizeH="0" baseline="0" noProof="0" dirty="0" err="1">
                <a:ln>
                  <a:noFill/>
                </a:ln>
                <a:solidFill>
                  <a:prstClr val="black"/>
                </a:solidFill>
                <a:effectLst/>
                <a:uLnTx/>
                <a:uFillTx/>
                <a:latin typeface="Calibri" panose="020F0502020204030204"/>
              </a:rPr>
              <a:t>antihipertensiv</a:t>
            </a:r>
            <a:r>
              <a:rPr kumimoji="0" lang="en-US" sz="3200" b="1" i="0" u="none" strike="noStrike" kern="1200" cap="none" spc="0" normalizeH="0" baseline="0" noProof="0" dirty="0">
                <a:ln>
                  <a:noFill/>
                </a:ln>
                <a:solidFill>
                  <a:prstClr val="black"/>
                </a:solidFill>
                <a:effectLst/>
                <a:uLnTx/>
                <a:uFillTx/>
                <a:latin typeface="Calibri" panose="020F0502020204030204"/>
              </a:rPr>
              <a:t> cu </a:t>
            </a:r>
            <a:r>
              <a:rPr kumimoji="0" lang="en-US" sz="3200" b="1" i="0" u="none" strike="noStrike" kern="1200" cap="none" spc="0" normalizeH="0" baseline="0" noProof="0" dirty="0" err="1">
                <a:ln>
                  <a:noFill/>
                </a:ln>
                <a:solidFill>
                  <a:prstClr val="black"/>
                </a:solidFill>
                <a:effectLst/>
                <a:uLnTx/>
                <a:uFillTx/>
                <a:latin typeface="Calibri" panose="020F0502020204030204"/>
              </a:rPr>
              <a:t>combinatii</a:t>
            </a:r>
            <a:r>
              <a:rPr kumimoji="0" lang="en-US" sz="3200" b="1" i="0" u="none" strike="noStrike" kern="1200" cap="none" spc="0" normalizeH="0" baseline="0" noProof="0" dirty="0">
                <a:ln>
                  <a:noFill/>
                </a:ln>
                <a:solidFill>
                  <a:prstClr val="black"/>
                </a:solidFill>
                <a:effectLst/>
                <a:uLnTx/>
                <a:uFillTx/>
                <a:latin typeface="Calibri" panose="020F0502020204030204"/>
              </a:rPr>
              <a:t> fixe </a:t>
            </a:r>
            <a:br>
              <a:rPr kumimoji="0" lang="en-US" sz="3200" b="1" i="0" u="none" strike="noStrike" kern="1200" cap="none" spc="0" normalizeH="0" baseline="0" noProof="0" dirty="0">
                <a:ln>
                  <a:noFill/>
                </a:ln>
                <a:solidFill>
                  <a:prstClr val="black"/>
                </a:solidFill>
                <a:effectLst/>
                <a:uLnTx/>
                <a:uFillTx/>
                <a:latin typeface="Calibri" panose="020F0502020204030204"/>
                <a:ea typeface="+mj-ea"/>
                <a:cs typeface="+mj-cs"/>
              </a:rPr>
            </a:br>
            <a:endParaRPr kumimoji="0" lang="en-US" sz="4000" b="1" i="0" u="none" strike="noStrike" kern="1200" cap="none" spc="0" normalizeH="0" baseline="0" noProof="0" dirty="0">
              <a:ln>
                <a:noFill/>
              </a:ln>
              <a:solidFill>
                <a:srgbClr val="242269"/>
              </a:solidFill>
              <a:effectLst/>
              <a:uLnTx/>
              <a:uFillTx/>
              <a:latin typeface="Century Gothic" panose="020B0502020202020204" pitchFamily="34" charset="0"/>
              <a:ea typeface="+mj-ea"/>
              <a:cs typeface="+mj-cs"/>
            </a:endParaRPr>
          </a:p>
        </p:txBody>
      </p:sp>
      <p:pic>
        <p:nvPicPr>
          <p:cNvPr id="2" name="Picture 1" descr="A screenshot of a computer&#10;&#10;Description automatically generated">
            <a:extLst>
              <a:ext uri="{FF2B5EF4-FFF2-40B4-BE49-F238E27FC236}">
                <a16:creationId xmlns:a16="http://schemas.microsoft.com/office/drawing/2014/main" id="{B1C89A60-56B3-CE8E-A941-279346A30BB3}"/>
              </a:ext>
            </a:extLst>
          </p:cNvPr>
          <p:cNvPicPr>
            <a:picLocks noChangeAspect="1"/>
          </p:cNvPicPr>
          <p:nvPr/>
        </p:nvPicPr>
        <p:blipFill>
          <a:blip r:embed="rId2"/>
          <a:stretch>
            <a:fillRect/>
          </a:stretch>
        </p:blipFill>
        <p:spPr>
          <a:xfrm>
            <a:off x="1005840" y="1193287"/>
            <a:ext cx="5293360" cy="1464066"/>
          </a:xfrm>
          <a:prstGeom prst="rect">
            <a:avLst/>
          </a:prstGeom>
          <a:ln>
            <a:solidFill>
              <a:srgbClr val="C00000"/>
            </a:solidFill>
          </a:ln>
        </p:spPr>
      </p:pic>
      <p:pic>
        <p:nvPicPr>
          <p:cNvPr id="7" name="Picture 6" descr="A screenshot of a medical test&#10;&#10;Description automatically generated">
            <a:extLst>
              <a:ext uri="{FF2B5EF4-FFF2-40B4-BE49-F238E27FC236}">
                <a16:creationId xmlns:a16="http://schemas.microsoft.com/office/drawing/2014/main" id="{2DFC7B26-6CD9-5F47-8D9D-5855CEB1FA09}"/>
              </a:ext>
            </a:extLst>
          </p:cNvPr>
          <p:cNvPicPr>
            <a:picLocks noChangeAspect="1"/>
          </p:cNvPicPr>
          <p:nvPr/>
        </p:nvPicPr>
        <p:blipFill>
          <a:blip r:embed="rId3"/>
          <a:stretch>
            <a:fillRect/>
          </a:stretch>
        </p:blipFill>
        <p:spPr>
          <a:xfrm>
            <a:off x="81280" y="4268000"/>
            <a:ext cx="7284720" cy="2132000"/>
          </a:xfrm>
          <a:prstGeom prst="rect">
            <a:avLst/>
          </a:prstGeom>
          <a:ln>
            <a:solidFill>
              <a:schemeClr val="tx1">
                <a:lumMod val="50000"/>
              </a:schemeClr>
            </a:solidFill>
          </a:ln>
        </p:spPr>
      </p:pic>
      <p:pic>
        <p:nvPicPr>
          <p:cNvPr id="8" name="Picture 7" descr="A screenshot of a medical information&#10;&#10;Description automatically generated">
            <a:extLst>
              <a:ext uri="{FF2B5EF4-FFF2-40B4-BE49-F238E27FC236}">
                <a16:creationId xmlns:a16="http://schemas.microsoft.com/office/drawing/2014/main" id="{9003B74C-A6EE-2EC2-4BD5-857AE5E9F20F}"/>
              </a:ext>
            </a:extLst>
          </p:cNvPr>
          <p:cNvPicPr>
            <a:picLocks noChangeAspect="1"/>
          </p:cNvPicPr>
          <p:nvPr/>
        </p:nvPicPr>
        <p:blipFill>
          <a:blip r:embed="rId4"/>
          <a:stretch>
            <a:fillRect/>
          </a:stretch>
        </p:blipFill>
        <p:spPr>
          <a:xfrm>
            <a:off x="7457440" y="1489155"/>
            <a:ext cx="4724400" cy="3666330"/>
          </a:xfrm>
          <a:prstGeom prst="rect">
            <a:avLst/>
          </a:prstGeom>
          <a:ln>
            <a:solidFill>
              <a:schemeClr val="tx1">
                <a:lumMod val="50000"/>
              </a:schemeClr>
            </a:solidFill>
          </a:ln>
        </p:spPr>
      </p:pic>
      <p:pic>
        <p:nvPicPr>
          <p:cNvPr id="10" name="Picture 9" descr="A close-up of a white box&#10;&#10;Description automatically generated">
            <a:extLst>
              <a:ext uri="{FF2B5EF4-FFF2-40B4-BE49-F238E27FC236}">
                <a16:creationId xmlns:a16="http://schemas.microsoft.com/office/drawing/2014/main" id="{D43B814E-4581-FCE6-786F-115E53DC0F0D}"/>
              </a:ext>
            </a:extLst>
          </p:cNvPr>
          <p:cNvPicPr>
            <a:picLocks noChangeAspect="1"/>
          </p:cNvPicPr>
          <p:nvPr/>
        </p:nvPicPr>
        <p:blipFill>
          <a:blip r:embed="rId5"/>
          <a:stretch>
            <a:fillRect/>
          </a:stretch>
        </p:blipFill>
        <p:spPr>
          <a:xfrm>
            <a:off x="1199993" y="2941379"/>
            <a:ext cx="5588000" cy="1153111"/>
          </a:xfrm>
          <a:prstGeom prst="rect">
            <a:avLst/>
          </a:prstGeom>
          <a:ln>
            <a:solidFill>
              <a:schemeClr val="tx1">
                <a:lumMod val="50000"/>
              </a:schemeClr>
            </a:solidFill>
          </a:ln>
        </p:spPr>
      </p:pic>
      <p:pic>
        <p:nvPicPr>
          <p:cNvPr id="3" name="Picture 2">
            <a:extLst>
              <a:ext uri="{FF2B5EF4-FFF2-40B4-BE49-F238E27FC236}">
                <a16:creationId xmlns:a16="http://schemas.microsoft.com/office/drawing/2014/main" id="{33D6E56D-50ED-88A4-EDED-74A2E6FEA6C6}"/>
              </a:ext>
            </a:extLst>
          </p:cNvPr>
          <p:cNvPicPr>
            <a:picLocks noChangeAspect="1"/>
          </p:cNvPicPr>
          <p:nvPr/>
        </p:nvPicPr>
        <p:blipFill>
          <a:blip r:embed="rId6"/>
          <a:stretch>
            <a:fillRect/>
          </a:stretch>
        </p:blipFill>
        <p:spPr>
          <a:xfrm>
            <a:off x="8671247" y="6166206"/>
            <a:ext cx="3214682" cy="467587"/>
          </a:xfrm>
          <a:prstGeom prst="rect">
            <a:avLst/>
          </a:prstGeom>
          <a:noFill/>
          <a:ln cap="flat">
            <a:noFill/>
          </a:ln>
          <a:effectLst>
            <a:outerShdw dir="16200000" algn="tl">
              <a:srgbClr val="000000">
                <a:alpha val="40000"/>
              </a:srgbClr>
            </a:outerShdw>
          </a:effectLst>
        </p:spPr>
      </p:pic>
    </p:spTree>
    <p:extLst>
      <p:ext uri="{BB962C8B-B14F-4D97-AF65-F5344CB8AC3E}">
        <p14:creationId xmlns:p14="http://schemas.microsoft.com/office/powerpoint/2010/main" val="196079090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E721FA0-EFC5-B7B8-770E-1428836B9557}"/>
              </a:ext>
            </a:extLst>
          </p:cNvPr>
          <p:cNvSpPr>
            <a:spLocks noGrp="1"/>
          </p:cNvSpPr>
          <p:nvPr>
            <p:ph type="title"/>
          </p:nvPr>
        </p:nvSpPr>
        <p:spPr/>
        <p:txBody>
          <a:bodyPr/>
          <a:lstStyle/>
          <a:p>
            <a:r>
              <a:rPr lang="en-US" dirty="0" err="1"/>
              <a:t>Aderenta</a:t>
            </a:r>
            <a:r>
              <a:rPr lang="en-US" dirty="0"/>
              <a:t> la </a:t>
            </a:r>
            <a:r>
              <a:rPr lang="en-US" dirty="0" err="1"/>
              <a:t>tratament</a:t>
            </a:r>
            <a:endParaRPr lang="en-US" dirty="0"/>
          </a:p>
        </p:txBody>
      </p:sp>
      <p:sp>
        <p:nvSpPr>
          <p:cNvPr id="8" name="Text Placeholder 7">
            <a:extLst>
              <a:ext uri="{FF2B5EF4-FFF2-40B4-BE49-F238E27FC236}">
                <a16:creationId xmlns:a16="http://schemas.microsoft.com/office/drawing/2014/main" id="{CDC0442F-8239-1751-869A-41640654FC37}"/>
              </a:ext>
            </a:extLst>
          </p:cNvPr>
          <p:cNvSpPr>
            <a:spLocks noGrp="1"/>
          </p:cNvSpPr>
          <p:nvPr>
            <p:ph type="body" idx="1"/>
          </p:nvPr>
        </p:nvSpPr>
        <p:spPr>
          <a:solidFill>
            <a:schemeClr val="accent2"/>
          </a:solidFill>
        </p:spPr>
        <p:txBody>
          <a:bodyPr/>
          <a:lstStyle/>
          <a:p>
            <a:endParaRPr lang="en-US" dirty="0"/>
          </a:p>
        </p:txBody>
      </p:sp>
    </p:spTree>
    <p:extLst>
      <p:ext uri="{BB962C8B-B14F-4D97-AF65-F5344CB8AC3E}">
        <p14:creationId xmlns:p14="http://schemas.microsoft.com/office/powerpoint/2010/main" val="195453765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690F3-A38F-0193-8BB1-A74B209863AA}"/>
              </a:ext>
            </a:extLst>
          </p:cNvPr>
          <p:cNvSpPr>
            <a:spLocks noGrp="1"/>
          </p:cNvSpPr>
          <p:nvPr>
            <p:ph type="title"/>
          </p:nvPr>
        </p:nvSpPr>
        <p:spPr>
          <a:xfrm>
            <a:off x="838200" y="365126"/>
            <a:ext cx="10515600" cy="981912"/>
          </a:xfrm>
        </p:spPr>
        <p:txBody>
          <a:bodyPr>
            <a:normAutofit/>
          </a:bodyPr>
          <a:lstStyle/>
          <a:p>
            <a:pPr algn="ctr"/>
            <a:r>
              <a:rPr lang="en-US" sz="3200" b="1" dirty="0" err="1">
                <a:solidFill>
                  <a:srgbClr val="C00000"/>
                </a:solidFill>
              </a:rPr>
              <a:t>Pacientii</a:t>
            </a:r>
            <a:r>
              <a:rPr lang="en-US" sz="3200" b="1" dirty="0">
                <a:solidFill>
                  <a:srgbClr val="C00000"/>
                </a:solidFill>
              </a:rPr>
              <a:t> </a:t>
            </a:r>
            <a:r>
              <a:rPr lang="en-US" sz="3200" b="1" dirty="0" err="1">
                <a:solidFill>
                  <a:srgbClr val="C00000"/>
                </a:solidFill>
              </a:rPr>
              <a:t>hipertensivi</a:t>
            </a:r>
            <a:r>
              <a:rPr lang="en-US" sz="3200" b="1" dirty="0">
                <a:solidFill>
                  <a:srgbClr val="C00000"/>
                </a:solidFill>
              </a:rPr>
              <a:t> au o </a:t>
            </a:r>
            <a:r>
              <a:rPr lang="en-US" sz="3200" b="1" dirty="0" err="1">
                <a:solidFill>
                  <a:srgbClr val="C00000"/>
                </a:solidFill>
              </a:rPr>
              <a:t>persistenta</a:t>
            </a:r>
            <a:r>
              <a:rPr lang="en-US" sz="3200" b="1" dirty="0">
                <a:solidFill>
                  <a:srgbClr val="C00000"/>
                </a:solidFill>
              </a:rPr>
              <a:t> </a:t>
            </a:r>
            <a:r>
              <a:rPr lang="en-US" sz="3200" b="1" dirty="0" err="1">
                <a:solidFill>
                  <a:srgbClr val="C00000"/>
                </a:solidFill>
              </a:rPr>
              <a:t>scazuta</a:t>
            </a:r>
            <a:r>
              <a:rPr lang="en-US" sz="3200" b="1" dirty="0">
                <a:solidFill>
                  <a:srgbClr val="C00000"/>
                </a:solidFill>
              </a:rPr>
              <a:t> la </a:t>
            </a:r>
            <a:r>
              <a:rPr lang="en-US" sz="3200" b="1" dirty="0" err="1">
                <a:solidFill>
                  <a:srgbClr val="C00000"/>
                </a:solidFill>
              </a:rPr>
              <a:t>tratament</a:t>
            </a:r>
            <a:endParaRPr lang="ro-RO" sz="3200" b="1" dirty="0">
              <a:solidFill>
                <a:srgbClr val="C00000"/>
              </a:solidFill>
            </a:endParaRPr>
          </a:p>
        </p:txBody>
      </p:sp>
      <p:grpSp>
        <p:nvGrpSpPr>
          <p:cNvPr id="3" name="Group 2">
            <a:extLst>
              <a:ext uri="{FF2B5EF4-FFF2-40B4-BE49-F238E27FC236}">
                <a16:creationId xmlns:a16="http://schemas.microsoft.com/office/drawing/2014/main" id="{ADE22A7B-7DB8-97D7-5B03-7D59D86D34DD}"/>
              </a:ext>
            </a:extLst>
          </p:cNvPr>
          <p:cNvGrpSpPr/>
          <p:nvPr/>
        </p:nvGrpSpPr>
        <p:grpSpPr>
          <a:xfrm>
            <a:off x="2051709" y="1529712"/>
            <a:ext cx="7913652" cy="3998999"/>
            <a:chOff x="2144745" y="1394539"/>
            <a:chExt cx="7913652" cy="3998999"/>
          </a:xfrm>
        </p:grpSpPr>
        <p:sp>
          <p:nvSpPr>
            <p:cNvPr id="4" name="Rounded Rectangle 82">
              <a:extLst>
                <a:ext uri="{FF2B5EF4-FFF2-40B4-BE49-F238E27FC236}">
                  <a16:creationId xmlns:a16="http://schemas.microsoft.com/office/drawing/2014/main" id="{0CC72E7B-9402-5FEA-1D46-2F4F71F19443}"/>
                </a:ext>
              </a:extLst>
            </p:cNvPr>
            <p:cNvSpPr/>
            <p:nvPr/>
          </p:nvSpPr>
          <p:spPr>
            <a:xfrm>
              <a:off x="2144745" y="1394539"/>
              <a:ext cx="7913652" cy="3998999"/>
            </a:xfrm>
            <a:prstGeom prst="roundRect">
              <a:avLst>
                <a:gd name="adj" fmla="val 3264"/>
              </a:avLst>
            </a:prstGeom>
            <a:no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97484B48-8774-CFAB-2C7B-7E416222C7B9}"/>
                </a:ext>
              </a:extLst>
            </p:cNvPr>
            <p:cNvGrpSpPr/>
            <p:nvPr/>
          </p:nvGrpSpPr>
          <p:grpSpPr>
            <a:xfrm>
              <a:off x="2454265" y="1912940"/>
              <a:ext cx="7539194" cy="3219692"/>
              <a:chOff x="1024578" y="1912938"/>
              <a:chExt cx="7778880" cy="3566947"/>
            </a:xfrm>
          </p:grpSpPr>
          <p:sp>
            <p:nvSpPr>
              <p:cNvPr id="6" name="Rectangle 104">
                <a:extLst>
                  <a:ext uri="{FF2B5EF4-FFF2-40B4-BE49-F238E27FC236}">
                    <a16:creationId xmlns:a16="http://schemas.microsoft.com/office/drawing/2014/main" id="{FEDA7EC7-EA8C-29E6-FC2F-900F53F85286}"/>
                  </a:ext>
                </a:extLst>
              </p:cNvPr>
              <p:cNvSpPr>
                <a:spLocks noChangeArrowheads="1"/>
              </p:cNvSpPr>
              <p:nvPr/>
            </p:nvSpPr>
            <p:spPr bwMode="auto">
              <a:xfrm>
                <a:off x="3327965" y="5275302"/>
                <a:ext cx="3877699" cy="204583"/>
              </a:xfrm>
              <a:prstGeom prst="rect">
                <a:avLst/>
              </a:prstGeom>
              <a:noFill/>
              <a:ln w="9525">
                <a:noFill/>
                <a:miter lim="800000"/>
                <a:headEnd/>
                <a:tailEnd/>
              </a:ln>
            </p:spPr>
            <p:txBody>
              <a:bodyPr wrap="square" lIns="0" tIns="0" rIns="0" bIns="0">
                <a:prstTxWarp prst="textNoShape">
                  <a:avLst/>
                </a:prstTxWarp>
                <a:spAutoFit/>
              </a:bodyPr>
              <a:lstStyle/>
              <a:p>
                <a:r>
                  <a:rPr lang="en-US" sz="1200" b="1" dirty="0" err="1">
                    <a:latin typeface="Arial" panose="020B0604020202020204" pitchFamily="34" charset="0"/>
                    <a:cs typeface="Arial" panose="020B0604020202020204" pitchFamily="34" charset="0"/>
                  </a:rPr>
                  <a:t>Timpul</a:t>
                </a:r>
                <a:r>
                  <a:rPr lang="en-US" sz="1200" b="1" dirty="0">
                    <a:latin typeface="Arial" panose="020B0604020202020204" pitchFamily="34" charset="0"/>
                    <a:cs typeface="Arial" panose="020B0604020202020204" pitchFamily="34" charset="0"/>
                  </a:rPr>
                  <a:t> </a:t>
                </a:r>
                <a:r>
                  <a:rPr lang="en-US" sz="1200" b="1" dirty="0" err="1">
                    <a:latin typeface="Arial" panose="020B0604020202020204" pitchFamily="34" charset="0"/>
                    <a:cs typeface="Arial" panose="020B0604020202020204" pitchFamily="34" charset="0"/>
                  </a:rPr>
                  <a:t>până</a:t>
                </a:r>
                <a:r>
                  <a:rPr lang="en-US" sz="1200" b="1" dirty="0">
                    <a:latin typeface="Arial" panose="020B0604020202020204" pitchFamily="34" charset="0"/>
                    <a:cs typeface="Arial" panose="020B0604020202020204" pitchFamily="34" charset="0"/>
                  </a:rPr>
                  <a:t> la </a:t>
                </a:r>
                <a:r>
                  <a:rPr lang="en-US" sz="1200" b="1" dirty="0" err="1">
                    <a:latin typeface="Arial" panose="020B0604020202020204" pitchFamily="34" charset="0"/>
                    <a:cs typeface="Arial" panose="020B0604020202020204" pitchFamily="34" charset="0"/>
                  </a:rPr>
                  <a:t>renunțare</a:t>
                </a:r>
                <a:r>
                  <a:rPr lang="en-US" sz="1200" b="1" dirty="0">
                    <a:latin typeface="Arial" panose="020B0604020202020204" pitchFamily="34" charset="0"/>
                    <a:cs typeface="Arial" panose="020B0604020202020204" pitchFamily="34" charset="0"/>
                  </a:rPr>
                  <a:t> la </a:t>
                </a:r>
                <a:r>
                  <a:rPr lang="en-US" sz="1200" b="1" dirty="0" err="1">
                    <a:latin typeface="Arial" panose="020B0604020202020204" pitchFamily="34" charset="0"/>
                    <a:cs typeface="Arial" panose="020B0604020202020204" pitchFamily="34" charset="0"/>
                  </a:rPr>
                  <a:t>tratament</a:t>
                </a:r>
                <a:r>
                  <a:rPr lang="en-US" sz="1200" b="1" dirty="0">
                    <a:latin typeface="Arial" panose="020B0604020202020204" pitchFamily="34" charset="0"/>
                    <a:cs typeface="Arial" panose="020B0604020202020204" pitchFamily="34" charset="0"/>
                  </a:rPr>
                  <a:t> (</a:t>
                </a:r>
                <a:r>
                  <a:rPr lang="en-US" sz="1200" b="1" dirty="0" err="1">
                    <a:latin typeface="Arial" panose="020B0604020202020204" pitchFamily="34" charset="0"/>
                    <a:cs typeface="Arial" panose="020B0604020202020204" pitchFamily="34" charset="0"/>
                  </a:rPr>
                  <a:t>zile</a:t>
                </a:r>
                <a:r>
                  <a:rPr lang="en-US" sz="1200" b="1" dirty="0">
                    <a:latin typeface="Arial" panose="020B0604020202020204" pitchFamily="34" charset="0"/>
                    <a:cs typeface="Arial" panose="020B0604020202020204" pitchFamily="34" charset="0"/>
                  </a:rPr>
                  <a:t>) </a:t>
                </a:r>
              </a:p>
            </p:txBody>
          </p:sp>
          <p:sp>
            <p:nvSpPr>
              <p:cNvPr id="7" name="Rectangle 106">
                <a:extLst>
                  <a:ext uri="{FF2B5EF4-FFF2-40B4-BE49-F238E27FC236}">
                    <a16:creationId xmlns:a16="http://schemas.microsoft.com/office/drawing/2014/main" id="{422C74E2-5CBC-00E2-EB21-9C61B1E15AA0}"/>
                  </a:ext>
                </a:extLst>
              </p:cNvPr>
              <p:cNvSpPr>
                <a:spLocks noChangeArrowheads="1"/>
              </p:cNvSpPr>
              <p:nvPr/>
            </p:nvSpPr>
            <p:spPr bwMode="auto">
              <a:xfrm>
                <a:off x="3136995" y="5006975"/>
                <a:ext cx="4130206" cy="187534"/>
              </a:xfrm>
              <a:prstGeom prst="rect">
                <a:avLst/>
              </a:prstGeom>
              <a:noFill/>
              <a:ln w="9525">
                <a:noFill/>
                <a:miter lim="800000"/>
                <a:headEnd/>
                <a:tailEnd/>
              </a:ln>
            </p:spPr>
            <p:txBody>
              <a:bodyPr wrap="square" lIns="0" tIns="0" rIns="0" bIns="0">
                <a:prstTxWarp prst="textNoShape">
                  <a:avLst/>
                </a:prstTxWarp>
                <a:spAutoFit/>
              </a:bodyPr>
              <a:lstStyle/>
              <a:p>
                <a:r>
                  <a:rPr lang="en-US" sz="1100" b="1" dirty="0">
                    <a:latin typeface="Arial" panose="020B0604020202020204" pitchFamily="34" charset="0"/>
                    <a:cs typeface="Arial" panose="020B0604020202020204" pitchFamily="34" charset="0"/>
                  </a:rPr>
                  <a:t>100                           200                            300</a:t>
                </a:r>
                <a:endParaRPr lang="en-US" sz="1200" b="1" dirty="0">
                  <a:latin typeface="Arial" panose="020B0604020202020204" pitchFamily="34" charset="0"/>
                  <a:cs typeface="Arial" panose="020B0604020202020204" pitchFamily="34" charset="0"/>
                </a:endParaRPr>
              </a:p>
            </p:txBody>
          </p:sp>
          <p:sp>
            <p:nvSpPr>
              <p:cNvPr id="8" name="Rectangle 107">
                <a:extLst>
                  <a:ext uri="{FF2B5EF4-FFF2-40B4-BE49-F238E27FC236}">
                    <a16:creationId xmlns:a16="http://schemas.microsoft.com/office/drawing/2014/main" id="{975CE752-E41B-3015-8E4B-81EA9AC5F5BE}"/>
                  </a:ext>
                </a:extLst>
              </p:cNvPr>
              <p:cNvSpPr>
                <a:spLocks noChangeArrowheads="1"/>
              </p:cNvSpPr>
              <p:nvPr/>
            </p:nvSpPr>
            <p:spPr bwMode="auto">
              <a:xfrm>
                <a:off x="1333498" y="1912938"/>
                <a:ext cx="299549" cy="204583"/>
              </a:xfrm>
              <a:prstGeom prst="rect">
                <a:avLst/>
              </a:prstGeom>
              <a:noFill/>
              <a:ln w="9525">
                <a:noFill/>
                <a:miter lim="800000"/>
                <a:headEnd/>
                <a:tailEnd/>
              </a:ln>
            </p:spPr>
            <p:txBody>
              <a:bodyPr wrap="square" lIns="0" tIns="0" rIns="0" bIns="0">
                <a:prstTxWarp prst="textNoShape">
                  <a:avLst/>
                </a:prstTxWarp>
                <a:spAutoFit/>
              </a:bodyPr>
              <a:lstStyle/>
              <a:p>
                <a:r>
                  <a:rPr lang="en-US" sz="1200" b="1" dirty="0">
                    <a:latin typeface="Arial" panose="020B0604020202020204" pitchFamily="34" charset="0"/>
                    <a:cs typeface="Arial" panose="020B0604020202020204" pitchFamily="34" charset="0"/>
                  </a:rPr>
                  <a:t>100</a:t>
                </a:r>
              </a:p>
            </p:txBody>
          </p:sp>
          <p:sp>
            <p:nvSpPr>
              <p:cNvPr id="9" name="Rectangle 108">
                <a:extLst>
                  <a:ext uri="{FF2B5EF4-FFF2-40B4-BE49-F238E27FC236}">
                    <a16:creationId xmlns:a16="http://schemas.microsoft.com/office/drawing/2014/main" id="{BD4F105B-DCE3-DC6E-B89A-E4BE0653F4A2}"/>
                  </a:ext>
                </a:extLst>
              </p:cNvPr>
              <p:cNvSpPr>
                <a:spLocks noChangeArrowheads="1"/>
              </p:cNvSpPr>
              <p:nvPr/>
            </p:nvSpPr>
            <p:spPr bwMode="auto">
              <a:xfrm>
                <a:off x="1438274" y="2452085"/>
                <a:ext cx="199699" cy="204583"/>
              </a:xfrm>
              <a:prstGeom prst="rect">
                <a:avLst/>
              </a:prstGeom>
              <a:noFill/>
              <a:ln w="9525">
                <a:noFill/>
                <a:miter lim="800000"/>
                <a:headEnd/>
                <a:tailEnd/>
              </a:ln>
            </p:spPr>
            <p:txBody>
              <a:bodyPr wrap="square" lIns="0" tIns="0" rIns="0" bIns="0">
                <a:prstTxWarp prst="textNoShape">
                  <a:avLst/>
                </a:prstTxWarp>
                <a:spAutoFit/>
              </a:bodyPr>
              <a:lstStyle/>
              <a:p>
                <a:r>
                  <a:rPr lang="en-US" sz="1200" b="1" dirty="0">
                    <a:latin typeface="Arial" panose="020B0604020202020204" pitchFamily="34" charset="0"/>
                    <a:cs typeface="Arial" panose="020B0604020202020204" pitchFamily="34" charset="0"/>
                  </a:rPr>
                  <a:t>80</a:t>
                </a:r>
              </a:p>
            </p:txBody>
          </p:sp>
          <p:sp>
            <p:nvSpPr>
              <p:cNvPr id="10" name="Rectangle 109">
                <a:extLst>
                  <a:ext uri="{FF2B5EF4-FFF2-40B4-BE49-F238E27FC236}">
                    <a16:creationId xmlns:a16="http://schemas.microsoft.com/office/drawing/2014/main" id="{55C4C4DC-3B50-BBC8-4C33-E45845C75F84}"/>
                  </a:ext>
                </a:extLst>
              </p:cNvPr>
              <p:cNvSpPr>
                <a:spLocks noChangeArrowheads="1"/>
              </p:cNvSpPr>
              <p:nvPr/>
            </p:nvSpPr>
            <p:spPr bwMode="auto">
              <a:xfrm>
                <a:off x="1438274" y="2994507"/>
                <a:ext cx="199699" cy="204583"/>
              </a:xfrm>
              <a:prstGeom prst="rect">
                <a:avLst/>
              </a:prstGeom>
              <a:noFill/>
              <a:ln w="9525">
                <a:noFill/>
                <a:miter lim="800000"/>
                <a:headEnd/>
                <a:tailEnd/>
              </a:ln>
            </p:spPr>
            <p:txBody>
              <a:bodyPr wrap="square" lIns="0" tIns="0" rIns="0" bIns="0">
                <a:prstTxWarp prst="textNoShape">
                  <a:avLst/>
                </a:prstTxWarp>
                <a:spAutoFit/>
              </a:bodyPr>
              <a:lstStyle/>
              <a:p>
                <a:r>
                  <a:rPr lang="en-US" sz="1200" b="1" dirty="0">
                    <a:latin typeface="Arial" panose="020B0604020202020204" pitchFamily="34" charset="0"/>
                    <a:cs typeface="Arial" panose="020B0604020202020204" pitchFamily="34" charset="0"/>
                  </a:rPr>
                  <a:t>60</a:t>
                </a:r>
              </a:p>
            </p:txBody>
          </p:sp>
          <p:sp>
            <p:nvSpPr>
              <p:cNvPr id="11" name="Rectangle 110">
                <a:extLst>
                  <a:ext uri="{FF2B5EF4-FFF2-40B4-BE49-F238E27FC236}">
                    <a16:creationId xmlns:a16="http://schemas.microsoft.com/office/drawing/2014/main" id="{5AE27A05-E2FA-5885-F16E-6451A727858D}"/>
                  </a:ext>
                </a:extLst>
              </p:cNvPr>
              <p:cNvSpPr>
                <a:spLocks noChangeArrowheads="1"/>
              </p:cNvSpPr>
              <p:nvPr/>
            </p:nvSpPr>
            <p:spPr bwMode="auto">
              <a:xfrm>
                <a:off x="1438274" y="3586745"/>
                <a:ext cx="199699" cy="204583"/>
              </a:xfrm>
              <a:prstGeom prst="rect">
                <a:avLst/>
              </a:prstGeom>
              <a:noFill/>
              <a:ln w="9525">
                <a:noFill/>
                <a:miter lim="800000"/>
                <a:headEnd/>
                <a:tailEnd/>
              </a:ln>
            </p:spPr>
            <p:txBody>
              <a:bodyPr wrap="square" lIns="0" tIns="0" rIns="0" bIns="0">
                <a:prstTxWarp prst="textNoShape">
                  <a:avLst/>
                </a:prstTxWarp>
                <a:spAutoFit/>
              </a:bodyPr>
              <a:lstStyle/>
              <a:p>
                <a:r>
                  <a:rPr lang="en-US" sz="1200" b="1" dirty="0">
                    <a:latin typeface="Arial" panose="020B0604020202020204" pitchFamily="34" charset="0"/>
                    <a:cs typeface="Arial" panose="020B0604020202020204" pitchFamily="34" charset="0"/>
                  </a:rPr>
                  <a:t>40</a:t>
                </a:r>
              </a:p>
            </p:txBody>
          </p:sp>
          <p:sp>
            <p:nvSpPr>
              <p:cNvPr id="12" name="Rectangle 111">
                <a:extLst>
                  <a:ext uri="{FF2B5EF4-FFF2-40B4-BE49-F238E27FC236}">
                    <a16:creationId xmlns:a16="http://schemas.microsoft.com/office/drawing/2014/main" id="{05D3D893-88DB-EA2F-B5D8-27996B5A8D56}"/>
                  </a:ext>
                </a:extLst>
              </p:cNvPr>
              <p:cNvSpPr>
                <a:spLocks noChangeArrowheads="1"/>
              </p:cNvSpPr>
              <p:nvPr/>
            </p:nvSpPr>
            <p:spPr bwMode="auto">
              <a:xfrm>
                <a:off x="1438274" y="4145244"/>
                <a:ext cx="199699" cy="204583"/>
              </a:xfrm>
              <a:prstGeom prst="rect">
                <a:avLst/>
              </a:prstGeom>
              <a:noFill/>
              <a:ln w="9525">
                <a:noFill/>
                <a:miter lim="800000"/>
                <a:headEnd/>
                <a:tailEnd/>
              </a:ln>
            </p:spPr>
            <p:txBody>
              <a:bodyPr wrap="square" lIns="0" tIns="0" rIns="0" bIns="0">
                <a:prstTxWarp prst="textNoShape">
                  <a:avLst/>
                </a:prstTxWarp>
                <a:spAutoFit/>
              </a:bodyPr>
              <a:lstStyle/>
              <a:p>
                <a:r>
                  <a:rPr lang="en-US" sz="1200" b="1" dirty="0">
                    <a:latin typeface="Arial" panose="020B0604020202020204" pitchFamily="34" charset="0"/>
                    <a:cs typeface="Arial" panose="020B0604020202020204" pitchFamily="34" charset="0"/>
                  </a:rPr>
                  <a:t>20</a:t>
                </a:r>
              </a:p>
            </p:txBody>
          </p:sp>
          <p:sp>
            <p:nvSpPr>
              <p:cNvPr id="13" name="Rectangle 112">
                <a:extLst>
                  <a:ext uri="{FF2B5EF4-FFF2-40B4-BE49-F238E27FC236}">
                    <a16:creationId xmlns:a16="http://schemas.microsoft.com/office/drawing/2014/main" id="{59EB0CAA-F7E4-F194-B087-611655B324A9}"/>
                  </a:ext>
                </a:extLst>
              </p:cNvPr>
              <p:cNvSpPr>
                <a:spLocks noChangeArrowheads="1"/>
              </p:cNvSpPr>
              <p:nvPr/>
            </p:nvSpPr>
            <p:spPr bwMode="auto">
              <a:xfrm>
                <a:off x="1543050" y="4679628"/>
                <a:ext cx="99850" cy="238680"/>
              </a:xfrm>
              <a:prstGeom prst="rect">
                <a:avLst/>
              </a:prstGeom>
              <a:noFill/>
              <a:ln w="9525">
                <a:noFill/>
                <a:miter lim="800000"/>
                <a:headEnd/>
                <a:tailEnd/>
              </a:ln>
            </p:spPr>
            <p:txBody>
              <a:bodyPr wrap="square" lIns="0" tIns="0" rIns="0" bIns="0">
                <a:prstTxWarp prst="textNoShape">
                  <a:avLst/>
                </a:prstTxWarp>
                <a:spAutoFit/>
              </a:bodyPr>
              <a:lstStyle/>
              <a:p>
                <a:r>
                  <a:rPr lang="en-US" sz="1400" b="1" dirty="0">
                    <a:latin typeface="Arial" panose="020B0604020202020204" pitchFamily="34" charset="0"/>
                    <a:cs typeface="Arial" panose="020B0604020202020204" pitchFamily="34" charset="0"/>
                  </a:rPr>
                  <a:t>0</a:t>
                </a:r>
              </a:p>
            </p:txBody>
          </p:sp>
          <p:sp>
            <p:nvSpPr>
              <p:cNvPr id="14" name="Rectangle 113">
                <a:extLst>
                  <a:ext uri="{FF2B5EF4-FFF2-40B4-BE49-F238E27FC236}">
                    <a16:creationId xmlns:a16="http://schemas.microsoft.com/office/drawing/2014/main" id="{D60FBA91-B2DC-E912-C387-5343FF1A1F3E}"/>
                  </a:ext>
                </a:extLst>
              </p:cNvPr>
              <p:cNvSpPr>
                <a:spLocks noChangeArrowheads="1"/>
              </p:cNvSpPr>
              <p:nvPr/>
            </p:nvSpPr>
            <p:spPr bwMode="auto">
              <a:xfrm>
                <a:off x="7205663" y="2430463"/>
                <a:ext cx="1203992" cy="238680"/>
              </a:xfrm>
              <a:prstGeom prst="rect">
                <a:avLst/>
              </a:prstGeom>
              <a:noFill/>
              <a:ln w="9525">
                <a:noFill/>
                <a:miter lim="800000"/>
                <a:headEnd/>
                <a:tailEnd/>
              </a:ln>
            </p:spPr>
            <p:txBody>
              <a:bodyPr wrap="square" lIns="0" tIns="0" rIns="0" bIns="0">
                <a:prstTxWarp prst="textNoShape">
                  <a:avLst/>
                </a:prstTxWarp>
                <a:spAutoFit/>
              </a:bodyPr>
              <a:lstStyle/>
              <a:p>
                <a:r>
                  <a:rPr lang="en-US" sz="1400" b="1" dirty="0" err="1">
                    <a:cs typeface="Arial" panose="020B0604020202020204" pitchFamily="34" charset="0"/>
                  </a:rPr>
                  <a:t>Osteoporoză</a:t>
                </a:r>
                <a:endParaRPr lang="en-US" sz="1100" b="1" dirty="0">
                  <a:cs typeface="Arial" panose="020B0604020202020204" pitchFamily="34" charset="0"/>
                </a:endParaRPr>
              </a:p>
            </p:txBody>
          </p:sp>
          <p:sp>
            <p:nvSpPr>
              <p:cNvPr id="15" name="Rectangle 114">
                <a:extLst>
                  <a:ext uri="{FF2B5EF4-FFF2-40B4-BE49-F238E27FC236}">
                    <a16:creationId xmlns:a16="http://schemas.microsoft.com/office/drawing/2014/main" id="{F2079451-A1B4-E063-884D-BA59BB04E0E0}"/>
                  </a:ext>
                </a:extLst>
              </p:cNvPr>
              <p:cNvSpPr>
                <a:spLocks noChangeArrowheads="1"/>
              </p:cNvSpPr>
              <p:nvPr/>
            </p:nvSpPr>
            <p:spPr bwMode="auto">
              <a:xfrm>
                <a:off x="7237413" y="2655888"/>
                <a:ext cx="706119" cy="238680"/>
              </a:xfrm>
              <a:prstGeom prst="rect">
                <a:avLst/>
              </a:prstGeom>
              <a:noFill/>
              <a:ln w="9525">
                <a:noFill/>
                <a:miter lim="800000"/>
                <a:headEnd/>
                <a:tailEnd/>
              </a:ln>
            </p:spPr>
            <p:txBody>
              <a:bodyPr wrap="square" lIns="0" tIns="0" rIns="0" bIns="0">
                <a:prstTxWarp prst="textNoShape">
                  <a:avLst/>
                </a:prstTxWarp>
                <a:spAutoFit/>
              </a:bodyPr>
              <a:lstStyle/>
              <a:p>
                <a:r>
                  <a:rPr lang="en-US" sz="1400" b="1" dirty="0">
                    <a:cs typeface="Arial" panose="020B0604020202020204" pitchFamily="34" charset="0"/>
                  </a:rPr>
                  <a:t>HIV</a:t>
                </a:r>
                <a:endParaRPr lang="en-US" sz="1100" b="1" dirty="0">
                  <a:cs typeface="Arial" panose="020B0604020202020204" pitchFamily="34" charset="0"/>
                </a:endParaRPr>
              </a:p>
            </p:txBody>
          </p:sp>
          <p:sp>
            <p:nvSpPr>
              <p:cNvPr id="16" name="Rectangle 116">
                <a:extLst>
                  <a:ext uri="{FF2B5EF4-FFF2-40B4-BE49-F238E27FC236}">
                    <a16:creationId xmlns:a16="http://schemas.microsoft.com/office/drawing/2014/main" id="{514E991E-6F3E-52B2-1092-86936F96CFC1}"/>
                  </a:ext>
                </a:extLst>
              </p:cNvPr>
              <p:cNvSpPr>
                <a:spLocks noChangeArrowheads="1"/>
              </p:cNvSpPr>
              <p:nvPr/>
            </p:nvSpPr>
            <p:spPr bwMode="auto">
              <a:xfrm>
                <a:off x="6882617" y="2972421"/>
                <a:ext cx="1920841" cy="238680"/>
              </a:xfrm>
              <a:prstGeom prst="rect">
                <a:avLst/>
              </a:prstGeom>
              <a:noFill/>
              <a:ln w="9525">
                <a:noFill/>
                <a:miter lim="800000"/>
                <a:headEnd/>
                <a:tailEnd/>
              </a:ln>
            </p:spPr>
            <p:txBody>
              <a:bodyPr wrap="square" lIns="0" tIns="0" rIns="0" bIns="0">
                <a:prstTxWarp prst="textNoShape">
                  <a:avLst/>
                </a:prstTxWarp>
                <a:spAutoFit/>
              </a:bodyPr>
              <a:lstStyle/>
              <a:p>
                <a:r>
                  <a:rPr lang="en-US" sz="1400" b="1" dirty="0" err="1">
                    <a:cs typeface="Arial" panose="020B0604020202020204" pitchFamily="34" charset="0"/>
                  </a:rPr>
                  <a:t>Boli</a:t>
                </a:r>
                <a:r>
                  <a:rPr lang="en-US" sz="1400" b="1" dirty="0">
                    <a:cs typeface="Arial" panose="020B0604020202020204" pitchFamily="34" charset="0"/>
                  </a:rPr>
                  <a:t> </a:t>
                </a:r>
                <a:r>
                  <a:rPr lang="en-US" sz="1400" b="1" dirty="0" err="1">
                    <a:cs typeface="Arial" panose="020B0604020202020204" pitchFamily="34" charset="0"/>
                  </a:rPr>
                  <a:t>gastrointestinale</a:t>
                </a:r>
                <a:endParaRPr lang="en-US" sz="1100" b="1" dirty="0">
                  <a:cs typeface="Arial" panose="020B0604020202020204" pitchFamily="34" charset="0"/>
                </a:endParaRPr>
              </a:p>
            </p:txBody>
          </p:sp>
          <p:sp>
            <p:nvSpPr>
              <p:cNvPr id="17" name="Rectangle 117">
                <a:extLst>
                  <a:ext uri="{FF2B5EF4-FFF2-40B4-BE49-F238E27FC236}">
                    <a16:creationId xmlns:a16="http://schemas.microsoft.com/office/drawing/2014/main" id="{87923DAC-772C-4DF0-465B-A766EFFAF605}"/>
                  </a:ext>
                </a:extLst>
              </p:cNvPr>
              <p:cNvSpPr>
                <a:spLocks noChangeArrowheads="1"/>
              </p:cNvSpPr>
              <p:nvPr/>
            </p:nvSpPr>
            <p:spPr bwMode="auto">
              <a:xfrm>
                <a:off x="5915796" y="3470603"/>
                <a:ext cx="2221608" cy="818331"/>
              </a:xfrm>
              <a:prstGeom prst="rect">
                <a:avLst/>
              </a:prstGeom>
              <a:noFill/>
              <a:ln w="9525">
                <a:noFill/>
                <a:miter lim="800000"/>
                <a:headEnd/>
                <a:tailEnd/>
              </a:ln>
            </p:spPr>
            <p:txBody>
              <a:bodyPr wrap="square" lIns="0" tIns="0" rIns="0" bIns="0">
                <a:prstTxWarp prst="textNoShape">
                  <a:avLst/>
                </a:prstTxWarp>
                <a:spAutoFit/>
              </a:bodyPr>
              <a:lstStyle/>
              <a:p>
                <a:pPr algn="ctr"/>
                <a:r>
                  <a:rPr lang="en-US" sz="2400" b="1" dirty="0" err="1">
                    <a:solidFill>
                      <a:srgbClr val="FF0000"/>
                    </a:solidFill>
                    <a:cs typeface="Arial" panose="020B0604020202020204" pitchFamily="34" charset="0"/>
                  </a:rPr>
                  <a:t>Hipertensiune</a:t>
                </a:r>
                <a:r>
                  <a:rPr lang="en-US" sz="2400" b="1" dirty="0">
                    <a:solidFill>
                      <a:srgbClr val="FF0000"/>
                    </a:solidFill>
                    <a:cs typeface="Arial" panose="020B0604020202020204" pitchFamily="34" charset="0"/>
                  </a:rPr>
                  <a:t> </a:t>
                </a:r>
                <a:r>
                  <a:rPr lang="en-US" sz="2400" b="1" dirty="0" err="1">
                    <a:solidFill>
                      <a:srgbClr val="FF0000"/>
                    </a:solidFill>
                    <a:cs typeface="Arial" panose="020B0604020202020204" pitchFamily="34" charset="0"/>
                  </a:rPr>
                  <a:t>arterială</a:t>
                </a:r>
                <a:endParaRPr lang="en-US" sz="2400" b="1" dirty="0">
                  <a:solidFill>
                    <a:srgbClr val="FF0000"/>
                  </a:solidFill>
                  <a:cs typeface="Arial" panose="020B0604020202020204" pitchFamily="34" charset="0"/>
                </a:endParaRPr>
              </a:p>
            </p:txBody>
          </p:sp>
          <p:sp>
            <p:nvSpPr>
              <p:cNvPr id="18" name="Rectangle 118">
                <a:extLst>
                  <a:ext uri="{FF2B5EF4-FFF2-40B4-BE49-F238E27FC236}">
                    <a16:creationId xmlns:a16="http://schemas.microsoft.com/office/drawing/2014/main" id="{66EC22CD-A33B-6FDC-F906-3F202C6C370E}"/>
                  </a:ext>
                </a:extLst>
              </p:cNvPr>
              <p:cNvSpPr>
                <a:spLocks noChangeArrowheads="1"/>
              </p:cNvSpPr>
              <p:nvPr/>
            </p:nvSpPr>
            <p:spPr bwMode="auto">
              <a:xfrm>
                <a:off x="4362451" y="3495675"/>
                <a:ext cx="820906" cy="238680"/>
              </a:xfrm>
              <a:prstGeom prst="rect">
                <a:avLst/>
              </a:prstGeom>
              <a:noFill/>
              <a:ln w="9525">
                <a:noFill/>
                <a:miter lim="800000"/>
                <a:headEnd/>
                <a:tailEnd/>
              </a:ln>
            </p:spPr>
            <p:txBody>
              <a:bodyPr wrap="square" lIns="0" tIns="0" rIns="0" bIns="0">
                <a:prstTxWarp prst="textNoShape">
                  <a:avLst/>
                </a:prstTxWarp>
                <a:spAutoFit/>
              </a:bodyPr>
              <a:lstStyle/>
              <a:p>
                <a:r>
                  <a:rPr lang="en-US" sz="1400" b="1" dirty="0">
                    <a:cs typeface="Arial" panose="020B0604020202020204" pitchFamily="34" charset="0"/>
                  </a:rPr>
                  <a:t>SNC</a:t>
                </a:r>
                <a:endParaRPr lang="en-US" sz="1100" b="1" dirty="0">
                  <a:cs typeface="Arial" panose="020B0604020202020204" pitchFamily="34" charset="0"/>
                </a:endParaRPr>
              </a:p>
            </p:txBody>
          </p:sp>
          <p:sp>
            <p:nvSpPr>
              <p:cNvPr id="19" name="Rectangle 119">
                <a:extLst>
                  <a:ext uri="{FF2B5EF4-FFF2-40B4-BE49-F238E27FC236}">
                    <a16:creationId xmlns:a16="http://schemas.microsoft.com/office/drawing/2014/main" id="{078D94B5-4E92-47A8-0DD1-19E4DED3FD84}"/>
                  </a:ext>
                </a:extLst>
              </p:cNvPr>
              <p:cNvSpPr>
                <a:spLocks noChangeArrowheads="1"/>
              </p:cNvSpPr>
              <p:nvPr/>
            </p:nvSpPr>
            <p:spPr bwMode="auto">
              <a:xfrm>
                <a:off x="4879334" y="2646134"/>
                <a:ext cx="1595526" cy="238680"/>
              </a:xfrm>
              <a:prstGeom prst="rect">
                <a:avLst/>
              </a:prstGeom>
              <a:noFill/>
              <a:ln w="9525">
                <a:noFill/>
                <a:miter lim="800000"/>
                <a:headEnd/>
                <a:tailEnd/>
              </a:ln>
            </p:spPr>
            <p:txBody>
              <a:bodyPr wrap="square" lIns="0" tIns="0" rIns="0" bIns="0">
                <a:prstTxWarp prst="textNoShape">
                  <a:avLst/>
                </a:prstTxWarp>
                <a:spAutoFit/>
              </a:bodyPr>
              <a:lstStyle/>
              <a:p>
                <a:r>
                  <a:rPr lang="en-US" sz="1400" b="1" dirty="0" err="1">
                    <a:cs typeface="Arial" panose="020B0604020202020204" pitchFamily="34" charset="0"/>
                  </a:rPr>
                  <a:t>Diabet</a:t>
                </a:r>
                <a:r>
                  <a:rPr lang="en-US" sz="1400" b="1" dirty="0">
                    <a:cs typeface="Arial" panose="020B0604020202020204" pitchFamily="34" charset="0"/>
                  </a:rPr>
                  <a:t> </a:t>
                </a:r>
                <a:r>
                  <a:rPr lang="en-US" sz="1400" b="1" dirty="0" err="1">
                    <a:cs typeface="Arial" panose="020B0604020202020204" pitchFamily="34" charset="0"/>
                  </a:rPr>
                  <a:t>zaharat</a:t>
                </a:r>
                <a:endParaRPr lang="en-US" sz="1100" b="1" dirty="0">
                  <a:cs typeface="Arial" panose="020B0604020202020204" pitchFamily="34" charset="0"/>
                </a:endParaRPr>
              </a:p>
            </p:txBody>
          </p:sp>
          <p:sp>
            <p:nvSpPr>
              <p:cNvPr id="20" name="Freeform 120">
                <a:extLst>
                  <a:ext uri="{FF2B5EF4-FFF2-40B4-BE49-F238E27FC236}">
                    <a16:creationId xmlns:a16="http://schemas.microsoft.com/office/drawing/2014/main" id="{C8899072-579F-45B8-5F6F-D3BE7C5DC724}"/>
                  </a:ext>
                </a:extLst>
              </p:cNvPr>
              <p:cNvSpPr>
                <a:spLocks noEditPoints="1"/>
              </p:cNvSpPr>
              <p:nvPr/>
            </p:nvSpPr>
            <p:spPr bwMode="auto">
              <a:xfrm>
                <a:off x="2930525" y="2482850"/>
                <a:ext cx="347663" cy="815975"/>
              </a:xfrm>
              <a:custGeom>
                <a:avLst/>
                <a:gdLst>
                  <a:gd name="T0" fmla="*/ 0 w 219"/>
                  <a:gd name="T1" fmla="*/ 2147483647 h 514"/>
                  <a:gd name="T2" fmla="*/ 2147483647 w 219"/>
                  <a:gd name="T3" fmla="*/ 2147483647 h 514"/>
                  <a:gd name="T4" fmla="*/ 2147483647 w 219"/>
                  <a:gd name="T5" fmla="*/ 2147483647 h 514"/>
                  <a:gd name="T6" fmla="*/ 2147483647 w 219"/>
                  <a:gd name="T7" fmla="*/ 2147483647 h 514"/>
                  <a:gd name="T8" fmla="*/ 0 w 219"/>
                  <a:gd name="T9" fmla="*/ 2147483647 h 514"/>
                  <a:gd name="T10" fmla="*/ 2147483647 w 219"/>
                  <a:gd name="T11" fmla="*/ 2147483647 h 514"/>
                  <a:gd name="T12" fmla="*/ 2147483647 w 219"/>
                  <a:gd name="T13" fmla="*/ 0 h 514"/>
                  <a:gd name="T14" fmla="*/ 2147483647 w 219"/>
                  <a:gd name="T15" fmla="*/ 2147483647 h 514"/>
                  <a:gd name="T16" fmla="*/ 2147483647 w 219"/>
                  <a:gd name="T17" fmla="*/ 2147483647 h 5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9"/>
                  <a:gd name="T28" fmla="*/ 0 h 514"/>
                  <a:gd name="T29" fmla="*/ 219 w 219"/>
                  <a:gd name="T30" fmla="*/ 514 h 5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9" h="514">
                    <a:moveTo>
                      <a:pt x="0" y="512"/>
                    </a:moveTo>
                    <a:lnTo>
                      <a:pt x="202" y="23"/>
                    </a:lnTo>
                    <a:lnTo>
                      <a:pt x="210" y="25"/>
                    </a:lnTo>
                    <a:lnTo>
                      <a:pt x="8" y="514"/>
                    </a:lnTo>
                    <a:lnTo>
                      <a:pt x="0" y="512"/>
                    </a:lnTo>
                    <a:close/>
                    <a:moveTo>
                      <a:pt x="185" y="25"/>
                    </a:moveTo>
                    <a:lnTo>
                      <a:pt x="214" y="0"/>
                    </a:lnTo>
                    <a:lnTo>
                      <a:pt x="219" y="39"/>
                    </a:lnTo>
                    <a:lnTo>
                      <a:pt x="185" y="25"/>
                    </a:lnTo>
                    <a:close/>
                  </a:path>
                </a:pathLst>
              </a:custGeom>
              <a:solidFill>
                <a:schemeClr val="bg1"/>
              </a:solidFill>
              <a:ln w="3175">
                <a:solidFill>
                  <a:schemeClr val="bg1"/>
                </a:solidFill>
                <a:prstDash val="solid"/>
                <a:round/>
                <a:headEnd/>
                <a:tailEnd/>
              </a:ln>
            </p:spPr>
            <p:txBody>
              <a:bodyPr>
                <a:prstTxWarp prst="textNoShape">
                  <a:avLst/>
                </a:prstTxWarp>
              </a:bodyPr>
              <a:lstStyle/>
              <a:p>
                <a:endParaRPr lang="en-US" sz="1600" b="1">
                  <a:latin typeface="Arial" panose="020B0604020202020204" pitchFamily="34" charset="0"/>
                  <a:cs typeface="Arial" panose="020B0604020202020204" pitchFamily="34" charset="0"/>
                </a:endParaRPr>
              </a:p>
            </p:txBody>
          </p:sp>
          <p:sp>
            <p:nvSpPr>
              <p:cNvPr id="21" name="Rectangle 121">
                <a:extLst>
                  <a:ext uri="{FF2B5EF4-FFF2-40B4-BE49-F238E27FC236}">
                    <a16:creationId xmlns:a16="http://schemas.microsoft.com/office/drawing/2014/main" id="{7443362D-3AF4-29CB-9CBB-C832783DD2A4}"/>
                  </a:ext>
                </a:extLst>
              </p:cNvPr>
              <p:cNvSpPr>
                <a:spLocks noChangeArrowheads="1"/>
              </p:cNvSpPr>
              <p:nvPr/>
            </p:nvSpPr>
            <p:spPr bwMode="auto">
              <a:xfrm rot="16200000">
                <a:off x="-188281" y="3366200"/>
                <a:ext cx="2635699" cy="209981"/>
              </a:xfrm>
              <a:prstGeom prst="rect">
                <a:avLst/>
              </a:prstGeom>
              <a:noFill/>
              <a:ln w="9525">
                <a:noFill/>
                <a:miter lim="800000"/>
                <a:headEnd/>
                <a:tailEnd/>
              </a:ln>
            </p:spPr>
            <p:txBody>
              <a:bodyPr wrap="square" lIns="0" tIns="0" rIns="0" bIns="0">
                <a:prstTxWarp prst="textNoShape">
                  <a:avLst/>
                </a:prstTxWarp>
                <a:spAutoFit/>
              </a:bodyPr>
              <a:lstStyle/>
              <a:p>
                <a:pPr algn="ctr"/>
                <a:r>
                  <a:rPr lang="ro-RO" sz="1200" b="1" dirty="0">
                    <a:latin typeface="Arial" panose="020B0604020202020204" pitchFamily="34" charset="0"/>
                    <a:cs typeface="Arial" panose="020B0604020202020204" pitchFamily="34" charset="0"/>
                  </a:rPr>
                  <a:t>P</a:t>
                </a:r>
                <a:r>
                  <a:rPr lang="en-US" sz="1200" b="1" dirty="0" err="1">
                    <a:latin typeface="Arial" panose="020B0604020202020204" pitchFamily="34" charset="0"/>
                    <a:cs typeface="Arial" panose="020B0604020202020204" pitchFamily="34" charset="0"/>
                  </a:rPr>
                  <a:t>acienți</a:t>
                </a:r>
                <a:r>
                  <a:rPr lang="en-US" sz="1200" b="1" dirty="0">
                    <a:latin typeface="Arial" panose="020B0604020202020204" pitchFamily="34" charset="0"/>
                    <a:cs typeface="Arial" panose="020B0604020202020204" pitchFamily="34" charset="0"/>
                  </a:rPr>
                  <a:t> sub </a:t>
                </a:r>
                <a:r>
                  <a:rPr lang="en-US" sz="1200" b="1" dirty="0" err="1">
                    <a:latin typeface="Arial" panose="020B0604020202020204" pitchFamily="34" charset="0"/>
                    <a:cs typeface="Arial" panose="020B0604020202020204" pitchFamily="34" charset="0"/>
                  </a:rPr>
                  <a:t>tratament</a:t>
                </a:r>
                <a:r>
                  <a:rPr lang="en-US" sz="1200" b="1" dirty="0">
                    <a:latin typeface="Arial" panose="020B0604020202020204" pitchFamily="34" charset="0"/>
                    <a:cs typeface="Arial" panose="020B0604020202020204" pitchFamily="34" charset="0"/>
                  </a:rPr>
                  <a:t> (%)</a:t>
                </a:r>
              </a:p>
            </p:txBody>
          </p:sp>
          <p:sp>
            <p:nvSpPr>
              <p:cNvPr id="22" name="Freeform 126">
                <a:extLst>
                  <a:ext uri="{FF2B5EF4-FFF2-40B4-BE49-F238E27FC236}">
                    <a16:creationId xmlns:a16="http://schemas.microsoft.com/office/drawing/2014/main" id="{86A3ACDC-E8B8-BA7F-3530-43A77B4B6C4E}"/>
                  </a:ext>
                </a:extLst>
              </p:cNvPr>
              <p:cNvSpPr>
                <a:spLocks/>
              </p:cNvSpPr>
              <p:nvPr/>
            </p:nvSpPr>
            <p:spPr bwMode="auto">
              <a:xfrm>
                <a:off x="1792288" y="2098675"/>
                <a:ext cx="5360987" cy="525463"/>
              </a:xfrm>
              <a:custGeom>
                <a:avLst/>
                <a:gdLst>
                  <a:gd name="T0" fmla="*/ 2147483647 w 3377"/>
                  <a:gd name="T1" fmla="*/ 2147483647 h 331"/>
                  <a:gd name="T2" fmla="*/ 2147483647 w 3377"/>
                  <a:gd name="T3" fmla="*/ 2147483647 h 331"/>
                  <a:gd name="T4" fmla="*/ 2147483647 w 3377"/>
                  <a:gd name="T5" fmla="*/ 2147483647 h 331"/>
                  <a:gd name="T6" fmla="*/ 2147483647 w 3377"/>
                  <a:gd name="T7" fmla="*/ 2147483647 h 331"/>
                  <a:gd name="T8" fmla="*/ 2147483647 w 3377"/>
                  <a:gd name="T9" fmla="*/ 2147483647 h 331"/>
                  <a:gd name="T10" fmla="*/ 2147483647 w 3377"/>
                  <a:gd name="T11" fmla="*/ 2147483647 h 331"/>
                  <a:gd name="T12" fmla="*/ 2147483647 w 3377"/>
                  <a:gd name="T13" fmla="*/ 2147483647 h 331"/>
                  <a:gd name="T14" fmla="*/ 2147483647 w 3377"/>
                  <a:gd name="T15" fmla="*/ 2147483647 h 331"/>
                  <a:gd name="T16" fmla="*/ 2147483647 w 3377"/>
                  <a:gd name="T17" fmla="*/ 2147483647 h 331"/>
                  <a:gd name="T18" fmla="*/ 2147483647 w 3377"/>
                  <a:gd name="T19" fmla="*/ 2147483647 h 331"/>
                  <a:gd name="T20" fmla="*/ 2147483647 w 3377"/>
                  <a:gd name="T21" fmla="*/ 2147483647 h 331"/>
                  <a:gd name="T22" fmla="*/ 2147483647 w 3377"/>
                  <a:gd name="T23" fmla="*/ 2147483647 h 331"/>
                  <a:gd name="T24" fmla="*/ 2147483647 w 3377"/>
                  <a:gd name="T25" fmla="*/ 2147483647 h 331"/>
                  <a:gd name="T26" fmla="*/ 2147483647 w 3377"/>
                  <a:gd name="T27" fmla="*/ 2147483647 h 331"/>
                  <a:gd name="T28" fmla="*/ 2147483647 w 3377"/>
                  <a:gd name="T29" fmla="*/ 2147483647 h 331"/>
                  <a:gd name="T30" fmla="*/ 2147483647 w 3377"/>
                  <a:gd name="T31" fmla="*/ 2147483647 h 331"/>
                  <a:gd name="T32" fmla="*/ 2147483647 w 3377"/>
                  <a:gd name="T33" fmla="*/ 2147483647 h 331"/>
                  <a:gd name="T34" fmla="*/ 2147483647 w 3377"/>
                  <a:gd name="T35" fmla="*/ 2147483647 h 331"/>
                  <a:gd name="T36" fmla="*/ 2147483647 w 3377"/>
                  <a:gd name="T37" fmla="*/ 2147483647 h 331"/>
                  <a:gd name="T38" fmla="*/ 2147483647 w 3377"/>
                  <a:gd name="T39" fmla="*/ 2147483647 h 331"/>
                  <a:gd name="T40" fmla="*/ 2147483647 w 3377"/>
                  <a:gd name="T41" fmla="*/ 2147483647 h 331"/>
                  <a:gd name="T42" fmla="*/ 2147483647 w 3377"/>
                  <a:gd name="T43" fmla="*/ 2147483647 h 331"/>
                  <a:gd name="T44" fmla="*/ 2147483647 w 3377"/>
                  <a:gd name="T45" fmla="*/ 2147483647 h 331"/>
                  <a:gd name="T46" fmla="*/ 2147483647 w 3377"/>
                  <a:gd name="T47" fmla="*/ 2147483647 h 331"/>
                  <a:gd name="T48" fmla="*/ 2147483647 w 3377"/>
                  <a:gd name="T49" fmla="*/ 2147483647 h 331"/>
                  <a:gd name="T50" fmla="*/ 2147483647 w 3377"/>
                  <a:gd name="T51" fmla="*/ 2147483647 h 331"/>
                  <a:gd name="T52" fmla="*/ 2147483647 w 3377"/>
                  <a:gd name="T53" fmla="*/ 2147483647 h 331"/>
                  <a:gd name="T54" fmla="*/ 2147483647 w 3377"/>
                  <a:gd name="T55" fmla="*/ 2147483647 h 331"/>
                  <a:gd name="T56" fmla="*/ 2147483647 w 3377"/>
                  <a:gd name="T57" fmla="*/ 2147483647 h 331"/>
                  <a:gd name="T58" fmla="*/ 2147483647 w 3377"/>
                  <a:gd name="T59" fmla="*/ 2147483647 h 331"/>
                  <a:gd name="T60" fmla="*/ 2147483647 w 3377"/>
                  <a:gd name="T61" fmla="*/ 2147483647 h 331"/>
                  <a:gd name="T62" fmla="*/ 2147483647 w 3377"/>
                  <a:gd name="T63" fmla="*/ 2147483647 h 331"/>
                  <a:gd name="T64" fmla="*/ 2147483647 w 3377"/>
                  <a:gd name="T65" fmla="*/ 2147483647 h 331"/>
                  <a:gd name="T66" fmla="*/ 2147483647 w 3377"/>
                  <a:gd name="T67" fmla="*/ 2147483647 h 331"/>
                  <a:gd name="T68" fmla="*/ 2147483647 w 3377"/>
                  <a:gd name="T69" fmla="*/ 2147483647 h 331"/>
                  <a:gd name="T70" fmla="*/ 2147483647 w 3377"/>
                  <a:gd name="T71" fmla="*/ 2147483647 h 331"/>
                  <a:gd name="T72" fmla="*/ 2147483647 w 3377"/>
                  <a:gd name="T73" fmla="*/ 2147483647 h 331"/>
                  <a:gd name="T74" fmla="*/ 2147483647 w 3377"/>
                  <a:gd name="T75" fmla="*/ 2147483647 h 331"/>
                  <a:gd name="T76" fmla="*/ 2147483647 w 3377"/>
                  <a:gd name="T77" fmla="*/ 2147483647 h 331"/>
                  <a:gd name="T78" fmla="*/ 2147483647 w 3377"/>
                  <a:gd name="T79" fmla="*/ 2147483647 h 331"/>
                  <a:gd name="T80" fmla="*/ 2147483647 w 3377"/>
                  <a:gd name="T81" fmla="*/ 2147483647 h 331"/>
                  <a:gd name="T82" fmla="*/ 2147483647 w 3377"/>
                  <a:gd name="T83" fmla="*/ 2147483647 h 331"/>
                  <a:gd name="T84" fmla="*/ 2147483647 w 3377"/>
                  <a:gd name="T85" fmla="*/ 2147483647 h 331"/>
                  <a:gd name="T86" fmla="*/ 2147483647 w 3377"/>
                  <a:gd name="T87" fmla="*/ 2147483647 h 331"/>
                  <a:gd name="T88" fmla="*/ 2147483647 w 3377"/>
                  <a:gd name="T89" fmla="*/ 2147483647 h 331"/>
                  <a:gd name="T90" fmla="*/ 2147483647 w 3377"/>
                  <a:gd name="T91" fmla="*/ 2147483647 h 331"/>
                  <a:gd name="T92" fmla="*/ 2147483647 w 3377"/>
                  <a:gd name="T93" fmla="*/ 2147483647 h 331"/>
                  <a:gd name="T94" fmla="*/ 2147483647 w 3377"/>
                  <a:gd name="T95" fmla="*/ 2147483647 h 331"/>
                  <a:gd name="T96" fmla="*/ 2147483647 w 3377"/>
                  <a:gd name="T97" fmla="*/ 2147483647 h 331"/>
                  <a:gd name="T98" fmla="*/ 2147483647 w 3377"/>
                  <a:gd name="T99" fmla="*/ 2147483647 h 331"/>
                  <a:gd name="T100" fmla="*/ 2147483647 w 3377"/>
                  <a:gd name="T101" fmla="*/ 2147483647 h 331"/>
                  <a:gd name="T102" fmla="*/ 2147483647 w 3377"/>
                  <a:gd name="T103" fmla="*/ 2147483647 h 331"/>
                  <a:gd name="T104" fmla="*/ 2147483647 w 3377"/>
                  <a:gd name="T105" fmla="*/ 2147483647 h 331"/>
                  <a:gd name="T106" fmla="*/ 2147483647 w 3377"/>
                  <a:gd name="T107" fmla="*/ 2147483647 h 331"/>
                  <a:gd name="T108" fmla="*/ 2147483647 w 3377"/>
                  <a:gd name="T109" fmla="*/ 2147483647 h 331"/>
                  <a:gd name="T110" fmla="*/ 2147483647 w 3377"/>
                  <a:gd name="T111" fmla="*/ 2147483647 h 33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377"/>
                  <a:gd name="T169" fmla="*/ 0 h 331"/>
                  <a:gd name="T170" fmla="*/ 3377 w 3377"/>
                  <a:gd name="T171" fmla="*/ 331 h 33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377" h="331">
                    <a:moveTo>
                      <a:pt x="0" y="0"/>
                    </a:moveTo>
                    <a:lnTo>
                      <a:pt x="6" y="0"/>
                    </a:lnTo>
                    <a:lnTo>
                      <a:pt x="14" y="0"/>
                    </a:lnTo>
                    <a:lnTo>
                      <a:pt x="25" y="0"/>
                    </a:lnTo>
                    <a:lnTo>
                      <a:pt x="35" y="0"/>
                    </a:lnTo>
                    <a:lnTo>
                      <a:pt x="43" y="3"/>
                    </a:lnTo>
                    <a:lnTo>
                      <a:pt x="52" y="3"/>
                    </a:lnTo>
                    <a:lnTo>
                      <a:pt x="58" y="3"/>
                    </a:lnTo>
                    <a:lnTo>
                      <a:pt x="64" y="3"/>
                    </a:lnTo>
                    <a:lnTo>
                      <a:pt x="68" y="5"/>
                    </a:lnTo>
                    <a:lnTo>
                      <a:pt x="76" y="5"/>
                    </a:lnTo>
                    <a:lnTo>
                      <a:pt x="81" y="7"/>
                    </a:lnTo>
                    <a:lnTo>
                      <a:pt x="85" y="7"/>
                    </a:lnTo>
                    <a:lnTo>
                      <a:pt x="91" y="9"/>
                    </a:lnTo>
                    <a:lnTo>
                      <a:pt x="97" y="11"/>
                    </a:lnTo>
                    <a:lnTo>
                      <a:pt x="103" y="13"/>
                    </a:lnTo>
                    <a:lnTo>
                      <a:pt x="112" y="15"/>
                    </a:lnTo>
                    <a:lnTo>
                      <a:pt x="118" y="19"/>
                    </a:lnTo>
                    <a:lnTo>
                      <a:pt x="126" y="25"/>
                    </a:lnTo>
                    <a:lnTo>
                      <a:pt x="134" y="29"/>
                    </a:lnTo>
                    <a:lnTo>
                      <a:pt x="145" y="31"/>
                    </a:lnTo>
                    <a:lnTo>
                      <a:pt x="151" y="36"/>
                    </a:lnTo>
                    <a:lnTo>
                      <a:pt x="157" y="38"/>
                    </a:lnTo>
                    <a:lnTo>
                      <a:pt x="173" y="42"/>
                    </a:lnTo>
                    <a:lnTo>
                      <a:pt x="190" y="46"/>
                    </a:lnTo>
                    <a:lnTo>
                      <a:pt x="209" y="48"/>
                    </a:lnTo>
                    <a:lnTo>
                      <a:pt x="225" y="48"/>
                    </a:lnTo>
                    <a:lnTo>
                      <a:pt x="244" y="48"/>
                    </a:lnTo>
                    <a:lnTo>
                      <a:pt x="260" y="48"/>
                    </a:lnTo>
                    <a:lnTo>
                      <a:pt x="275" y="48"/>
                    </a:lnTo>
                    <a:lnTo>
                      <a:pt x="283" y="52"/>
                    </a:lnTo>
                    <a:lnTo>
                      <a:pt x="291" y="54"/>
                    </a:lnTo>
                    <a:lnTo>
                      <a:pt x="308" y="56"/>
                    </a:lnTo>
                    <a:lnTo>
                      <a:pt x="312" y="60"/>
                    </a:lnTo>
                    <a:lnTo>
                      <a:pt x="318" y="64"/>
                    </a:lnTo>
                    <a:lnTo>
                      <a:pt x="324" y="67"/>
                    </a:lnTo>
                    <a:lnTo>
                      <a:pt x="330" y="69"/>
                    </a:lnTo>
                    <a:lnTo>
                      <a:pt x="339" y="71"/>
                    </a:lnTo>
                    <a:lnTo>
                      <a:pt x="347" y="71"/>
                    </a:lnTo>
                    <a:lnTo>
                      <a:pt x="363" y="73"/>
                    </a:lnTo>
                    <a:lnTo>
                      <a:pt x="372" y="73"/>
                    </a:lnTo>
                    <a:lnTo>
                      <a:pt x="378" y="71"/>
                    </a:lnTo>
                    <a:lnTo>
                      <a:pt x="386" y="71"/>
                    </a:lnTo>
                    <a:lnTo>
                      <a:pt x="392" y="71"/>
                    </a:lnTo>
                    <a:lnTo>
                      <a:pt x="397" y="71"/>
                    </a:lnTo>
                    <a:lnTo>
                      <a:pt x="401" y="69"/>
                    </a:lnTo>
                    <a:lnTo>
                      <a:pt x="403" y="69"/>
                    </a:lnTo>
                    <a:lnTo>
                      <a:pt x="405" y="69"/>
                    </a:lnTo>
                    <a:lnTo>
                      <a:pt x="409" y="73"/>
                    </a:lnTo>
                    <a:lnTo>
                      <a:pt x="413" y="75"/>
                    </a:lnTo>
                    <a:lnTo>
                      <a:pt x="419" y="77"/>
                    </a:lnTo>
                    <a:lnTo>
                      <a:pt x="425" y="79"/>
                    </a:lnTo>
                    <a:lnTo>
                      <a:pt x="432" y="79"/>
                    </a:lnTo>
                    <a:lnTo>
                      <a:pt x="438" y="79"/>
                    </a:lnTo>
                    <a:lnTo>
                      <a:pt x="450" y="79"/>
                    </a:lnTo>
                    <a:lnTo>
                      <a:pt x="463" y="77"/>
                    </a:lnTo>
                    <a:lnTo>
                      <a:pt x="477" y="75"/>
                    </a:lnTo>
                    <a:lnTo>
                      <a:pt x="489" y="75"/>
                    </a:lnTo>
                    <a:lnTo>
                      <a:pt x="502" y="75"/>
                    </a:lnTo>
                    <a:lnTo>
                      <a:pt x="504" y="79"/>
                    </a:lnTo>
                    <a:lnTo>
                      <a:pt x="508" y="83"/>
                    </a:lnTo>
                    <a:lnTo>
                      <a:pt x="512" y="85"/>
                    </a:lnTo>
                    <a:lnTo>
                      <a:pt x="518" y="87"/>
                    </a:lnTo>
                    <a:lnTo>
                      <a:pt x="525" y="87"/>
                    </a:lnTo>
                    <a:lnTo>
                      <a:pt x="529" y="87"/>
                    </a:lnTo>
                    <a:lnTo>
                      <a:pt x="543" y="85"/>
                    </a:lnTo>
                    <a:lnTo>
                      <a:pt x="556" y="83"/>
                    </a:lnTo>
                    <a:lnTo>
                      <a:pt x="562" y="81"/>
                    </a:lnTo>
                    <a:lnTo>
                      <a:pt x="566" y="81"/>
                    </a:lnTo>
                    <a:lnTo>
                      <a:pt x="572" y="83"/>
                    </a:lnTo>
                    <a:lnTo>
                      <a:pt x="576" y="85"/>
                    </a:lnTo>
                    <a:lnTo>
                      <a:pt x="580" y="89"/>
                    </a:lnTo>
                    <a:lnTo>
                      <a:pt x="582" y="95"/>
                    </a:lnTo>
                    <a:lnTo>
                      <a:pt x="589" y="93"/>
                    </a:lnTo>
                    <a:lnTo>
                      <a:pt x="593" y="93"/>
                    </a:lnTo>
                    <a:lnTo>
                      <a:pt x="599" y="91"/>
                    </a:lnTo>
                    <a:lnTo>
                      <a:pt x="607" y="91"/>
                    </a:lnTo>
                    <a:lnTo>
                      <a:pt x="613" y="91"/>
                    </a:lnTo>
                    <a:lnTo>
                      <a:pt x="620" y="91"/>
                    </a:lnTo>
                    <a:lnTo>
                      <a:pt x="626" y="93"/>
                    </a:lnTo>
                    <a:lnTo>
                      <a:pt x="632" y="95"/>
                    </a:lnTo>
                    <a:lnTo>
                      <a:pt x="632" y="100"/>
                    </a:lnTo>
                    <a:lnTo>
                      <a:pt x="632" y="102"/>
                    </a:lnTo>
                    <a:lnTo>
                      <a:pt x="634" y="104"/>
                    </a:lnTo>
                    <a:lnTo>
                      <a:pt x="661" y="106"/>
                    </a:lnTo>
                    <a:lnTo>
                      <a:pt x="688" y="108"/>
                    </a:lnTo>
                    <a:lnTo>
                      <a:pt x="712" y="110"/>
                    </a:lnTo>
                    <a:lnTo>
                      <a:pt x="739" y="110"/>
                    </a:lnTo>
                    <a:lnTo>
                      <a:pt x="793" y="108"/>
                    </a:lnTo>
                    <a:lnTo>
                      <a:pt x="820" y="108"/>
                    </a:lnTo>
                    <a:lnTo>
                      <a:pt x="847" y="108"/>
                    </a:lnTo>
                    <a:lnTo>
                      <a:pt x="847" y="112"/>
                    </a:lnTo>
                    <a:lnTo>
                      <a:pt x="847" y="116"/>
                    </a:lnTo>
                    <a:lnTo>
                      <a:pt x="847" y="118"/>
                    </a:lnTo>
                    <a:lnTo>
                      <a:pt x="849" y="120"/>
                    </a:lnTo>
                    <a:lnTo>
                      <a:pt x="853" y="120"/>
                    </a:lnTo>
                    <a:lnTo>
                      <a:pt x="855" y="120"/>
                    </a:lnTo>
                    <a:lnTo>
                      <a:pt x="859" y="120"/>
                    </a:lnTo>
                    <a:lnTo>
                      <a:pt x="863" y="122"/>
                    </a:lnTo>
                    <a:lnTo>
                      <a:pt x="874" y="122"/>
                    </a:lnTo>
                    <a:lnTo>
                      <a:pt x="886" y="122"/>
                    </a:lnTo>
                    <a:lnTo>
                      <a:pt x="898" y="122"/>
                    </a:lnTo>
                    <a:lnTo>
                      <a:pt x="911" y="122"/>
                    </a:lnTo>
                    <a:lnTo>
                      <a:pt x="925" y="122"/>
                    </a:lnTo>
                    <a:lnTo>
                      <a:pt x="940" y="122"/>
                    </a:lnTo>
                    <a:lnTo>
                      <a:pt x="954" y="122"/>
                    </a:lnTo>
                    <a:lnTo>
                      <a:pt x="969" y="122"/>
                    </a:lnTo>
                    <a:lnTo>
                      <a:pt x="981" y="122"/>
                    </a:lnTo>
                    <a:lnTo>
                      <a:pt x="993" y="122"/>
                    </a:lnTo>
                    <a:lnTo>
                      <a:pt x="1004" y="122"/>
                    </a:lnTo>
                    <a:lnTo>
                      <a:pt x="1014" y="122"/>
                    </a:lnTo>
                    <a:lnTo>
                      <a:pt x="1018" y="124"/>
                    </a:lnTo>
                    <a:lnTo>
                      <a:pt x="1022" y="124"/>
                    </a:lnTo>
                    <a:lnTo>
                      <a:pt x="1024" y="124"/>
                    </a:lnTo>
                    <a:lnTo>
                      <a:pt x="1026" y="124"/>
                    </a:lnTo>
                    <a:lnTo>
                      <a:pt x="1035" y="124"/>
                    </a:lnTo>
                    <a:lnTo>
                      <a:pt x="1041" y="124"/>
                    </a:lnTo>
                    <a:lnTo>
                      <a:pt x="1045" y="126"/>
                    </a:lnTo>
                    <a:lnTo>
                      <a:pt x="1049" y="126"/>
                    </a:lnTo>
                    <a:lnTo>
                      <a:pt x="1053" y="126"/>
                    </a:lnTo>
                    <a:lnTo>
                      <a:pt x="1057" y="126"/>
                    </a:lnTo>
                    <a:lnTo>
                      <a:pt x="1064" y="128"/>
                    </a:lnTo>
                    <a:lnTo>
                      <a:pt x="1068" y="128"/>
                    </a:lnTo>
                    <a:lnTo>
                      <a:pt x="1076" y="128"/>
                    </a:lnTo>
                    <a:lnTo>
                      <a:pt x="1080" y="128"/>
                    </a:lnTo>
                    <a:lnTo>
                      <a:pt x="1084" y="128"/>
                    </a:lnTo>
                    <a:lnTo>
                      <a:pt x="1088" y="128"/>
                    </a:lnTo>
                    <a:lnTo>
                      <a:pt x="1097" y="128"/>
                    </a:lnTo>
                    <a:lnTo>
                      <a:pt x="1103" y="128"/>
                    </a:lnTo>
                    <a:lnTo>
                      <a:pt x="1111" y="131"/>
                    </a:lnTo>
                    <a:lnTo>
                      <a:pt x="1119" y="131"/>
                    </a:lnTo>
                    <a:lnTo>
                      <a:pt x="1128" y="131"/>
                    </a:lnTo>
                    <a:lnTo>
                      <a:pt x="1148" y="133"/>
                    </a:lnTo>
                    <a:lnTo>
                      <a:pt x="1169" y="133"/>
                    </a:lnTo>
                    <a:lnTo>
                      <a:pt x="1190" y="135"/>
                    </a:lnTo>
                    <a:lnTo>
                      <a:pt x="1208" y="135"/>
                    </a:lnTo>
                    <a:lnTo>
                      <a:pt x="1229" y="137"/>
                    </a:lnTo>
                    <a:lnTo>
                      <a:pt x="1237" y="137"/>
                    </a:lnTo>
                    <a:lnTo>
                      <a:pt x="1245" y="137"/>
                    </a:lnTo>
                    <a:lnTo>
                      <a:pt x="1252" y="141"/>
                    </a:lnTo>
                    <a:lnTo>
                      <a:pt x="1256" y="145"/>
                    </a:lnTo>
                    <a:lnTo>
                      <a:pt x="1260" y="147"/>
                    </a:lnTo>
                    <a:lnTo>
                      <a:pt x="1262" y="147"/>
                    </a:lnTo>
                    <a:lnTo>
                      <a:pt x="1266" y="149"/>
                    </a:lnTo>
                    <a:lnTo>
                      <a:pt x="1268" y="149"/>
                    </a:lnTo>
                    <a:lnTo>
                      <a:pt x="1270" y="149"/>
                    </a:lnTo>
                    <a:lnTo>
                      <a:pt x="1272" y="149"/>
                    </a:lnTo>
                    <a:lnTo>
                      <a:pt x="1276" y="147"/>
                    </a:lnTo>
                    <a:lnTo>
                      <a:pt x="1282" y="147"/>
                    </a:lnTo>
                    <a:lnTo>
                      <a:pt x="1289" y="145"/>
                    </a:lnTo>
                    <a:lnTo>
                      <a:pt x="1293" y="145"/>
                    </a:lnTo>
                    <a:lnTo>
                      <a:pt x="1297" y="145"/>
                    </a:lnTo>
                    <a:lnTo>
                      <a:pt x="1301" y="145"/>
                    </a:lnTo>
                    <a:lnTo>
                      <a:pt x="1307" y="145"/>
                    </a:lnTo>
                    <a:lnTo>
                      <a:pt x="1313" y="145"/>
                    </a:lnTo>
                    <a:lnTo>
                      <a:pt x="1320" y="145"/>
                    </a:lnTo>
                    <a:lnTo>
                      <a:pt x="1328" y="145"/>
                    </a:lnTo>
                    <a:lnTo>
                      <a:pt x="1334" y="145"/>
                    </a:lnTo>
                    <a:lnTo>
                      <a:pt x="1344" y="145"/>
                    </a:lnTo>
                    <a:lnTo>
                      <a:pt x="1355" y="147"/>
                    </a:lnTo>
                    <a:lnTo>
                      <a:pt x="1357" y="147"/>
                    </a:lnTo>
                    <a:lnTo>
                      <a:pt x="1359" y="147"/>
                    </a:lnTo>
                    <a:lnTo>
                      <a:pt x="1361" y="149"/>
                    </a:lnTo>
                    <a:lnTo>
                      <a:pt x="1363" y="149"/>
                    </a:lnTo>
                    <a:lnTo>
                      <a:pt x="1408" y="151"/>
                    </a:lnTo>
                    <a:lnTo>
                      <a:pt x="1452" y="151"/>
                    </a:lnTo>
                    <a:lnTo>
                      <a:pt x="1497" y="151"/>
                    </a:lnTo>
                    <a:lnTo>
                      <a:pt x="1543" y="151"/>
                    </a:lnTo>
                    <a:lnTo>
                      <a:pt x="1549" y="155"/>
                    </a:lnTo>
                    <a:lnTo>
                      <a:pt x="1555" y="157"/>
                    </a:lnTo>
                    <a:lnTo>
                      <a:pt x="1563" y="159"/>
                    </a:lnTo>
                    <a:lnTo>
                      <a:pt x="1570" y="159"/>
                    </a:lnTo>
                    <a:lnTo>
                      <a:pt x="1584" y="161"/>
                    </a:lnTo>
                    <a:lnTo>
                      <a:pt x="1590" y="161"/>
                    </a:lnTo>
                    <a:lnTo>
                      <a:pt x="1598" y="164"/>
                    </a:lnTo>
                    <a:lnTo>
                      <a:pt x="1601" y="166"/>
                    </a:lnTo>
                    <a:lnTo>
                      <a:pt x="1603" y="170"/>
                    </a:lnTo>
                    <a:lnTo>
                      <a:pt x="1607" y="172"/>
                    </a:lnTo>
                    <a:lnTo>
                      <a:pt x="1613" y="174"/>
                    </a:lnTo>
                    <a:lnTo>
                      <a:pt x="1619" y="176"/>
                    </a:lnTo>
                    <a:lnTo>
                      <a:pt x="1625" y="176"/>
                    </a:lnTo>
                    <a:lnTo>
                      <a:pt x="1632" y="174"/>
                    </a:lnTo>
                    <a:lnTo>
                      <a:pt x="1638" y="174"/>
                    </a:lnTo>
                    <a:lnTo>
                      <a:pt x="1646" y="172"/>
                    </a:lnTo>
                    <a:lnTo>
                      <a:pt x="1652" y="172"/>
                    </a:lnTo>
                    <a:lnTo>
                      <a:pt x="1656" y="174"/>
                    </a:lnTo>
                    <a:lnTo>
                      <a:pt x="1667" y="174"/>
                    </a:lnTo>
                    <a:lnTo>
                      <a:pt x="1673" y="176"/>
                    </a:lnTo>
                    <a:lnTo>
                      <a:pt x="1679" y="176"/>
                    </a:lnTo>
                    <a:lnTo>
                      <a:pt x="1685" y="178"/>
                    </a:lnTo>
                    <a:lnTo>
                      <a:pt x="1689" y="178"/>
                    </a:lnTo>
                    <a:lnTo>
                      <a:pt x="1693" y="178"/>
                    </a:lnTo>
                    <a:lnTo>
                      <a:pt x="1700" y="180"/>
                    </a:lnTo>
                    <a:lnTo>
                      <a:pt x="1704" y="180"/>
                    </a:lnTo>
                    <a:lnTo>
                      <a:pt x="1710" y="180"/>
                    </a:lnTo>
                    <a:lnTo>
                      <a:pt x="1718" y="182"/>
                    </a:lnTo>
                    <a:lnTo>
                      <a:pt x="1727" y="182"/>
                    </a:lnTo>
                    <a:lnTo>
                      <a:pt x="1731" y="182"/>
                    </a:lnTo>
                    <a:lnTo>
                      <a:pt x="1737" y="182"/>
                    </a:lnTo>
                    <a:lnTo>
                      <a:pt x="1743" y="182"/>
                    </a:lnTo>
                    <a:lnTo>
                      <a:pt x="1749" y="182"/>
                    </a:lnTo>
                    <a:lnTo>
                      <a:pt x="1757" y="182"/>
                    </a:lnTo>
                    <a:lnTo>
                      <a:pt x="1766" y="184"/>
                    </a:lnTo>
                    <a:lnTo>
                      <a:pt x="1774" y="184"/>
                    </a:lnTo>
                    <a:lnTo>
                      <a:pt x="1784" y="184"/>
                    </a:lnTo>
                    <a:lnTo>
                      <a:pt x="1793" y="186"/>
                    </a:lnTo>
                    <a:lnTo>
                      <a:pt x="1803" y="188"/>
                    </a:lnTo>
                    <a:lnTo>
                      <a:pt x="1824" y="190"/>
                    </a:lnTo>
                    <a:lnTo>
                      <a:pt x="1846" y="192"/>
                    </a:lnTo>
                    <a:lnTo>
                      <a:pt x="1867" y="192"/>
                    </a:lnTo>
                    <a:lnTo>
                      <a:pt x="1890" y="195"/>
                    </a:lnTo>
                    <a:lnTo>
                      <a:pt x="1912" y="195"/>
                    </a:lnTo>
                    <a:lnTo>
                      <a:pt x="1923" y="195"/>
                    </a:lnTo>
                    <a:lnTo>
                      <a:pt x="1933" y="195"/>
                    </a:lnTo>
                    <a:lnTo>
                      <a:pt x="1941" y="195"/>
                    </a:lnTo>
                    <a:lnTo>
                      <a:pt x="1952" y="195"/>
                    </a:lnTo>
                    <a:lnTo>
                      <a:pt x="1958" y="197"/>
                    </a:lnTo>
                    <a:lnTo>
                      <a:pt x="1966" y="199"/>
                    </a:lnTo>
                    <a:lnTo>
                      <a:pt x="1985" y="201"/>
                    </a:lnTo>
                    <a:lnTo>
                      <a:pt x="2005" y="203"/>
                    </a:lnTo>
                    <a:lnTo>
                      <a:pt x="2026" y="203"/>
                    </a:lnTo>
                    <a:lnTo>
                      <a:pt x="2045" y="205"/>
                    </a:lnTo>
                    <a:lnTo>
                      <a:pt x="2065" y="205"/>
                    </a:lnTo>
                    <a:lnTo>
                      <a:pt x="2084" y="205"/>
                    </a:lnTo>
                    <a:lnTo>
                      <a:pt x="2092" y="207"/>
                    </a:lnTo>
                    <a:lnTo>
                      <a:pt x="2100" y="207"/>
                    </a:lnTo>
                    <a:lnTo>
                      <a:pt x="2117" y="209"/>
                    </a:lnTo>
                    <a:lnTo>
                      <a:pt x="2135" y="211"/>
                    </a:lnTo>
                    <a:lnTo>
                      <a:pt x="2152" y="213"/>
                    </a:lnTo>
                    <a:lnTo>
                      <a:pt x="2168" y="213"/>
                    </a:lnTo>
                    <a:lnTo>
                      <a:pt x="2185" y="213"/>
                    </a:lnTo>
                    <a:lnTo>
                      <a:pt x="2204" y="213"/>
                    </a:lnTo>
                    <a:lnTo>
                      <a:pt x="2222" y="215"/>
                    </a:lnTo>
                    <a:lnTo>
                      <a:pt x="2243" y="215"/>
                    </a:lnTo>
                    <a:lnTo>
                      <a:pt x="2249" y="215"/>
                    </a:lnTo>
                    <a:lnTo>
                      <a:pt x="2253" y="215"/>
                    </a:lnTo>
                    <a:lnTo>
                      <a:pt x="2259" y="213"/>
                    </a:lnTo>
                    <a:lnTo>
                      <a:pt x="2263" y="211"/>
                    </a:lnTo>
                    <a:lnTo>
                      <a:pt x="2263" y="209"/>
                    </a:lnTo>
                    <a:lnTo>
                      <a:pt x="2263" y="207"/>
                    </a:lnTo>
                    <a:lnTo>
                      <a:pt x="2261" y="205"/>
                    </a:lnTo>
                    <a:lnTo>
                      <a:pt x="2261" y="203"/>
                    </a:lnTo>
                    <a:lnTo>
                      <a:pt x="2266" y="203"/>
                    </a:lnTo>
                    <a:lnTo>
                      <a:pt x="2270" y="203"/>
                    </a:lnTo>
                    <a:lnTo>
                      <a:pt x="2276" y="203"/>
                    </a:lnTo>
                    <a:lnTo>
                      <a:pt x="2282" y="205"/>
                    </a:lnTo>
                    <a:lnTo>
                      <a:pt x="2290" y="205"/>
                    </a:lnTo>
                    <a:lnTo>
                      <a:pt x="2299" y="205"/>
                    </a:lnTo>
                    <a:lnTo>
                      <a:pt x="2309" y="207"/>
                    </a:lnTo>
                    <a:lnTo>
                      <a:pt x="2317" y="207"/>
                    </a:lnTo>
                    <a:lnTo>
                      <a:pt x="2338" y="209"/>
                    </a:lnTo>
                    <a:lnTo>
                      <a:pt x="2356" y="211"/>
                    </a:lnTo>
                    <a:lnTo>
                      <a:pt x="2375" y="211"/>
                    </a:lnTo>
                    <a:lnTo>
                      <a:pt x="2383" y="211"/>
                    </a:lnTo>
                    <a:lnTo>
                      <a:pt x="2392" y="211"/>
                    </a:lnTo>
                    <a:lnTo>
                      <a:pt x="2400" y="213"/>
                    </a:lnTo>
                    <a:lnTo>
                      <a:pt x="2408" y="213"/>
                    </a:lnTo>
                    <a:lnTo>
                      <a:pt x="2425" y="213"/>
                    </a:lnTo>
                    <a:lnTo>
                      <a:pt x="2437" y="215"/>
                    </a:lnTo>
                    <a:lnTo>
                      <a:pt x="2451" y="215"/>
                    </a:lnTo>
                    <a:lnTo>
                      <a:pt x="2464" y="217"/>
                    </a:lnTo>
                    <a:lnTo>
                      <a:pt x="2478" y="219"/>
                    </a:lnTo>
                    <a:lnTo>
                      <a:pt x="2493" y="219"/>
                    </a:lnTo>
                    <a:lnTo>
                      <a:pt x="2501" y="219"/>
                    </a:lnTo>
                    <a:lnTo>
                      <a:pt x="2511" y="221"/>
                    </a:lnTo>
                    <a:lnTo>
                      <a:pt x="2515" y="221"/>
                    </a:lnTo>
                    <a:lnTo>
                      <a:pt x="2520" y="223"/>
                    </a:lnTo>
                    <a:lnTo>
                      <a:pt x="2522" y="223"/>
                    </a:lnTo>
                    <a:lnTo>
                      <a:pt x="2524" y="223"/>
                    </a:lnTo>
                    <a:lnTo>
                      <a:pt x="2526" y="223"/>
                    </a:lnTo>
                    <a:lnTo>
                      <a:pt x="2528" y="223"/>
                    </a:lnTo>
                    <a:lnTo>
                      <a:pt x="2530" y="223"/>
                    </a:lnTo>
                    <a:lnTo>
                      <a:pt x="2534" y="221"/>
                    </a:lnTo>
                    <a:lnTo>
                      <a:pt x="2538" y="221"/>
                    </a:lnTo>
                    <a:lnTo>
                      <a:pt x="2544" y="221"/>
                    </a:lnTo>
                    <a:lnTo>
                      <a:pt x="2548" y="221"/>
                    </a:lnTo>
                    <a:lnTo>
                      <a:pt x="2553" y="221"/>
                    </a:lnTo>
                    <a:lnTo>
                      <a:pt x="2557" y="223"/>
                    </a:lnTo>
                    <a:lnTo>
                      <a:pt x="2563" y="223"/>
                    </a:lnTo>
                    <a:lnTo>
                      <a:pt x="2569" y="223"/>
                    </a:lnTo>
                    <a:lnTo>
                      <a:pt x="2575" y="223"/>
                    </a:lnTo>
                    <a:lnTo>
                      <a:pt x="2592" y="223"/>
                    </a:lnTo>
                    <a:lnTo>
                      <a:pt x="2610" y="223"/>
                    </a:lnTo>
                    <a:lnTo>
                      <a:pt x="2627" y="223"/>
                    </a:lnTo>
                    <a:lnTo>
                      <a:pt x="2646" y="223"/>
                    </a:lnTo>
                    <a:lnTo>
                      <a:pt x="2654" y="228"/>
                    </a:lnTo>
                    <a:lnTo>
                      <a:pt x="2664" y="232"/>
                    </a:lnTo>
                    <a:lnTo>
                      <a:pt x="2674" y="234"/>
                    </a:lnTo>
                    <a:lnTo>
                      <a:pt x="2687" y="236"/>
                    </a:lnTo>
                    <a:lnTo>
                      <a:pt x="2697" y="236"/>
                    </a:lnTo>
                    <a:lnTo>
                      <a:pt x="2710" y="238"/>
                    </a:lnTo>
                    <a:lnTo>
                      <a:pt x="2720" y="238"/>
                    </a:lnTo>
                    <a:lnTo>
                      <a:pt x="2730" y="238"/>
                    </a:lnTo>
                    <a:lnTo>
                      <a:pt x="2755" y="240"/>
                    </a:lnTo>
                    <a:lnTo>
                      <a:pt x="2778" y="242"/>
                    </a:lnTo>
                    <a:lnTo>
                      <a:pt x="2825" y="246"/>
                    </a:lnTo>
                    <a:lnTo>
                      <a:pt x="2873" y="248"/>
                    </a:lnTo>
                    <a:lnTo>
                      <a:pt x="2920" y="250"/>
                    </a:lnTo>
                    <a:lnTo>
                      <a:pt x="2955" y="252"/>
                    </a:lnTo>
                    <a:lnTo>
                      <a:pt x="2990" y="259"/>
                    </a:lnTo>
                    <a:lnTo>
                      <a:pt x="3026" y="263"/>
                    </a:lnTo>
                    <a:lnTo>
                      <a:pt x="3061" y="267"/>
                    </a:lnTo>
                    <a:lnTo>
                      <a:pt x="3094" y="273"/>
                    </a:lnTo>
                    <a:lnTo>
                      <a:pt x="3125" y="279"/>
                    </a:lnTo>
                    <a:lnTo>
                      <a:pt x="3158" y="285"/>
                    </a:lnTo>
                    <a:lnTo>
                      <a:pt x="3191" y="289"/>
                    </a:lnTo>
                    <a:lnTo>
                      <a:pt x="3199" y="294"/>
                    </a:lnTo>
                    <a:lnTo>
                      <a:pt x="3209" y="296"/>
                    </a:lnTo>
                    <a:lnTo>
                      <a:pt x="3216" y="298"/>
                    </a:lnTo>
                    <a:lnTo>
                      <a:pt x="3224" y="300"/>
                    </a:lnTo>
                    <a:lnTo>
                      <a:pt x="3232" y="300"/>
                    </a:lnTo>
                    <a:lnTo>
                      <a:pt x="3240" y="302"/>
                    </a:lnTo>
                    <a:lnTo>
                      <a:pt x="3251" y="304"/>
                    </a:lnTo>
                    <a:lnTo>
                      <a:pt x="3261" y="304"/>
                    </a:lnTo>
                    <a:lnTo>
                      <a:pt x="3265" y="304"/>
                    </a:lnTo>
                    <a:lnTo>
                      <a:pt x="3269" y="306"/>
                    </a:lnTo>
                    <a:lnTo>
                      <a:pt x="3277" y="306"/>
                    </a:lnTo>
                    <a:lnTo>
                      <a:pt x="3286" y="308"/>
                    </a:lnTo>
                    <a:lnTo>
                      <a:pt x="3294" y="310"/>
                    </a:lnTo>
                    <a:lnTo>
                      <a:pt x="3304" y="310"/>
                    </a:lnTo>
                    <a:lnTo>
                      <a:pt x="3325" y="314"/>
                    </a:lnTo>
                    <a:lnTo>
                      <a:pt x="3333" y="316"/>
                    </a:lnTo>
                    <a:lnTo>
                      <a:pt x="3344" y="318"/>
                    </a:lnTo>
                    <a:lnTo>
                      <a:pt x="3352" y="320"/>
                    </a:lnTo>
                    <a:lnTo>
                      <a:pt x="3360" y="323"/>
                    </a:lnTo>
                    <a:lnTo>
                      <a:pt x="3366" y="325"/>
                    </a:lnTo>
                    <a:lnTo>
                      <a:pt x="3372" y="327"/>
                    </a:lnTo>
                    <a:lnTo>
                      <a:pt x="3375" y="327"/>
                    </a:lnTo>
                    <a:lnTo>
                      <a:pt x="3375" y="329"/>
                    </a:lnTo>
                    <a:lnTo>
                      <a:pt x="3377" y="329"/>
                    </a:lnTo>
                    <a:lnTo>
                      <a:pt x="3377" y="331"/>
                    </a:lnTo>
                  </a:path>
                </a:pathLst>
              </a:custGeom>
              <a:noFill/>
              <a:ln w="42926">
                <a:solidFill>
                  <a:srgbClr val="00B050"/>
                </a:solidFill>
                <a:prstDash val="solid"/>
                <a:round/>
                <a:headEnd/>
                <a:tailEnd/>
              </a:ln>
            </p:spPr>
            <p:txBody>
              <a:bodyPr>
                <a:prstTxWarp prst="textNoShape">
                  <a:avLst/>
                </a:prstTxWarp>
              </a:bodyPr>
              <a:lstStyle/>
              <a:p>
                <a:endParaRPr lang="en-US" sz="1600" b="1">
                  <a:latin typeface="Arial" panose="020B0604020202020204" pitchFamily="34" charset="0"/>
                  <a:cs typeface="Arial" panose="020B0604020202020204" pitchFamily="34" charset="0"/>
                </a:endParaRPr>
              </a:p>
            </p:txBody>
          </p:sp>
          <p:sp>
            <p:nvSpPr>
              <p:cNvPr id="23" name="Freeform 127">
                <a:extLst>
                  <a:ext uri="{FF2B5EF4-FFF2-40B4-BE49-F238E27FC236}">
                    <a16:creationId xmlns:a16="http://schemas.microsoft.com/office/drawing/2014/main" id="{AF1B3619-E825-9522-4233-CC77C52662D4}"/>
                  </a:ext>
                </a:extLst>
              </p:cNvPr>
              <p:cNvSpPr>
                <a:spLocks/>
              </p:cNvSpPr>
              <p:nvPr/>
            </p:nvSpPr>
            <p:spPr bwMode="auto">
              <a:xfrm>
                <a:off x="1782763" y="2116138"/>
                <a:ext cx="2422525" cy="511175"/>
              </a:xfrm>
              <a:custGeom>
                <a:avLst/>
                <a:gdLst>
                  <a:gd name="T0" fmla="*/ 2147483647 w 1497"/>
                  <a:gd name="T1" fmla="*/ 2147483647 h 322"/>
                  <a:gd name="T2" fmla="*/ 2147483647 w 1497"/>
                  <a:gd name="T3" fmla="*/ 2147483647 h 322"/>
                  <a:gd name="T4" fmla="*/ 2147483647 w 1497"/>
                  <a:gd name="T5" fmla="*/ 2147483647 h 322"/>
                  <a:gd name="T6" fmla="*/ 2147483647 w 1497"/>
                  <a:gd name="T7" fmla="*/ 2147483647 h 322"/>
                  <a:gd name="T8" fmla="*/ 2147483647 w 1497"/>
                  <a:gd name="T9" fmla="*/ 2147483647 h 322"/>
                  <a:gd name="T10" fmla="*/ 2147483647 w 1497"/>
                  <a:gd name="T11" fmla="*/ 2147483647 h 322"/>
                  <a:gd name="T12" fmla="*/ 2147483647 w 1497"/>
                  <a:gd name="T13" fmla="*/ 2147483647 h 322"/>
                  <a:gd name="T14" fmla="*/ 2147483647 w 1497"/>
                  <a:gd name="T15" fmla="*/ 2147483647 h 322"/>
                  <a:gd name="T16" fmla="*/ 2147483647 w 1497"/>
                  <a:gd name="T17" fmla="*/ 2147483647 h 322"/>
                  <a:gd name="T18" fmla="*/ 2147483647 w 1497"/>
                  <a:gd name="T19" fmla="*/ 2147483647 h 322"/>
                  <a:gd name="T20" fmla="*/ 2147483647 w 1497"/>
                  <a:gd name="T21" fmla="*/ 2147483647 h 322"/>
                  <a:gd name="T22" fmla="*/ 2147483647 w 1497"/>
                  <a:gd name="T23" fmla="*/ 2147483647 h 322"/>
                  <a:gd name="T24" fmla="*/ 2147483647 w 1497"/>
                  <a:gd name="T25" fmla="*/ 2147483647 h 322"/>
                  <a:gd name="T26" fmla="*/ 2147483647 w 1497"/>
                  <a:gd name="T27" fmla="*/ 2147483647 h 322"/>
                  <a:gd name="T28" fmla="*/ 2147483647 w 1497"/>
                  <a:gd name="T29" fmla="*/ 2147483647 h 322"/>
                  <a:gd name="T30" fmla="*/ 2147483647 w 1497"/>
                  <a:gd name="T31" fmla="*/ 2147483647 h 322"/>
                  <a:gd name="T32" fmla="*/ 2147483647 w 1497"/>
                  <a:gd name="T33" fmla="*/ 2147483647 h 322"/>
                  <a:gd name="T34" fmla="*/ 2147483647 w 1497"/>
                  <a:gd name="T35" fmla="*/ 2147483647 h 322"/>
                  <a:gd name="T36" fmla="*/ 2147483647 w 1497"/>
                  <a:gd name="T37" fmla="*/ 2147483647 h 322"/>
                  <a:gd name="T38" fmla="*/ 2147483647 w 1497"/>
                  <a:gd name="T39" fmla="*/ 2147483647 h 322"/>
                  <a:gd name="T40" fmla="*/ 2147483647 w 1497"/>
                  <a:gd name="T41" fmla="*/ 2147483647 h 322"/>
                  <a:gd name="T42" fmla="*/ 2147483647 w 1497"/>
                  <a:gd name="T43" fmla="*/ 2147483647 h 322"/>
                  <a:gd name="T44" fmla="*/ 2147483647 w 1497"/>
                  <a:gd name="T45" fmla="*/ 2147483647 h 322"/>
                  <a:gd name="T46" fmla="*/ 2147483647 w 1497"/>
                  <a:gd name="T47" fmla="*/ 2147483647 h 322"/>
                  <a:gd name="T48" fmla="*/ 2147483647 w 1497"/>
                  <a:gd name="T49" fmla="*/ 2147483647 h 322"/>
                  <a:gd name="T50" fmla="*/ 2147483647 w 1497"/>
                  <a:gd name="T51" fmla="*/ 2147483647 h 322"/>
                  <a:gd name="T52" fmla="*/ 2147483647 w 1497"/>
                  <a:gd name="T53" fmla="*/ 2147483647 h 322"/>
                  <a:gd name="T54" fmla="*/ 2147483647 w 1497"/>
                  <a:gd name="T55" fmla="*/ 2147483647 h 322"/>
                  <a:gd name="T56" fmla="*/ 2147483647 w 1497"/>
                  <a:gd name="T57" fmla="*/ 2147483647 h 322"/>
                  <a:gd name="T58" fmla="*/ 2147483647 w 1497"/>
                  <a:gd name="T59" fmla="*/ 2147483647 h 322"/>
                  <a:gd name="T60" fmla="*/ 2147483647 w 1497"/>
                  <a:gd name="T61" fmla="*/ 2147483647 h 322"/>
                  <a:gd name="T62" fmla="*/ 2147483647 w 1497"/>
                  <a:gd name="T63" fmla="*/ 2147483647 h 322"/>
                  <a:gd name="T64" fmla="*/ 2147483647 w 1497"/>
                  <a:gd name="T65" fmla="*/ 2147483647 h 322"/>
                  <a:gd name="T66" fmla="*/ 2147483647 w 1497"/>
                  <a:gd name="T67" fmla="*/ 2147483647 h 322"/>
                  <a:gd name="T68" fmla="*/ 2147483647 w 1497"/>
                  <a:gd name="T69" fmla="*/ 2147483647 h 322"/>
                  <a:gd name="T70" fmla="*/ 2147483647 w 1497"/>
                  <a:gd name="T71" fmla="*/ 2147483647 h 322"/>
                  <a:gd name="T72" fmla="*/ 2147483647 w 1497"/>
                  <a:gd name="T73" fmla="*/ 2147483647 h 322"/>
                  <a:gd name="T74" fmla="*/ 2147483647 w 1497"/>
                  <a:gd name="T75" fmla="*/ 2147483647 h 322"/>
                  <a:gd name="T76" fmla="*/ 2147483647 w 1497"/>
                  <a:gd name="T77" fmla="*/ 2147483647 h 322"/>
                  <a:gd name="T78" fmla="*/ 2147483647 w 1497"/>
                  <a:gd name="T79" fmla="*/ 2147483647 h 322"/>
                  <a:gd name="T80" fmla="*/ 2147483647 w 1497"/>
                  <a:gd name="T81" fmla="*/ 2147483647 h 322"/>
                  <a:gd name="T82" fmla="*/ 2147483647 w 1497"/>
                  <a:gd name="T83" fmla="*/ 2147483647 h 322"/>
                  <a:gd name="T84" fmla="*/ 2147483647 w 1497"/>
                  <a:gd name="T85" fmla="*/ 2147483647 h 322"/>
                  <a:gd name="T86" fmla="*/ 2147483647 w 1497"/>
                  <a:gd name="T87" fmla="*/ 2147483647 h 322"/>
                  <a:gd name="T88" fmla="*/ 2147483647 w 1497"/>
                  <a:gd name="T89" fmla="*/ 2147483647 h 322"/>
                  <a:gd name="T90" fmla="*/ 2147483647 w 1497"/>
                  <a:gd name="T91" fmla="*/ 2147483647 h 322"/>
                  <a:gd name="T92" fmla="*/ 2147483647 w 1497"/>
                  <a:gd name="T93" fmla="*/ 2147483647 h 322"/>
                  <a:gd name="T94" fmla="*/ 2147483647 w 1497"/>
                  <a:gd name="T95" fmla="*/ 2147483647 h 322"/>
                  <a:gd name="T96" fmla="*/ 2147483647 w 1497"/>
                  <a:gd name="T97" fmla="*/ 2147483647 h 322"/>
                  <a:gd name="T98" fmla="*/ 2147483647 w 1497"/>
                  <a:gd name="T99" fmla="*/ 2147483647 h 322"/>
                  <a:gd name="T100" fmla="*/ 2147483647 w 1497"/>
                  <a:gd name="T101" fmla="*/ 2147483647 h 322"/>
                  <a:gd name="T102" fmla="*/ 2147483647 w 1497"/>
                  <a:gd name="T103" fmla="*/ 2147483647 h 322"/>
                  <a:gd name="T104" fmla="*/ 2147483647 w 1497"/>
                  <a:gd name="T105" fmla="*/ 2147483647 h 322"/>
                  <a:gd name="T106" fmla="*/ 2147483647 w 1497"/>
                  <a:gd name="T107" fmla="*/ 2147483647 h 322"/>
                  <a:gd name="T108" fmla="*/ 2147483647 w 1497"/>
                  <a:gd name="T109" fmla="*/ 2147483647 h 32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497"/>
                  <a:gd name="T166" fmla="*/ 0 h 322"/>
                  <a:gd name="T167" fmla="*/ 1497 w 1497"/>
                  <a:gd name="T168" fmla="*/ 322 h 32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497" h="322">
                    <a:moveTo>
                      <a:pt x="0" y="0"/>
                    </a:moveTo>
                    <a:lnTo>
                      <a:pt x="8" y="2"/>
                    </a:lnTo>
                    <a:lnTo>
                      <a:pt x="14" y="2"/>
                    </a:lnTo>
                    <a:lnTo>
                      <a:pt x="20" y="2"/>
                    </a:lnTo>
                    <a:lnTo>
                      <a:pt x="27" y="2"/>
                    </a:lnTo>
                    <a:lnTo>
                      <a:pt x="31" y="2"/>
                    </a:lnTo>
                    <a:lnTo>
                      <a:pt x="35" y="2"/>
                    </a:lnTo>
                    <a:lnTo>
                      <a:pt x="39" y="2"/>
                    </a:lnTo>
                    <a:lnTo>
                      <a:pt x="41" y="2"/>
                    </a:lnTo>
                    <a:lnTo>
                      <a:pt x="45" y="2"/>
                    </a:lnTo>
                    <a:lnTo>
                      <a:pt x="47" y="2"/>
                    </a:lnTo>
                    <a:lnTo>
                      <a:pt x="49" y="2"/>
                    </a:lnTo>
                    <a:lnTo>
                      <a:pt x="47" y="4"/>
                    </a:lnTo>
                    <a:lnTo>
                      <a:pt x="47" y="6"/>
                    </a:lnTo>
                    <a:lnTo>
                      <a:pt x="47" y="8"/>
                    </a:lnTo>
                    <a:lnTo>
                      <a:pt x="49" y="10"/>
                    </a:lnTo>
                    <a:lnTo>
                      <a:pt x="51" y="14"/>
                    </a:lnTo>
                    <a:lnTo>
                      <a:pt x="56" y="16"/>
                    </a:lnTo>
                    <a:lnTo>
                      <a:pt x="58" y="18"/>
                    </a:lnTo>
                    <a:lnTo>
                      <a:pt x="64" y="20"/>
                    </a:lnTo>
                    <a:lnTo>
                      <a:pt x="70" y="23"/>
                    </a:lnTo>
                    <a:lnTo>
                      <a:pt x="76" y="25"/>
                    </a:lnTo>
                    <a:lnTo>
                      <a:pt x="84" y="25"/>
                    </a:lnTo>
                    <a:lnTo>
                      <a:pt x="99" y="23"/>
                    </a:lnTo>
                    <a:lnTo>
                      <a:pt x="105" y="23"/>
                    </a:lnTo>
                    <a:lnTo>
                      <a:pt x="111" y="23"/>
                    </a:lnTo>
                    <a:lnTo>
                      <a:pt x="120" y="25"/>
                    </a:lnTo>
                    <a:lnTo>
                      <a:pt x="126" y="25"/>
                    </a:lnTo>
                    <a:lnTo>
                      <a:pt x="132" y="27"/>
                    </a:lnTo>
                    <a:lnTo>
                      <a:pt x="136" y="27"/>
                    </a:lnTo>
                    <a:lnTo>
                      <a:pt x="138" y="29"/>
                    </a:lnTo>
                    <a:lnTo>
                      <a:pt x="138" y="31"/>
                    </a:lnTo>
                    <a:lnTo>
                      <a:pt x="140" y="33"/>
                    </a:lnTo>
                    <a:lnTo>
                      <a:pt x="140" y="37"/>
                    </a:lnTo>
                    <a:lnTo>
                      <a:pt x="142" y="43"/>
                    </a:lnTo>
                    <a:lnTo>
                      <a:pt x="142" y="45"/>
                    </a:lnTo>
                    <a:lnTo>
                      <a:pt x="144" y="47"/>
                    </a:lnTo>
                    <a:lnTo>
                      <a:pt x="146" y="47"/>
                    </a:lnTo>
                    <a:lnTo>
                      <a:pt x="148" y="49"/>
                    </a:lnTo>
                    <a:lnTo>
                      <a:pt x="151" y="49"/>
                    </a:lnTo>
                    <a:lnTo>
                      <a:pt x="159" y="51"/>
                    </a:lnTo>
                    <a:lnTo>
                      <a:pt x="165" y="51"/>
                    </a:lnTo>
                    <a:lnTo>
                      <a:pt x="173" y="51"/>
                    </a:lnTo>
                    <a:lnTo>
                      <a:pt x="179" y="51"/>
                    </a:lnTo>
                    <a:lnTo>
                      <a:pt x="186" y="51"/>
                    </a:lnTo>
                    <a:lnTo>
                      <a:pt x="188" y="51"/>
                    </a:lnTo>
                    <a:lnTo>
                      <a:pt x="190" y="51"/>
                    </a:lnTo>
                    <a:lnTo>
                      <a:pt x="196" y="53"/>
                    </a:lnTo>
                    <a:lnTo>
                      <a:pt x="202" y="56"/>
                    </a:lnTo>
                    <a:lnTo>
                      <a:pt x="208" y="60"/>
                    </a:lnTo>
                    <a:lnTo>
                      <a:pt x="215" y="62"/>
                    </a:lnTo>
                    <a:lnTo>
                      <a:pt x="219" y="66"/>
                    </a:lnTo>
                    <a:lnTo>
                      <a:pt x="225" y="68"/>
                    </a:lnTo>
                    <a:lnTo>
                      <a:pt x="231" y="70"/>
                    </a:lnTo>
                    <a:lnTo>
                      <a:pt x="237" y="72"/>
                    </a:lnTo>
                    <a:lnTo>
                      <a:pt x="243" y="74"/>
                    </a:lnTo>
                    <a:lnTo>
                      <a:pt x="248" y="76"/>
                    </a:lnTo>
                    <a:lnTo>
                      <a:pt x="250" y="78"/>
                    </a:lnTo>
                    <a:lnTo>
                      <a:pt x="254" y="78"/>
                    </a:lnTo>
                    <a:lnTo>
                      <a:pt x="258" y="82"/>
                    </a:lnTo>
                    <a:lnTo>
                      <a:pt x="260" y="84"/>
                    </a:lnTo>
                    <a:lnTo>
                      <a:pt x="262" y="86"/>
                    </a:lnTo>
                    <a:lnTo>
                      <a:pt x="262" y="89"/>
                    </a:lnTo>
                    <a:lnTo>
                      <a:pt x="264" y="89"/>
                    </a:lnTo>
                    <a:lnTo>
                      <a:pt x="266" y="91"/>
                    </a:lnTo>
                    <a:lnTo>
                      <a:pt x="270" y="91"/>
                    </a:lnTo>
                    <a:lnTo>
                      <a:pt x="272" y="91"/>
                    </a:lnTo>
                    <a:lnTo>
                      <a:pt x="274" y="91"/>
                    </a:lnTo>
                    <a:lnTo>
                      <a:pt x="279" y="91"/>
                    </a:lnTo>
                    <a:lnTo>
                      <a:pt x="281" y="91"/>
                    </a:lnTo>
                    <a:lnTo>
                      <a:pt x="287" y="91"/>
                    </a:lnTo>
                    <a:lnTo>
                      <a:pt x="291" y="91"/>
                    </a:lnTo>
                    <a:lnTo>
                      <a:pt x="297" y="91"/>
                    </a:lnTo>
                    <a:lnTo>
                      <a:pt x="303" y="91"/>
                    </a:lnTo>
                    <a:lnTo>
                      <a:pt x="312" y="91"/>
                    </a:lnTo>
                    <a:lnTo>
                      <a:pt x="320" y="91"/>
                    </a:lnTo>
                    <a:lnTo>
                      <a:pt x="330" y="93"/>
                    </a:lnTo>
                    <a:lnTo>
                      <a:pt x="341" y="93"/>
                    </a:lnTo>
                    <a:lnTo>
                      <a:pt x="349" y="95"/>
                    </a:lnTo>
                    <a:lnTo>
                      <a:pt x="357" y="97"/>
                    </a:lnTo>
                    <a:lnTo>
                      <a:pt x="365" y="99"/>
                    </a:lnTo>
                    <a:lnTo>
                      <a:pt x="374" y="103"/>
                    </a:lnTo>
                    <a:lnTo>
                      <a:pt x="384" y="105"/>
                    </a:lnTo>
                    <a:lnTo>
                      <a:pt x="392" y="109"/>
                    </a:lnTo>
                    <a:lnTo>
                      <a:pt x="400" y="111"/>
                    </a:lnTo>
                    <a:lnTo>
                      <a:pt x="409" y="113"/>
                    </a:lnTo>
                    <a:lnTo>
                      <a:pt x="415" y="115"/>
                    </a:lnTo>
                    <a:lnTo>
                      <a:pt x="423" y="117"/>
                    </a:lnTo>
                    <a:lnTo>
                      <a:pt x="438" y="122"/>
                    </a:lnTo>
                    <a:lnTo>
                      <a:pt x="452" y="124"/>
                    </a:lnTo>
                    <a:lnTo>
                      <a:pt x="467" y="124"/>
                    </a:lnTo>
                    <a:lnTo>
                      <a:pt x="481" y="124"/>
                    </a:lnTo>
                    <a:lnTo>
                      <a:pt x="495" y="126"/>
                    </a:lnTo>
                    <a:lnTo>
                      <a:pt x="512" y="126"/>
                    </a:lnTo>
                    <a:lnTo>
                      <a:pt x="528" y="126"/>
                    </a:lnTo>
                    <a:lnTo>
                      <a:pt x="535" y="130"/>
                    </a:lnTo>
                    <a:lnTo>
                      <a:pt x="539" y="134"/>
                    </a:lnTo>
                    <a:lnTo>
                      <a:pt x="543" y="136"/>
                    </a:lnTo>
                    <a:lnTo>
                      <a:pt x="545" y="136"/>
                    </a:lnTo>
                    <a:lnTo>
                      <a:pt x="547" y="138"/>
                    </a:lnTo>
                    <a:lnTo>
                      <a:pt x="549" y="138"/>
                    </a:lnTo>
                    <a:lnTo>
                      <a:pt x="553" y="138"/>
                    </a:lnTo>
                    <a:lnTo>
                      <a:pt x="555" y="138"/>
                    </a:lnTo>
                    <a:lnTo>
                      <a:pt x="557" y="138"/>
                    </a:lnTo>
                    <a:lnTo>
                      <a:pt x="559" y="136"/>
                    </a:lnTo>
                    <a:lnTo>
                      <a:pt x="564" y="136"/>
                    </a:lnTo>
                    <a:lnTo>
                      <a:pt x="568" y="136"/>
                    </a:lnTo>
                    <a:lnTo>
                      <a:pt x="574" y="134"/>
                    </a:lnTo>
                    <a:lnTo>
                      <a:pt x="582" y="134"/>
                    </a:lnTo>
                    <a:lnTo>
                      <a:pt x="590" y="136"/>
                    </a:lnTo>
                    <a:lnTo>
                      <a:pt x="601" y="136"/>
                    </a:lnTo>
                    <a:lnTo>
                      <a:pt x="611" y="140"/>
                    </a:lnTo>
                    <a:lnTo>
                      <a:pt x="632" y="144"/>
                    </a:lnTo>
                    <a:lnTo>
                      <a:pt x="642" y="146"/>
                    </a:lnTo>
                    <a:lnTo>
                      <a:pt x="652" y="148"/>
                    </a:lnTo>
                    <a:lnTo>
                      <a:pt x="661" y="150"/>
                    </a:lnTo>
                    <a:lnTo>
                      <a:pt x="669" y="153"/>
                    </a:lnTo>
                    <a:lnTo>
                      <a:pt x="671" y="153"/>
                    </a:lnTo>
                    <a:lnTo>
                      <a:pt x="677" y="155"/>
                    </a:lnTo>
                    <a:lnTo>
                      <a:pt x="685" y="157"/>
                    </a:lnTo>
                    <a:lnTo>
                      <a:pt x="690" y="157"/>
                    </a:lnTo>
                    <a:lnTo>
                      <a:pt x="694" y="157"/>
                    </a:lnTo>
                    <a:lnTo>
                      <a:pt x="696" y="157"/>
                    </a:lnTo>
                    <a:lnTo>
                      <a:pt x="698" y="157"/>
                    </a:lnTo>
                    <a:lnTo>
                      <a:pt x="700" y="165"/>
                    </a:lnTo>
                    <a:lnTo>
                      <a:pt x="702" y="169"/>
                    </a:lnTo>
                    <a:lnTo>
                      <a:pt x="704" y="173"/>
                    </a:lnTo>
                    <a:lnTo>
                      <a:pt x="708" y="177"/>
                    </a:lnTo>
                    <a:lnTo>
                      <a:pt x="710" y="179"/>
                    </a:lnTo>
                    <a:lnTo>
                      <a:pt x="712" y="181"/>
                    </a:lnTo>
                    <a:lnTo>
                      <a:pt x="716" y="181"/>
                    </a:lnTo>
                    <a:lnTo>
                      <a:pt x="721" y="181"/>
                    </a:lnTo>
                    <a:lnTo>
                      <a:pt x="725" y="181"/>
                    </a:lnTo>
                    <a:lnTo>
                      <a:pt x="729" y="179"/>
                    </a:lnTo>
                    <a:lnTo>
                      <a:pt x="735" y="179"/>
                    </a:lnTo>
                    <a:lnTo>
                      <a:pt x="741" y="179"/>
                    </a:lnTo>
                    <a:lnTo>
                      <a:pt x="749" y="177"/>
                    </a:lnTo>
                    <a:lnTo>
                      <a:pt x="758" y="177"/>
                    </a:lnTo>
                    <a:lnTo>
                      <a:pt x="768" y="177"/>
                    </a:lnTo>
                    <a:lnTo>
                      <a:pt x="778" y="177"/>
                    </a:lnTo>
                    <a:lnTo>
                      <a:pt x="780" y="179"/>
                    </a:lnTo>
                    <a:lnTo>
                      <a:pt x="785" y="179"/>
                    </a:lnTo>
                    <a:lnTo>
                      <a:pt x="795" y="179"/>
                    </a:lnTo>
                    <a:lnTo>
                      <a:pt x="805" y="181"/>
                    </a:lnTo>
                    <a:lnTo>
                      <a:pt x="816" y="184"/>
                    </a:lnTo>
                    <a:lnTo>
                      <a:pt x="826" y="184"/>
                    </a:lnTo>
                    <a:lnTo>
                      <a:pt x="830" y="186"/>
                    </a:lnTo>
                    <a:lnTo>
                      <a:pt x="832" y="186"/>
                    </a:lnTo>
                    <a:lnTo>
                      <a:pt x="836" y="186"/>
                    </a:lnTo>
                    <a:lnTo>
                      <a:pt x="838" y="186"/>
                    </a:lnTo>
                    <a:lnTo>
                      <a:pt x="840" y="186"/>
                    </a:lnTo>
                    <a:lnTo>
                      <a:pt x="840" y="188"/>
                    </a:lnTo>
                    <a:lnTo>
                      <a:pt x="853" y="190"/>
                    </a:lnTo>
                    <a:lnTo>
                      <a:pt x="865" y="192"/>
                    </a:lnTo>
                    <a:lnTo>
                      <a:pt x="875" y="194"/>
                    </a:lnTo>
                    <a:lnTo>
                      <a:pt x="886" y="196"/>
                    </a:lnTo>
                    <a:lnTo>
                      <a:pt x="896" y="198"/>
                    </a:lnTo>
                    <a:lnTo>
                      <a:pt x="908" y="198"/>
                    </a:lnTo>
                    <a:lnTo>
                      <a:pt x="919" y="200"/>
                    </a:lnTo>
                    <a:lnTo>
                      <a:pt x="933" y="200"/>
                    </a:lnTo>
                    <a:lnTo>
                      <a:pt x="939" y="204"/>
                    </a:lnTo>
                    <a:lnTo>
                      <a:pt x="946" y="206"/>
                    </a:lnTo>
                    <a:lnTo>
                      <a:pt x="960" y="214"/>
                    </a:lnTo>
                    <a:lnTo>
                      <a:pt x="968" y="219"/>
                    </a:lnTo>
                    <a:lnTo>
                      <a:pt x="977" y="221"/>
                    </a:lnTo>
                    <a:lnTo>
                      <a:pt x="985" y="223"/>
                    </a:lnTo>
                    <a:lnTo>
                      <a:pt x="993" y="225"/>
                    </a:lnTo>
                    <a:lnTo>
                      <a:pt x="1006" y="225"/>
                    </a:lnTo>
                    <a:lnTo>
                      <a:pt x="1018" y="227"/>
                    </a:lnTo>
                    <a:lnTo>
                      <a:pt x="1030" y="229"/>
                    </a:lnTo>
                    <a:lnTo>
                      <a:pt x="1041" y="231"/>
                    </a:lnTo>
                    <a:lnTo>
                      <a:pt x="1053" y="233"/>
                    </a:lnTo>
                    <a:lnTo>
                      <a:pt x="1063" y="235"/>
                    </a:lnTo>
                    <a:lnTo>
                      <a:pt x="1076" y="237"/>
                    </a:lnTo>
                    <a:lnTo>
                      <a:pt x="1090" y="239"/>
                    </a:lnTo>
                    <a:lnTo>
                      <a:pt x="1098" y="239"/>
                    </a:lnTo>
                    <a:lnTo>
                      <a:pt x="1107" y="243"/>
                    </a:lnTo>
                    <a:lnTo>
                      <a:pt x="1121" y="250"/>
                    </a:lnTo>
                    <a:lnTo>
                      <a:pt x="1138" y="258"/>
                    </a:lnTo>
                    <a:lnTo>
                      <a:pt x="1144" y="260"/>
                    </a:lnTo>
                    <a:lnTo>
                      <a:pt x="1154" y="264"/>
                    </a:lnTo>
                    <a:lnTo>
                      <a:pt x="1158" y="266"/>
                    </a:lnTo>
                    <a:lnTo>
                      <a:pt x="1163" y="266"/>
                    </a:lnTo>
                    <a:lnTo>
                      <a:pt x="1175" y="268"/>
                    </a:lnTo>
                    <a:lnTo>
                      <a:pt x="1185" y="268"/>
                    </a:lnTo>
                    <a:lnTo>
                      <a:pt x="1196" y="268"/>
                    </a:lnTo>
                    <a:lnTo>
                      <a:pt x="1200" y="268"/>
                    </a:lnTo>
                    <a:lnTo>
                      <a:pt x="1204" y="270"/>
                    </a:lnTo>
                    <a:lnTo>
                      <a:pt x="1210" y="274"/>
                    </a:lnTo>
                    <a:lnTo>
                      <a:pt x="1216" y="278"/>
                    </a:lnTo>
                    <a:lnTo>
                      <a:pt x="1220" y="281"/>
                    </a:lnTo>
                    <a:lnTo>
                      <a:pt x="1224" y="281"/>
                    </a:lnTo>
                    <a:lnTo>
                      <a:pt x="1233" y="285"/>
                    </a:lnTo>
                    <a:lnTo>
                      <a:pt x="1241" y="289"/>
                    </a:lnTo>
                    <a:lnTo>
                      <a:pt x="1245" y="289"/>
                    </a:lnTo>
                    <a:lnTo>
                      <a:pt x="1251" y="291"/>
                    </a:lnTo>
                    <a:lnTo>
                      <a:pt x="1255" y="291"/>
                    </a:lnTo>
                    <a:lnTo>
                      <a:pt x="1262" y="293"/>
                    </a:lnTo>
                    <a:lnTo>
                      <a:pt x="1274" y="297"/>
                    </a:lnTo>
                    <a:lnTo>
                      <a:pt x="1280" y="299"/>
                    </a:lnTo>
                    <a:lnTo>
                      <a:pt x="1288" y="301"/>
                    </a:lnTo>
                    <a:lnTo>
                      <a:pt x="1297" y="303"/>
                    </a:lnTo>
                    <a:lnTo>
                      <a:pt x="1307" y="307"/>
                    </a:lnTo>
                    <a:lnTo>
                      <a:pt x="1311" y="307"/>
                    </a:lnTo>
                    <a:lnTo>
                      <a:pt x="1317" y="309"/>
                    </a:lnTo>
                    <a:lnTo>
                      <a:pt x="1324" y="309"/>
                    </a:lnTo>
                    <a:lnTo>
                      <a:pt x="1330" y="309"/>
                    </a:lnTo>
                    <a:lnTo>
                      <a:pt x="1340" y="314"/>
                    </a:lnTo>
                    <a:lnTo>
                      <a:pt x="1350" y="316"/>
                    </a:lnTo>
                    <a:lnTo>
                      <a:pt x="1369" y="320"/>
                    </a:lnTo>
                    <a:lnTo>
                      <a:pt x="1390" y="320"/>
                    </a:lnTo>
                    <a:lnTo>
                      <a:pt x="1412" y="322"/>
                    </a:lnTo>
                    <a:lnTo>
                      <a:pt x="1433" y="320"/>
                    </a:lnTo>
                    <a:lnTo>
                      <a:pt x="1456" y="320"/>
                    </a:lnTo>
                    <a:lnTo>
                      <a:pt x="1476" y="320"/>
                    </a:lnTo>
                    <a:lnTo>
                      <a:pt x="1497" y="320"/>
                    </a:lnTo>
                  </a:path>
                </a:pathLst>
              </a:custGeom>
              <a:noFill/>
              <a:ln w="42926">
                <a:solidFill>
                  <a:srgbClr val="7798B1"/>
                </a:solidFill>
                <a:prstDash val="solid"/>
                <a:round/>
                <a:headEnd/>
                <a:tailEnd/>
              </a:ln>
            </p:spPr>
            <p:txBody>
              <a:bodyPr>
                <a:prstTxWarp prst="textNoShape">
                  <a:avLst/>
                </a:prstTxWarp>
              </a:bodyPr>
              <a:lstStyle/>
              <a:p>
                <a:endParaRPr lang="en-US" sz="1600" b="1">
                  <a:latin typeface="Arial" panose="020B0604020202020204" pitchFamily="34" charset="0"/>
                  <a:cs typeface="Arial" panose="020B0604020202020204" pitchFamily="34" charset="0"/>
                </a:endParaRPr>
              </a:p>
            </p:txBody>
          </p:sp>
          <p:sp>
            <p:nvSpPr>
              <p:cNvPr id="24" name="Freeform 128">
                <a:extLst>
                  <a:ext uri="{FF2B5EF4-FFF2-40B4-BE49-F238E27FC236}">
                    <a16:creationId xmlns:a16="http://schemas.microsoft.com/office/drawing/2014/main" id="{C4ABBF5C-F819-2598-8E9B-AABEF7DD7E53}"/>
                  </a:ext>
                </a:extLst>
              </p:cNvPr>
              <p:cNvSpPr>
                <a:spLocks/>
              </p:cNvSpPr>
              <p:nvPr/>
            </p:nvSpPr>
            <p:spPr bwMode="auto">
              <a:xfrm>
                <a:off x="1776413" y="2165350"/>
                <a:ext cx="5389562" cy="546100"/>
              </a:xfrm>
              <a:custGeom>
                <a:avLst/>
                <a:gdLst>
                  <a:gd name="T0" fmla="*/ 2147483647 w 3395"/>
                  <a:gd name="T1" fmla="*/ 2147483647 h 344"/>
                  <a:gd name="T2" fmla="*/ 2147483647 w 3395"/>
                  <a:gd name="T3" fmla="*/ 2147483647 h 344"/>
                  <a:gd name="T4" fmla="*/ 2147483647 w 3395"/>
                  <a:gd name="T5" fmla="*/ 2147483647 h 344"/>
                  <a:gd name="T6" fmla="*/ 2147483647 w 3395"/>
                  <a:gd name="T7" fmla="*/ 2147483647 h 344"/>
                  <a:gd name="T8" fmla="*/ 2147483647 w 3395"/>
                  <a:gd name="T9" fmla="*/ 2147483647 h 344"/>
                  <a:gd name="T10" fmla="*/ 2147483647 w 3395"/>
                  <a:gd name="T11" fmla="*/ 2147483647 h 344"/>
                  <a:gd name="T12" fmla="*/ 2147483647 w 3395"/>
                  <a:gd name="T13" fmla="*/ 2147483647 h 344"/>
                  <a:gd name="T14" fmla="*/ 2147483647 w 3395"/>
                  <a:gd name="T15" fmla="*/ 2147483647 h 344"/>
                  <a:gd name="T16" fmla="*/ 2147483647 w 3395"/>
                  <a:gd name="T17" fmla="*/ 2147483647 h 344"/>
                  <a:gd name="T18" fmla="*/ 2147483647 w 3395"/>
                  <a:gd name="T19" fmla="*/ 2147483647 h 344"/>
                  <a:gd name="T20" fmla="*/ 2147483647 w 3395"/>
                  <a:gd name="T21" fmla="*/ 2147483647 h 344"/>
                  <a:gd name="T22" fmla="*/ 2147483647 w 3395"/>
                  <a:gd name="T23" fmla="*/ 2147483647 h 344"/>
                  <a:gd name="T24" fmla="*/ 2147483647 w 3395"/>
                  <a:gd name="T25" fmla="*/ 2147483647 h 344"/>
                  <a:gd name="T26" fmla="*/ 2147483647 w 3395"/>
                  <a:gd name="T27" fmla="*/ 2147483647 h 344"/>
                  <a:gd name="T28" fmla="*/ 2147483647 w 3395"/>
                  <a:gd name="T29" fmla="*/ 2147483647 h 344"/>
                  <a:gd name="T30" fmla="*/ 2147483647 w 3395"/>
                  <a:gd name="T31" fmla="*/ 2147483647 h 344"/>
                  <a:gd name="T32" fmla="*/ 2147483647 w 3395"/>
                  <a:gd name="T33" fmla="*/ 2147483647 h 344"/>
                  <a:gd name="T34" fmla="*/ 2147483647 w 3395"/>
                  <a:gd name="T35" fmla="*/ 2147483647 h 344"/>
                  <a:gd name="T36" fmla="*/ 2147483647 w 3395"/>
                  <a:gd name="T37" fmla="*/ 2147483647 h 344"/>
                  <a:gd name="T38" fmla="*/ 2147483647 w 3395"/>
                  <a:gd name="T39" fmla="*/ 2147483647 h 344"/>
                  <a:gd name="T40" fmla="*/ 2147483647 w 3395"/>
                  <a:gd name="T41" fmla="*/ 2147483647 h 344"/>
                  <a:gd name="T42" fmla="*/ 2147483647 w 3395"/>
                  <a:gd name="T43" fmla="*/ 2147483647 h 344"/>
                  <a:gd name="T44" fmla="*/ 2147483647 w 3395"/>
                  <a:gd name="T45" fmla="*/ 2147483647 h 344"/>
                  <a:gd name="T46" fmla="*/ 2147483647 w 3395"/>
                  <a:gd name="T47" fmla="*/ 2147483647 h 344"/>
                  <a:gd name="T48" fmla="*/ 2147483647 w 3395"/>
                  <a:gd name="T49" fmla="*/ 2147483647 h 344"/>
                  <a:gd name="T50" fmla="*/ 2147483647 w 3395"/>
                  <a:gd name="T51" fmla="*/ 2147483647 h 344"/>
                  <a:gd name="T52" fmla="*/ 2147483647 w 3395"/>
                  <a:gd name="T53" fmla="*/ 2147483647 h 344"/>
                  <a:gd name="T54" fmla="*/ 2147483647 w 3395"/>
                  <a:gd name="T55" fmla="*/ 2147483647 h 344"/>
                  <a:gd name="T56" fmla="*/ 2147483647 w 3395"/>
                  <a:gd name="T57" fmla="*/ 2147483647 h 344"/>
                  <a:gd name="T58" fmla="*/ 2147483647 w 3395"/>
                  <a:gd name="T59" fmla="*/ 2147483647 h 344"/>
                  <a:gd name="T60" fmla="*/ 2147483647 w 3395"/>
                  <a:gd name="T61" fmla="*/ 2147483647 h 344"/>
                  <a:gd name="T62" fmla="*/ 2147483647 w 3395"/>
                  <a:gd name="T63" fmla="*/ 2147483647 h 344"/>
                  <a:gd name="T64" fmla="*/ 2147483647 w 3395"/>
                  <a:gd name="T65" fmla="*/ 2147483647 h 344"/>
                  <a:gd name="T66" fmla="*/ 2147483647 w 3395"/>
                  <a:gd name="T67" fmla="*/ 2147483647 h 344"/>
                  <a:gd name="T68" fmla="*/ 2147483647 w 3395"/>
                  <a:gd name="T69" fmla="*/ 2147483647 h 344"/>
                  <a:gd name="T70" fmla="*/ 2147483647 w 3395"/>
                  <a:gd name="T71" fmla="*/ 2147483647 h 344"/>
                  <a:gd name="T72" fmla="*/ 2147483647 w 3395"/>
                  <a:gd name="T73" fmla="*/ 2147483647 h 344"/>
                  <a:gd name="T74" fmla="*/ 2147483647 w 3395"/>
                  <a:gd name="T75" fmla="*/ 2147483647 h 344"/>
                  <a:gd name="T76" fmla="*/ 2147483647 w 3395"/>
                  <a:gd name="T77" fmla="*/ 2147483647 h 344"/>
                  <a:gd name="T78" fmla="*/ 2147483647 w 3395"/>
                  <a:gd name="T79" fmla="*/ 2147483647 h 344"/>
                  <a:gd name="T80" fmla="*/ 2147483647 w 3395"/>
                  <a:gd name="T81" fmla="*/ 2147483647 h 344"/>
                  <a:gd name="T82" fmla="*/ 2147483647 w 3395"/>
                  <a:gd name="T83" fmla="*/ 2147483647 h 344"/>
                  <a:gd name="T84" fmla="*/ 2147483647 w 3395"/>
                  <a:gd name="T85" fmla="*/ 2147483647 h 344"/>
                  <a:gd name="T86" fmla="*/ 2147483647 w 3395"/>
                  <a:gd name="T87" fmla="*/ 2147483647 h 344"/>
                  <a:gd name="T88" fmla="*/ 2147483647 w 3395"/>
                  <a:gd name="T89" fmla="*/ 2147483647 h 344"/>
                  <a:gd name="T90" fmla="*/ 2147483647 w 3395"/>
                  <a:gd name="T91" fmla="*/ 2147483647 h 344"/>
                  <a:gd name="T92" fmla="*/ 2147483647 w 3395"/>
                  <a:gd name="T93" fmla="*/ 2147483647 h 344"/>
                  <a:gd name="T94" fmla="*/ 2147483647 w 3395"/>
                  <a:gd name="T95" fmla="*/ 2147483647 h 344"/>
                  <a:gd name="T96" fmla="*/ 2147483647 w 3395"/>
                  <a:gd name="T97" fmla="*/ 2147483647 h 344"/>
                  <a:gd name="T98" fmla="*/ 2147483647 w 3395"/>
                  <a:gd name="T99" fmla="*/ 2147483647 h 344"/>
                  <a:gd name="T100" fmla="*/ 2147483647 w 3395"/>
                  <a:gd name="T101" fmla="*/ 2147483647 h 344"/>
                  <a:gd name="T102" fmla="*/ 2147483647 w 3395"/>
                  <a:gd name="T103" fmla="*/ 2147483647 h 344"/>
                  <a:gd name="T104" fmla="*/ 2147483647 w 3395"/>
                  <a:gd name="T105" fmla="*/ 2147483647 h 344"/>
                  <a:gd name="T106" fmla="*/ 2147483647 w 3395"/>
                  <a:gd name="T107" fmla="*/ 0 h 344"/>
                  <a:gd name="T108" fmla="*/ 2147483647 w 3395"/>
                  <a:gd name="T109" fmla="*/ 2147483647 h 34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395"/>
                  <a:gd name="T166" fmla="*/ 0 h 344"/>
                  <a:gd name="T167" fmla="*/ 3395 w 3395"/>
                  <a:gd name="T168" fmla="*/ 344 h 34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395" h="344">
                    <a:moveTo>
                      <a:pt x="3395" y="344"/>
                    </a:moveTo>
                    <a:lnTo>
                      <a:pt x="3285" y="344"/>
                    </a:lnTo>
                    <a:lnTo>
                      <a:pt x="3232" y="342"/>
                    </a:lnTo>
                    <a:lnTo>
                      <a:pt x="3176" y="342"/>
                    </a:lnTo>
                    <a:lnTo>
                      <a:pt x="3172" y="340"/>
                    </a:lnTo>
                    <a:lnTo>
                      <a:pt x="3168" y="340"/>
                    </a:lnTo>
                    <a:lnTo>
                      <a:pt x="3159" y="338"/>
                    </a:lnTo>
                    <a:lnTo>
                      <a:pt x="3155" y="336"/>
                    </a:lnTo>
                    <a:lnTo>
                      <a:pt x="3151" y="334"/>
                    </a:lnTo>
                    <a:lnTo>
                      <a:pt x="3149" y="334"/>
                    </a:lnTo>
                    <a:lnTo>
                      <a:pt x="3147" y="328"/>
                    </a:lnTo>
                    <a:lnTo>
                      <a:pt x="3147" y="326"/>
                    </a:lnTo>
                    <a:lnTo>
                      <a:pt x="3145" y="324"/>
                    </a:lnTo>
                    <a:lnTo>
                      <a:pt x="3143" y="324"/>
                    </a:lnTo>
                    <a:lnTo>
                      <a:pt x="3139" y="322"/>
                    </a:lnTo>
                    <a:lnTo>
                      <a:pt x="3133" y="320"/>
                    </a:lnTo>
                    <a:lnTo>
                      <a:pt x="3128" y="320"/>
                    </a:lnTo>
                    <a:lnTo>
                      <a:pt x="3126" y="320"/>
                    </a:lnTo>
                    <a:lnTo>
                      <a:pt x="3124" y="320"/>
                    </a:lnTo>
                    <a:lnTo>
                      <a:pt x="3067" y="320"/>
                    </a:lnTo>
                    <a:lnTo>
                      <a:pt x="3007" y="320"/>
                    </a:lnTo>
                    <a:lnTo>
                      <a:pt x="2947" y="320"/>
                    </a:lnTo>
                    <a:lnTo>
                      <a:pt x="2887" y="318"/>
                    </a:lnTo>
                    <a:lnTo>
                      <a:pt x="2767" y="314"/>
                    </a:lnTo>
                    <a:lnTo>
                      <a:pt x="2709" y="311"/>
                    </a:lnTo>
                    <a:lnTo>
                      <a:pt x="2649" y="311"/>
                    </a:lnTo>
                    <a:lnTo>
                      <a:pt x="2643" y="309"/>
                    </a:lnTo>
                    <a:lnTo>
                      <a:pt x="2639" y="307"/>
                    </a:lnTo>
                    <a:lnTo>
                      <a:pt x="2629" y="303"/>
                    </a:lnTo>
                    <a:lnTo>
                      <a:pt x="2618" y="299"/>
                    </a:lnTo>
                    <a:lnTo>
                      <a:pt x="2614" y="297"/>
                    </a:lnTo>
                    <a:lnTo>
                      <a:pt x="2608" y="297"/>
                    </a:lnTo>
                    <a:lnTo>
                      <a:pt x="2602" y="293"/>
                    </a:lnTo>
                    <a:lnTo>
                      <a:pt x="2598" y="291"/>
                    </a:lnTo>
                    <a:lnTo>
                      <a:pt x="2594" y="289"/>
                    </a:lnTo>
                    <a:lnTo>
                      <a:pt x="2589" y="289"/>
                    </a:lnTo>
                    <a:lnTo>
                      <a:pt x="2585" y="289"/>
                    </a:lnTo>
                    <a:lnTo>
                      <a:pt x="2581" y="289"/>
                    </a:lnTo>
                    <a:lnTo>
                      <a:pt x="2575" y="289"/>
                    </a:lnTo>
                    <a:lnTo>
                      <a:pt x="2569" y="291"/>
                    </a:lnTo>
                    <a:lnTo>
                      <a:pt x="2565" y="291"/>
                    </a:lnTo>
                    <a:lnTo>
                      <a:pt x="2561" y="293"/>
                    </a:lnTo>
                    <a:lnTo>
                      <a:pt x="2554" y="293"/>
                    </a:lnTo>
                    <a:lnTo>
                      <a:pt x="2548" y="291"/>
                    </a:lnTo>
                    <a:lnTo>
                      <a:pt x="2544" y="289"/>
                    </a:lnTo>
                    <a:lnTo>
                      <a:pt x="2538" y="285"/>
                    </a:lnTo>
                    <a:lnTo>
                      <a:pt x="2534" y="283"/>
                    </a:lnTo>
                    <a:lnTo>
                      <a:pt x="2530" y="281"/>
                    </a:lnTo>
                    <a:lnTo>
                      <a:pt x="2523" y="281"/>
                    </a:lnTo>
                    <a:lnTo>
                      <a:pt x="2488" y="278"/>
                    </a:lnTo>
                    <a:lnTo>
                      <a:pt x="2453" y="276"/>
                    </a:lnTo>
                    <a:lnTo>
                      <a:pt x="2385" y="276"/>
                    </a:lnTo>
                    <a:lnTo>
                      <a:pt x="2379" y="274"/>
                    </a:lnTo>
                    <a:lnTo>
                      <a:pt x="2371" y="272"/>
                    </a:lnTo>
                    <a:lnTo>
                      <a:pt x="2362" y="272"/>
                    </a:lnTo>
                    <a:lnTo>
                      <a:pt x="2354" y="270"/>
                    </a:lnTo>
                    <a:lnTo>
                      <a:pt x="2335" y="270"/>
                    </a:lnTo>
                    <a:lnTo>
                      <a:pt x="2315" y="272"/>
                    </a:lnTo>
                    <a:lnTo>
                      <a:pt x="2294" y="274"/>
                    </a:lnTo>
                    <a:lnTo>
                      <a:pt x="2273" y="274"/>
                    </a:lnTo>
                    <a:lnTo>
                      <a:pt x="2255" y="276"/>
                    </a:lnTo>
                    <a:lnTo>
                      <a:pt x="2247" y="276"/>
                    </a:lnTo>
                    <a:lnTo>
                      <a:pt x="2238" y="276"/>
                    </a:lnTo>
                    <a:lnTo>
                      <a:pt x="2236" y="276"/>
                    </a:lnTo>
                    <a:lnTo>
                      <a:pt x="2234" y="274"/>
                    </a:lnTo>
                    <a:lnTo>
                      <a:pt x="2230" y="274"/>
                    </a:lnTo>
                    <a:lnTo>
                      <a:pt x="2224" y="274"/>
                    </a:lnTo>
                    <a:lnTo>
                      <a:pt x="2216" y="272"/>
                    </a:lnTo>
                    <a:lnTo>
                      <a:pt x="2207" y="272"/>
                    </a:lnTo>
                    <a:lnTo>
                      <a:pt x="2197" y="272"/>
                    </a:lnTo>
                    <a:lnTo>
                      <a:pt x="2185" y="272"/>
                    </a:lnTo>
                    <a:lnTo>
                      <a:pt x="2172" y="272"/>
                    </a:lnTo>
                    <a:lnTo>
                      <a:pt x="2160" y="270"/>
                    </a:lnTo>
                    <a:lnTo>
                      <a:pt x="2145" y="270"/>
                    </a:lnTo>
                    <a:lnTo>
                      <a:pt x="2131" y="270"/>
                    </a:lnTo>
                    <a:lnTo>
                      <a:pt x="2117" y="270"/>
                    </a:lnTo>
                    <a:lnTo>
                      <a:pt x="2100" y="270"/>
                    </a:lnTo>
                    <a:lnTo>
                      <a:pt x="2069" y="268"/>
                    </a:lnTo>
                    <a:lnTo>
                      <a:pt x="2038" y="268"/>
                    </a:lnTo>
                    <a:lnTo>
                      <a:pt x="2007" y="268"/>
                    </a:lnTo>
                    <a:lnTo>
                      <a:pt x="1991" y="268"/>
                    </a:lnTo>
                    <a:lnTo>
                      <a:pt x="1976" y="268"/>
                    </a:lnTo>
                    <a:lnTo>
                      <a:pt x="1962" y="268"/>
                    </a:lnTo>
                    <a:lnTo>
                      <a:pt x="1949" y="268"/>
                    </a:lnTo>
                    <a:lnTo>
                      <a:pt x="1937" y="268"/>
                    </a:lnTo>
                    <a:lnTo>
                      <a:pt x="1927" y="268"/>
                    </a:lnTo>
                    <a:lnTo>
                      <a:pt x="1916" y="268"/>
                    </a:lnTo>
                    <a:lnTo>
                      <a:pt x="1906" y="268"/>
                    </a:lnTo>
                    <a:lnTo>
                      <a:pt x="1900" y="268"/>
                    </a:lnTo>
                    <a:lnTo>
                      <a:pt x="1893" y="268"/>
                    </a:lnTo>
                    <a:lnTo>
                      <a:pt x="1889" y="268"/>
                    </a:lnTo>
                    <a:lnTo>
                      <a:pt x="1885" y="268"/>
                    </a:lnTo>
                    <a:lnTo>
                      <a:pt x="1873" y="262"/>
                    </a:lnTo>
                    <a:lnTo>
                      <a:pt x="1860" y="256"/>
                    </a:lnTo>
                    <a:lnTo>
                      <a:pt x="1848" y="254"/>
                    </a:lnTo>
                    <a:lnTo>
                      <a:pt x="1834" y="252"/>
                    </a:lnTo>
                    <a:lnTo>
                      <a:pt x="1819" y="250"/>
                    </a:lnTo>
                    <a:lnTo>
                      <a:pt x="1803" y="250"/>
                    </a:lnTo>
                    <a:lnTo>
                      <a:pt x="1788" y="250"/>
                    </a:lnTo>
                    <a:lnTo>
                      <a:pt x="1772" y="250"/>
                    </a:lnTo>
                    <a:lnTo>
                      <a:pt x="1741" y="252"/>
                    </a:lnTo>
                    <a:lnTo>
                      <a:pt x="1708" y="254"/>
                    </a:lnTo>
                    <a:lnTo>
                      <a:pt x="1693" y="256"/>
                    </a:lnTo>
                    <a:lnTo>
                      <a:pt x="1677" y="256"/>
                    </a:lnTo>
                    <a:lnTo>
                      <a:pt x="1662" y="256"/>
                    </a:lnTo>
                    <a:lnTo>
                      <a:pt x="1648" y="256"/>
                    </a:lnTo>
                    <a:lnTo>
                      <a:pt x="1631" y="252"/>
                    </a:lnTo>
                    <a:lnTo>
                      <a:pt x="1615" y="250"/>
                    </a:lnTo>
                    <a:lnTo>
                      <a:pt x="1598" y="245"/>
                    </a:lnTo>
                    <a:lnTo>
                      <a:pt x="1582" y="241"/>
                    </a:lnTo>
                    <a:lnTo>
                      <a:pt x="1575" y="239"/>
                    </a:lnTo>
                    <a:lnTo>
                      <a:pt x="1569" y="235"/>
                    </a:lnTo>
                    <a:lnTo>
                      <a:pt x="1561" y="233"/>
                    </a:lnTo>
                    <a:lnTo>
                      <a:pt x="1555" y="229"/>
                    </a:lnTo>
                    <a:lnTo>
                      <a:pt x="1536" y="225"/>
                    </a:lnTo>
                    <a:lnTo>
                      <a:pt x="1518" y="223"/>
                    </a:lnTo>
                    <a:lnTo>
                      <a:pt x="1499" y="221"/>
                    </a:lnTo>
                    <a:lnTo>
                      <a:pt x="1478" y="219"/>
                    </a:lnTo>
                    <a:lnTo>
                      <a:pt x="1460" y="219"/>
                    </a:lnTo>
                    <a:lnTo>
                      <a:pt x="1439" y="219"/>
                    </a:lnTo>
                    <a:lnTo>
                      <a:pt x="1421" y="219"/>
                    </a:lnTo>
                    <a:lnTo>
                      <a:pt x="1402" y="219"/>
                    </a:lnTo>
                    <a:lnTo>
                      <a:pt x="1383" y="221"/>
                    </a:lnTo>
                    <a:lnTo>
                      <a:pt x="1377" y="221"/>
                    </a:lnTo>
                    <a:lnTo>
                      <a:pt x="1369" y="221"/>
                    </a:lnTo>
                    <a:lnTo>
                      <a:pt x="1363" y="223"/>
                    </a:lnTo>
                    <a:lnTo>
                      <a:pt x="1357" y="223"/>
                    </a:lnTo>
                    <a:lnTo>
                      <a:pt x="1350" y="223"/>
                    </a:lnTo>
                    <a:lnTo>
                      <a:pt x="1344" y="223"/>
                    </a:lnTo>
                    <a:lnTo>
                      <a:pt x="1340" y="225"/>
                    </a:lnTo>
                    <a:lnTo>
                      <a:pt x="1338" y="225"/>
                    </a:lnTo>
                    <a:lnTo>
                      <a:pt x="1334" y="225"/>
                    </a:lnTo>
                    <a:lnTo>
                      <a:pt x="1317" y="223"/>
                    </a:lnTo>
                    <a:lnTo>
                      <a:pt x="1301" y="221"/>
                    </a:lnTo>
                    <a:lnTo>
                      <a:pt x="1268" y="214"/>
                    </a:lnTo>
                    <a:lnTo>
                      <a:pt x="1235" y="210"/>
                    </a:lnTo>
                    <a:lnTo>
                      <a:pt x="1200" y="204"/>
                    </a:lnTo>
                    <a:lnTo>
                      <a:pt x="1185" y="200"/>
                    </a:lnTo>
                    <a:lnTo>
                      <a:pt x="1169" y="198"/>
                    </a:lnTo>
                    <a:lnTo>
                      <a:pt x="1152" y="194"/>
                    </a:lnTo>
                    <a:lnTo>
                      <a:pt x="1138" y="192"/>
                    </a:lnTo>
                    <a:lnTo>
                      <a:pt x="1125" y="190"/>
                    </a:lnTo>
                    <a:lnTo>
                      <a:pt x="1111" y="186"/>
                    </a:lnTo>
                    <a:lnTo>
                      <a:pt x="1100" y="183"/>
                    </a:lnTo>
                    <a:lnTo>
                      <a:pt x="1088" y="181"/>
                    </a:lnTo>
                    <a:lnTo>
                      <a:pt x="1078" y="179"/>
                    </a:lnTo>
                    <a:lnTo>
                      <a:pt x="1067" y="175"/>
                    </a:lnTo>
                    <a:lnTo>
                      <a:pt x="1045" y="167"/>
                    </a:lnTo>
                    <a:lnTo>
                      <a:pt x="1024" y="159"/>
                    </a:lnTo>
                    <a:lnTo>
                      <a:pt x="1014" y="157"/>
                    </a:lnTo>
                    <a:lnTo>
                      <a:pt x="1003" y="153"/>
                    </a:lnTo>
                    <a:lnTo>
                      <a:pt x="991" y="150"/>
                    </a:lnTo>
                    <a:lnTo>
                      <a:pt x="981" y="148"/>
                    </a:lnTo>
                    <a:lnTo>
                      <a:pt x="968" y="148"/>
                    </a:lnTo>
                    <a:lnTo>
                      <a:pt x="958" y="148"/>
                    </a:lnTo>
                    <a:lnTo>
                      <a:pt x="933" y="148"/>
                    </a:lnTo>
                    <a:lnTo>
                      <a:pt x="910" y="146"/>
                    </a:lnTo>
                    <a:lnTo>
                      <a:pt x="861" y="140"/>
                    </a:lnTo>
                    <a:lnTo>
                      <a:pt x="809" y="134"/>
                    </a:lnTo>
                    <a:lnTo>
                      <a:pt x="760" y="132"/>
                    </a:lnTo>
                    <a:lnTo>
                      <a:pt x="710" y="128"/>
                    </a:lnTo>
                    <a:lnTo>
                      <a:pt x="661" y="126"/>
                    </a:lnTo>
                    <a:lnTo>
                      <a:pt x="609" y="126"/>
                    </a:lnTo>
                    <a:lnTo>
                      <a:pt x="559" y="126"/>
                    </a:lnTo>
                    <a:lnTo>
                      <a:pt x="508" y="126"/>
                    </a:lnTo>
                    <a:lnTo>
                      <a:pt x="489" y="119"/>
                    </a:lnTo>
                    <a:lnTo>
                      <a:pt x="471" y="117"/>
                    </a:lnTo>
                    <a:lnTo>
                      <a:pt x="454" y="115"/>
                    </a:lnTo>
                    <a:lnTo>
                      <a:pt x="444" y="113"/>
                    </a:lnTo>
                    <a:lnTo>
                      <a:pt x="435" y="113"/>
                    </a:lnTo>
                    <a:lnTo>
                      <a:pt x="421" y="109"/>
                    </a:lnTo>
                    <a:lnTo>
                      <a:pt x="409" y="103"/>
                    </a:lnTo>
                    <a:lnTo>
                      <a:pt x="396" y="99"/>
                    </a:lnTo>
                    <a:lnTo>
                      <a:pt x="384" y="93"/>
                    </a:lnTo>
                    <a:lnTo>
                      <a:pt x="380" y="91"/>
                    </a:lnTo>
                    <a:lnTo>
                      <a:pt x="373" y="89"/>
                    </a:lnTo>
                    <a:lnTo>
                      <a:pt x="365" y="84"/>
                    </a:lnTo>
                    <a:lnTo>
                      <a:pt x="361" y="84"/>
                    </a:lnTo>
                    <a:lnTo>
                      <a:pt x="357" y="82"/>
                    </a:lnTo>
                    <a:lnTo>
                      <a:pt x="355" y="82"/>
                    </a:lnTo>
                    <a:lnTo>
                      <a:pt x="349" y="78"/>
                    </a:lnTo>
                    <a:lnTo>
                      <a:pt x="342" y="76"/>
                    </a:lnTo>
                    <a:lnTo>
                      <a:pt x="332" y="74"/>
                    </a:lnTo>
                    <a:lnTo>
                      <a:pt x="320" y="72"/>
                    </a:lnTo>
                    <a:lnTo>
                      <a:pt x="305" y="70"/>
                    </a:lnTo>
                    <a:lnTo>
                      <a:pt x="293" y="70"/>
                    </a:lnTo>
                    <a:lnTo>
                      <a:pt x="278" y="68"/>
                    </a:lnTo>
                    <a:lnTo>
                      <a:pt x="266" y="68"/>
                    </a:lnTo>
                    <a:lnTo>
                      <a:pt x="254" y="66"/>
                    </a:lnTo>
                    <a:lnTo>
                      <a:pt x="241" y="64"/>
                    </a:lnTo>
                    <a:lnTo>
                      <a:pt x="227" y="62"/>
                    </a:lnTo>
                    <a:lnTo>
                      <a:pt x="202" y="55"/>
                    </a:lnTo>
                    <a:lnTo>
                      <a:pt x="188" y="53"/>
                    </a:lnTo>
                    <a:lnTo>
                      <a:pt x="177" y="49"/>
                    </a:lnTo>
                    <a:lnTo>
                      <a:pt x="165" y="47"/>
                    </a:lnTo>
                    <a:lnTo>
                      <a:pt x="157" y="43"/>
                    </a:lnTo>
                    <a:lnTo>
                      <a:pt x="150" y="39"/>
                    </a:lnTo>
                    <a:lnTo>
                      <a:pt x="146" y="35"/>
                    </a:lnTo>
                    <a:lnTo>
                      <a:pt x="142" y="33"/>
                    </a:lnTo>
                    <a:lnTo>
                      <a:pt x="136" y="31"/>
                    </a:lnTo>
                    <a:lnTo>
                      <a:pt x="126" y="29"/>
                    </a:lnTo>
                    <a:lnTo>
                      <a:pt x="119" y="27"/>
                    </a:lnTo>
                    <a:lnTo>
                      <a:pt x="113" y="25"/>
                    </a:lnTo>
                    <a:lnTo>
                      <a:pt x="105" y="22"/>
                    </a:lnTo>
                    <a:lnTo>
                      <a:pt x="97" y="22"/>
                    </a:lnTo>
                    <a:lnTo>
                      <a:pt x="88" y="20"/>
                    </a:lnTo>
                    <a:lnTo>
                      <a:pt x="80" y="18"/>
                    </a:lnTo>
                    <a:lnTo>
                      <a:pt x="66" y="10"/>
                    </a:lnTo>
                    <a:lnTo>
                      <a:pt x="49" y="4"/>
                    </a:lnTo>
                    <a:lnTo>
                      <a:pt x="43" y="2"/>
                    </a:lnTo>
                    <a:lnTo>
                      <a:pt x="35" y="0"/>
                    </a:lnTo>
                    <a:lnTo>
                      <a:pt x="29" y="0"/>
                    </a:lnTo>
                    <a:lnTo>
                      <a:pt x="20" y="0"/>
                    </a:lnTo>
                    <a:lnTo>
                      <a:pt x="14" y="0"/>
                    </a:lnTo>
                    <a:lnTo>
                      <a:pt x="10" y="2"/>
                    </a:lnTo>
                    <a:lnTo>
                      <a:pt x="4" y="6"/>
                    </a:lnTo>
                    <a:lnTo>
                      <a:pt x="2" y="10"/>
                    </a:lnTo>
                    <a:lnTo>
                      <a:pt x="0" y="12"/>
                    </a:lnTo>
                  </a:path>
                </a:pathLst>
              </a:custGeom>
              <a:noFill/>
              <a:ln w="42863">
                <a:solidFill>
                  <a:srgbClr val="BB2929"/>
                </a:solidFill>
                <a:prstDash val="solid"/>
                <a:round/>
                <a:headEnd/>
                <a:tailEnd/>
              </a:ln>
            </p:spPr>
            <p:txBody>
              <a:bodyPr>
                <a:prstTxWarp prst="textNoShape">
                  <a:avLst/>
                </a:prstTxWarp>
              </a:bodyPr>
              <a:lstStyle/>
              <a:p>
                <a:endParaRPr lang="en-US" sz="1600" b="1">
                  <a:latin typeface="Arial" panose="020B0604020202020204" pitchFamily="34" charset="0"/>
                  <a:cs typeface="Arial" panose="020B0604020202020204" pitchFamily="34" charset="0"/>
                </a:endParaRPr>
              </a:p>
            </p:txBody>
          </p:sp>
          <p:sp>
            <p:nvSpPr>
              <p:cNvPr id="25" name="Freeform 129">
                <a:extLst>
                  <a:ext uri="{FF2B5EF4-FFF2-40B4-BE49-F238E27FC236}">
                    <a16:creationId xmlns:a16="http://schemas.microsoft.com/office/drawing/2014/main" id="{5EDBCE04-FE70-BF6C-C8A0-919798EB0F8E}"/>
                  </a:ext>
                </a:extLst>
              </p:cNvPr>
              <p:cNvSpPr>
                <a:spLocks/>
              </p:cNvSpPr>
              <p:nvPr/>
            </p:nvSpPr>
            <p:spPr bwMode="auto">
              <a:xfrm>
                <a:off x="1792288" y="2152650"/>
                <a:ext cx="4918075" cy="1312863"/>
              </a:xfrm>
              <a:custGeom>
                <a:avLst/>
                <a:gdLst>
                  <a:gd name="T0" fmla="*/ 2147483647 w 3098"/>
                  <a:gd name="T1" fmla="*/ 2147483647 h 827"/>
                  <a:gd name="T2" fmla="*/ 2147483647 w 3098"/>
                  <a:gd name="T3" fmla="*/ 2147483647 h 827"/>
                  <a:gd name="T4" fmla="*/ 2147483647 w 3098"/>
                  <a:gd name="T5" fmla="*/ 2147483647 h 827"/>
                  <a:gd name="T6" fmla="*/ 2147483647 w 3098"/>
                  <a:gd name="T7" fmla="*/ 2147483647 h 827"/>
                  <a:gd name="T8" fmla="*/ 2147483647 w 3098"/>
                  <a:gd name="T9" fmla="*/ 2147483647 h 827"/>
                  <a:gd name="T10" fmla="*/ 2147483647 w 3098"/>
                  <a:gd name="T11" fmla="*/ 2147483647 h 827"/>
                  <a:gd name="T12" fmla="*/ 2147483647 w 3098"/>
                  <a:gd name="T13" fmla="*/ 2147483647 h 827"/>
                  <a:gd name="T14" fmla="*/ 2147483647 w 3098"/>
                  <a:gd name="T15" fmla="*/ 2147483647 h 827"/>
                  <a:gd name="T16" fmla="*/ 2147483647 w 3098"/>
                  <a:gd name="T17" fmla="*/ 2147483647 h 827"/>
                  <a:gd name="T18" fmla="*/ 2147483647 w 3098"/>
                  <a:gd name="T19" fmla="*/ 2147483647 h 827"/>
                  <a:gd name="T20" fmla="*/ 2147483647 w 3098"/>
                  <a:gd name="T21" fmla="*/ 2147483647 h 827"/>
                  <a:gd name="T22" fmla="*/ 2147483647 w 3098"/>
                  <a:gd name="T23" fmla="*/ 2147483647 h 827"/>
                  <a:gd name="T24" fmla="*/ 2147483647 w 3098"/>
                  <a:gd name="T25" fmla="*/ 2147483647 h 827"/>
                  <a:gd name="T26" fmla="*/ 2147483647 w 3098"/>
                  <a:gd name="T27" fmla="*/ 2147483647 h 827"/>
                  <a:gd name="T28" fmla="*/ 2147483647 w 3098"/>
                  <a:gd name="T29" fmla="*/ 2147483647 h 827"/>
                  <a:gd name="T30" fmla="*/ 2147483647 w 3098"/>
                  <a:gd name="T31" fmla="*/ 2147483647 h 827"/>
                  <a:gd name="T32" fmla="*/ 2147483647 w 3098"/>
                  <a:gd name="T33" fmla="*/ 2147483647 h 827"/>
                  <a:gd name="T34" fmla="*/ 2147483647 w 3098"/>
                  <a:gd name="T35" fmla="*/ 2147483647 h 827"/>
                  <a:gd name="T36" fmla="*/ 2147483647 w 3098"/>
                  <a:gd name="T37" fmla="*/ 2147483647 h 827"/>
                  <a:gd name="T38" fmla="*/ 2147483647 w 3098"/>
                  <a:gd name="T39" fmla="*/ 2147483647 h 827"/>
                  <a:gd name="T40" fmla="*/ 2147483647 w 3098"/>
                  <a:gd name="T41" fmla="*/ 2147483647 h 827"/>
                  <a:gd name="T42" fmla="*/ 2147483647 w 3098"/>
                  <a:gd name="T43" fmla="*/ 2147483647 h 827"/>
                  <a:gd name="T44" fmla="*/ 2147483647 w 3098"/>
                  <a:gd name="T45" fmla="*/ 2147483647 h 827"/>
                  <a:gd name="T46" fmla="*/ 2147483647 w 3098"/>
                  <a:gd name="T47" fmla="*/ 2147483647 h 827"/>
                  <a:gd name="T48" fmla="*/ 2147483647 w 3098"/>
                  <a:gd name="T49" fmla="*/ 2147483647 h 827"/>
                  <a:gd name="T50" fmla="*/ 2147483647 w 3098"/>
                  <a:gd name="T51" fmla="*/ 2147483647 h 827"/>
                  <a:gd name="T52" fmla="*/ 2147483647 w 3098"/>
                  <a:gd name="T53" fmla="*/ 2147483647 h 827"/>
                  <a:gd name="T54" fmla="*/ 2147483647 w 3098"/>
                  <a:gd name="T55" fmla="*/ 2147483647 h 827"/>
                  <a:gd name="T56" fmla="*/ 2147483647 w 3098"/>
                  <a:gd name="T57" fmla="*/ 2147483647 h 827"/>
                  <a:gd name="T58" fmla="*/ 2147483647 w 3098"/>
                  <a:gd name="T59" fmla="*/ 2147483647 h 827"/>
                  <a:gd name="T60" fmla="*/ 2147483647 w 3098"/>
                  <a:gd name="T61" fmla="*/ 2147483647 h 827"/>
                  <a:gd name="T62" fmla="*/ 2147483647 w 3098"/>
                  <a:gd name="T63" fmla="*/ 2147483647 h 827"/>
                  <a:gd name="T64" fmla="*/ 2147483647 w 3098"/>
                  <a:gd name="T65" fmla="*/ 2147483647 h 827"/>
                  <a:gd name="T66" fmla="*/ 2147483647 w 3098"/>
                  <a:gd name="T67" fmla="*/ 2147483647 h 827"/>
                  <a:gd name="T68" fmla="*/ 2147483647 w 3098"/>
                  <a:gd name="T69" fmla="*/ 2147483647 h 827"/>
                  <a:gd name="T70" fmla="*/ 2147483647 w 3098"/>
                  <a:gd name="T71" fmla="*/ 2147483647 h 827"/>
                  <a:gd name="T72" fmla="*/ 2147483647 w 3098"/>
                  <a:gd name="T73" fmla="*/ 2147483647 h 827"/>
                  <a:gd name="T74" fmla="*/ 2147483647 w 3098"/>
                  <a:gd name="T75" fmla="*/ 2147483647 h 827"/>
                  <a:gd name="T76" fmla="*/ 2147483647 w 3098"/>
                  <a:gd name="T77" fmla="*/ 2147483647 h 827"/>
                  <a:gd name="T78" fmla="*/ 2147483647 w 3098"/>
                  <a:gd name="T79" fmla="*/ 2147483647 h 827"/>
                  <a:gd name="T80" fmla="*/ 2147483647 w 3098"/>
                  <a:gd name="T81" fmla="*/ 2147483647 h 827"/>
                  <a:gd name="T82" fmla="*/ 2147483647 w 3098"/>
                  <a:gd name="T83" fmla="*/ 2147483647 h 827"/>
                  <a:gd name="T84" fmla="*/ 2147483647 w 3098"/>
                  <a:gd name="T85" fmla="*/ 2147483647 h 827"/>
                  <a:gd name="T86" fmla="*/ 2147483647 w 3098"/>
                  <a:gd name="T87" fmla="*/ 2147483647 h 827"/>
                  <a:gd name="T88" fmla="*/ 2147483647 w 3098"/>
                  <a:gd name="T89" fmla="*/ 2147483647 h 827"/>
                  <a:gd name="T90" fmla="*/ 2147483647 w 3098"/>
                  <a:gd name="T91" fmla="*/ 2147483647 h 827"/>
                  <a:gd name="T92" fmla="*/ 2147483647 w 3098"/>
                  <a:gd name="T93" fmla="*/ 2147483647 h 827"/>
                  <a:gd name="T94" fmla="*/ 2147483647 w 3098"/>
                  <a:gd name="T95" fmla="*/ 2147483647 h 827"/>
                  <a:gd name="T96" fmla="*/ 2147483647 w 3098"/>
                  <a:gd name="T97" fmla="*/ 2147483647 h 827"/>
                  <a:gd name="T98" fmla="*/ 2147483647 w 3098"/>
                  <a:gd name="T99" fmla="*/ 2147483647 h 827"/>
                  <a:gd name="T100" fmla="*/ 2147483647 w 3098"/>
                  <a:gd name="T101" fmla="*/ 2147483647 h 827"/>
                  <a:gd name="T102" fmla="*/ 2147483647 w 3098"/>
                  <a:gd name="T103" fmla="*/ 2147483647 h 827"/>
                  <a:gd name="T104" fmla="*/ 2147483647 w 3098"/>
                  <a:gd name="T105" fmla="*/ 2147483647 h 827"/>
                  <a:gd name="T106" fmla="*/ 2147483647 w 3098"/>
                  <a:gd name="T107" fmla="*/ 2147483647 h 827"/>
                  <a:gd name="T108" fmla="*/ 2147483647 w 3098"/>
                  <a:gd name="T109" fmla="*/ 2147483647 h 82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098"/>
                  <a:gd name="T166" fmla="*/ 0 h 827"/>
                  <a:gd name="T167" fmla="*/ 3098 w 3098"/>
                  <a:gd name="T168" fmla="*/ 827 h 82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098" h="827">
                    <a:moveTo>
                      <a:pt x="0" y="0"/>
                    </a:moveTo>
                    <a:lnTo>
                      <a:pt x="10" y="4"/>
                    </a:lnTo>
                    <a:lnTo>
                      <a:pt x="23" y="6"/>
                    </a:lnTo>
                    <a:lnTo>
                      <a:pt x="31" y="10"/>
                    </a:lnTo>
                    <a:lnTo>
                      <a:pt x="41" y="14"/>
                    </a:lnTo>
                    <a:lnTo>
                      <a:pt x="52" y="18"/>
                    </a:lnTo>
                    <a:lnTo>
                      <a:pt x="62" y="20"/>
                    </a:lnTo>
                    <a:lnTo>
                      <a:pt x="72" y="24"/>
                    </a:lnTo>
                    <a:lnTo>
                      <a:pt x="87" y="26"/>
                    </a:lnTo>
                    <a:lnTo>
                      <a:pt x="95" y="30"/>
                    </a:lnTo>
                    <a:lnTo>
                      <a:pt x="101" y="35"/>
                    </a:lnTo>
                    <a:lnTo>
                      <a:pt x="109" y="39"/>
                    </a:lnTo>
                    <a:lnTo>
                      <a:pt x="118" y="43"/>
                    </a:lnTo>
                    <a:lnTo>
                      <a:pt x="126" y="51"/>
                    </a:lnTo>
                    <a:lnTo>
                      <a:pt x="134" y="57"/>
                    </a:lnTo>
                    <a:lnTo>
                      <a:pt x="138" y="61"/>
                    </a:lnTo>
                    <a:lnTo>
                      <a:pt x="142" y="63"/>
                    </a:lnTo>
                    <a:lnTo>
                      <a:pt x="147" y="66"/>
                    </a:lnTo>
                    <a:lnTo>
                      <a:pt x="153" y="66"/>
                    </a:lnTo>
                    <a:lnTo>
                      <a:pt x="157" y="68"/>
                    </a:lnTo>
                    <a:lnTo>
                      <a:pt x="159" y="68"/>
                    </a:lnTo>
                    <a:lnTo>
                      <a:pt x="163" y="70"/>
                    </a:lnTo>
                    <a:lnTo>
                      <a:pt x="165" y="70"/>
                    </a:lnTo>
                    <a:lnTo>
                      <a:pt x="167" y="72"/>
                    </a:lnTo>
                    <a:lnTo>
                      <a:pt x="171" y="72"/>
                    </a:lnTo>
                    <a:lnTo>
                      <a:pt x="173" y="72"/>
                    </a:lnTo>
                    <a:lnTo>
                      <a:pt x="176" y="74"/>
                    </a:lnTo>
                    <a:lnTo>
                      <a:pt x="178" y="74"/>
                    </a:lnTo>
                    <a:lnTo>
                      <a:pt x="180" y="74"/>
                    </a:lnTo>
                    <a:lnTo>
                      <a:pt x="184" y="74"/>
                    </a:lnTo>
                    <a:lnTo>
                      <a:pt x="188" y="74"/>
                    </a:lnTo>
                    <a:lnTo>
                      <a:pt x="192" y="74"/>
                    </a:lnTo>
                    <a:lnTo>
                      <a:pt x="196" y="76"/>
                    </a:lnTo>
                    <a:lnTo>
                      <a:pt x="200" y="78"/>
                    </a:lnTo>
                    <a:lnTo>
                      <a:pt x="202" y="78"/>
                    </a:lnTo>
                    <a:lnTo>
                      <a:pt x="207" y="78"/>
                    </a:lnTo>
                    <a:lnTo>
                      <a:pt x="209" y="80"/>
                    </a:lnTo>
                    <a:lnTo>
                      <a:pt x="211" y="80"/>
                    </a:lnTo>
                    <a:lnTo>
                      <a:pt x="213" y="80"/>
                    </a:lnTo>
                    <a:lnTo>
                      <a:pt x="215" y="80"/>
                    </a:lnTo>
                    <a:lnTo>
                      <a:pt x="219" y="82"/>
                    </a:lnTo>
                    <a:lnTo>
                      <a:pt x="221" y="82"/>
                    </a:lnTo>
                    <a:lnTo>
                      <a:pt x="223" y="84"/>
                    </a:lnTo>
                    <a:lnTo>
                      <a:pt x="227" y="86"/>
                    </a:lnTo>
                    <a:lnTo>
                      <a:pt x="231" y="90"/>
                    </a:lnTo>
                    <a:lnTo>
                      <a:pt x="242" y="94"/>
                    </a:lnTo>
                    <a:lnTo>
                      <a:pt x="250" y="99"/>
                    </a:lnTo>
                    <a:lnTo>
                      <a:pt x="260" y="103"/>
                    </a:lnTo>
                    <a:lnTo>
                      <a:pt x="266" y="109"/>
                    </a:lnTo>
                    <a:lnTo>
                      <a:pt x="273" y="113"/>
                    </a:lnTo>
                    <a:lnTo>
                      <a:pt x="279" y="117"/>
                    </a:lnTo>
                    <a:lnTo>
                      <a:pt x="287" y="119"/>
                    </a:lnTo>
                    <a:lnTo>
                      <a:pt x="295" y="121"/>
                    </a:lnTo>
                    <a:lnTo>
                      <a:pt x="304" y="123"/>
                    </a:lnTo>
                    <a:lnTo>
                      <a:pt x="312" y="125"/>
                    </a:lnTo>
                    <a:lnTo>
                      <a:pt x="318" y="125"/>
                    </a:lnTo>
                    <a:lnTo>
                      <a:pt x="326" y="132"/>
                    </a:lnTo>
                    <a:lnTo>
                      <a:pt x="337" y="138"/>
                    </a:lnTo>
                    <a:lnTo>
                      <a:pt x="345" y="140"/>
                    </a:lnTo>
                    <a:lnTo>
                      <a:pt x="351" y="142"/>
                    </a:lnTo>
                    <a:lnTo>
                      <a:pt x="355" y="144"/>
                    </a:lnTo>
                    <a:lnTo>
                      <a:pt x="359" y="148"/>
                    </a:lnTo>
                    <a:lnTo>
                      <a:pt x="363" y="150"/>
                    </a:lnTo>
                    <a:lnTo>
                      <a:pt x="368" y="152"/>
                    </a:lnTo>
                    <a:lnTo>
                      <a:pt x="374" y="154"/>
                    </a:lnTo>
                    <a:lnTo>
                      <a:pt x="382" y="158"/>
                    </a:lnTo>
                    <a:lnTo>
                      <a:pt x="394" y="161"/>
                    </a:lnTo>
                    <a:lnTo>
                      <a:pt x="394" y="163"/>
                    </a:lnTo>
                    <a:lnTo>
                      <a:pt x="397" y="163"/>
                    </a:lnTo>
                    <a:lnTo>
                      <a:pt x="399" y="165"/>
                    </a:lnTo>
                    <a:lnTo>
                      <a:pt x="401" y="169"/>
                    </a:lnTo>
                    <a:lnTo>
                      <a:pt x="409" y="173"/>
                    </a:lnTo>
                    <a:lnTo>
                      <a:pt x="415" y="179"/>
                    </a:lnTo>
                    <a:lnTo>
                      <a:pt x="423" y="185"/>
                    </a:lnTo>
                    <a:lnTo>
                      <a:pt x="430" y="189"/>
                    </a:lnTo>
                    <a:lnTo>
                      <a:pt x="434" y="191"/>
                    </a:lnTo>
                    <a:lnTo>
                      <a:pt x="436" y="194"/>
                    </a:lnTo>
                    <a:lnTo>
                      <a:pt x="438" y="194"/>
                    </a:lnTo>
                    <a:lnTo>
                      <a:pt x="438" y="196"/>
                    </a:lnTo>
                    <a:lnTo>
                      <a:pt x="444" y="210"/>
                    </a:lnTo>
                    <a:lnTo>
                      <a:pt x="448" y="227"/>
                    </a:lnTo>
                    <a:lnTo>
                      <a:pt x="450" y="233"/>
                    </a:lnTo>
                    <a:lnTo>
                      <a:pt x="454" y="241"/>
                    </a:lnTo>
                    <a:lnTo>
                      <a:pt x="456" y="247"/>
                    </a:lnTo>
                    <a:lnTo>
                      <a:pt x="463" y="255"/>
                    </a:lnTo>
                    <a:lnTo>
                      <a:pt x="465" y="264"/>
                    </a:lnTo>
                    <a:lnTo>
                      <a:pt x="469" y="270"/>
                    </a:lnTo>
                    <a:lnTo>
                      <a:pt x="475" y="276"/>
                    </a:lnTo>
                    <a:lnTo>
                      <a:pt x="481" y="280"/>
                    </a:lnTo>
                    <a:lnTo>
                      <a:pt x="489" y="282"/>
                    </a:lnTo>
                    <a:lnTo>
                      <a:pt x="498" y="284"/>
                    </a:lnTo>
                    <a:lnTo>
                      <a:pt x="506" y="286"/>
                    </a:lnTo>
                    <a:lnTo>
                      <a:pt x="514" y="286"/>
                    </a:lnTo>
                    <a:lnTo>
                      <a:pt x="525" y="289"/>
                    </a:lnTo>
                    <a:lnTo>
                      <a:pt x="533" y="286"/>
                    </a:lnTo>
                    <a:lnTo>
                      <a:pt x="551" y="286"/>
                    </a:lnTo>
                    <a:lnTo>
                      <a:pt x="560" y="284"/>
                    </a:lnTo>
                    <a:lnTo>
                      <a:pt x="568" y="284"/>
                    </a:lnTo>
                    <a:lnTo>
                      <a:pt x="576" y="284"/>
                    </a:lnTo>
                    <a:lnTo>
                      <a:pt x="582" y="284"/>
                    </a:lnTo>
                    <a:lnTo>
                      <a:pt x="593" y="286"/>
                    </a:lnTo>
                    <a:lnTo>
                      <a:pt x="601" y="289"/>
                    </a:lnTo>
                    <a:lnTo>
                      <a:pt x="617" y="295"/>
                    </a:lnTo>
                    <a:lnTo>
                      <a:pt x="634" y="303"/>
                    </a:lnTo>
                    <a:lnTo>
                      <a:pt x="642" y="305"/>
                    </a:lnTo>
                    <a:lnTo>
                      <a:pt x="653" y="307"/>
                    </a:lnTo>
                    <a:lnTo>
                      <a:pt x="653" y="309"/>
                    </a:lnTo>
                    <a:lnTo>
                      <a:pt x="655" y="311"/>
                    </a:lnTo>
                    <a:lnTo>
                      <a:pt x="657" y="313"/>
                    </a:lnTo>
                    <a:lnTo>
                      <a:pt x="659" y="313"/>
                    </a:lnTo>
                    <a:lnTo>
                      <a:pt x="661" y="313"/>
                    </a:lnTo>
                    <a:lnTo>
                      <a:pt x="663" y="313"/>
                    </a:lnTo>
                    <a:lnTo>
                      <a:pt x="665" y="313"/>
                    </a:lnTo>
                    <a:lnTo>
                      <a:pt x="669" y="313"/>
                    </a:lnTo>
                    <a:lnTo>
                      <a:pt x="673" y="313"/>
                    </a:lnTo>
                    <a:lnTo>
                      <a:pt x="677" y="315"/>
                    </a:lnTo>
                    <a:lnTo>
                      <a:pt x="686" y="317"/>
                    </a:lnTo>
                    <a:lnTo>
                      <a:pt x="694" y="322"/>
                    </a:lnTo>
                    <a:lnTo>
                      <a:pt x="710" y="328"/>
                    </a:lnTo>
                    <a:lnTo>
                      <a:pt x="727" y="336"/>
                    </a:lnTo>
                    <a:lnTo>
                      <a:pt x="735" y="338"/>
                    </a:lnTo>
                    <a:lnTo>
                      <a:pt x="743" y="342"/>
                    </a:lnTo>
                    <a:lnTo>
                      <a:pt x="750" y="346"/>
                    </a:lnTo>
                    <a:lnTo>
                      <a:pt x="756" y="352"/>
                    </a:lnTo>
                    <a:lnTo>
                      <a:pt x="760" y="359"/>
                    </a:lnTo>
                    <a:lnTo>
                      <a:pt x="762" y="363"/>
                    </a:lnTo>
                    <a:lnTo>
                      <a:pt x="764" y="367"/>
                    </a:lnTo>
                    <a:lnTo>
                      <a:pt x="764" y="369"/>
                    </a:lnTo>
                    <a:lnTo>
                      <a:pt x="764" y="373"/>
                    </a:lnTo>
                    <a:lnTo>
                      <a:pt x="762" y="379"/>
                    </a:lnTo>
                    <a:lnTo>
                      <a:pt x="762" y="381"/>
                    </a:lnTo>
                    <a:lnTo>
                      <a:pt x="762" y="383"/>
                    </a:lnTo>
                    <a:lnTo>
                      <a:pt x="764" y="386"/>
                    </a:lnTo>
                    <a:lnTo>
                      <a:pt x="766" y="388"/>
                    </a:lnTo>
                    <a:lnTo>
                      <a:pt x="770" y="388"/>
                    </a:lnTo>
                    <a:lnTo>
                      <a:pt x="777" y="388"/>
                    </a:lnTo>
                    <a:lnTo>
                      <a:pt x="783" y="390"/>
                    </a:lnTo>
                    <a:lnTo>
                      <a:pt x="789" y="390"/>
                    </a:lnTo>
                    <a:lnTo>
                      <a:pt x="797" y="390"/>
                    </a:lnTo>
                    <a:lnTo>
                      <a:pt x="807" y="390"/>
                    </a:lnTo>
                    <a:lnTo>
                      <a:pt x="816" y="390"/>
                    </a:lnTo>
                    <a:lnTo>
                      <a:pt x="834" y="392"/>
                    </a:lnTo>
                    <a:lnTo>
                      <a:pt x="843" y="392"/>
                    </a:lnTo>
                    <a:lnTo>
                      <a:pt x="851" y="392"/>
                    </a:lnTo>
                    <a:lnTo>
                      <a:pt x="857" y="392"/>
                    </a:lnTo>
                    <a:lnTo>
                      <a:pt x="863" y="392"/>
                    </a:lnTo>
                    <a:lnTo>
                      <a:pt x="867" y="392"/>
                    </a:lnTo>
                    <a:lnTo>
                      <a:pt x="869" y="394"/>
                    </a:lnTo>
                    <a:lnTo>
                      <a:pt x="882" y="396"/>
                    </a:lnTo>
                    <a:lnTo>
                      <a:pt x="896" y="398"/>
                    </a:lnTo>
                    <a:lnTo>
                      <a:pt x="911" y="402"/>
                    </a:lnTo>
                    <a:lnTo>
                      <a:pt x="925" y="406"/>
                    </a:lnTo>
                    <a:lnTo>
                      <a:pt x="942" y="410"/>
                    </a:lnTo>
                    <a:lnTo>
                      <a:pt x="956" y="414"/>
                    </a:lnTo>
                    <a:lnTo>
                      <a:pt x="973" y="419"/>
                    </a:lnTo>
                    <a:lnTo>
                      <a:pt x="989" y="423"/>
                    </a:lnTo>
                    <a:lnTo>
                      <a:pt x="997" y="427"/>
                    </a:lnTo>
                    <a:lnTo>
                      <a:pt x="1004" y="431"/>
                    </a:lnTo>
                    <a:lnTo>
                      <a:pt x="1014" y="435"/>
                    </a:lnTo>
                    <a:lnTo>
                      <a:pt x="1022" y="437"/>
                    </a:lnTo>
                    <a:lnTo>
                      <a:pt x="1033" y="439"/>
                    </a:lnTo>
                    <a:lnTo>
                      <a:pt x="1043" y="441"/>
                    </a:lnTo>
                    <a:lnTo>
                      <a:pt x="1064" y="443"/>
                    </a:lnTo>
                    <a:lnTo>
                      <a:pt x="1084" y="445"/>
                    </a:lnTo>
                    <a:lnTo>
                      <a:pt x="1105" y="445"/>
                    </a:lnTo>
                    <a:lnTo>
                      <a:pt x="1113" y="445"/>
                    </a:lnTo>
                    <a:lnTo>
                      <a:pt x="1123" y="445"/>
                    </a:lnTo>
                    <a:lnTo>
                      <a:pt x="1132" y="443"/>
                    </a:lnTo>
                    <a:lnTo>
                      <a:pt x="1138" y="445"/>
                    </a:lnTo>
                    <a:lnTo>
                      <a:pt x="1171" y="447"/>
                    </a:lnTo>
                    <a:lnTo>
                      <a:pt x="1202" y="452"/>
                    </a:lnTo>
                    <a:lnTo>
                      <a:pt x="1233" y="456"/>
                    </a:lnTo>
                    <a:lnTo>
                      <a:pt x="1249" y="458"/>
                    </a:lnTo>
                    <a:lnTo>
                      <a:pt x="1264" y="462"/>
                    </a:lnTo>
                    <a:lnTo>
                      <a:pt x="1270" y="464"/>
                    </a:lnTo>
                    <a:lnTo>
                      <a:pt x="1274" y="468"/>
                    </a:lnTo>
                    <a:lnTo>
                      <a:pt x="1287" y="472"/>
                    </a:lnTo>
                    <a:lnTo>
                      <a:pt x="1299" y="474"/>
                    </a:lnTo>
                    <a:lnTo>
                      <a:pt x="1311" y="476"/>
                    </a:lnTo>
                    <a:lnTo>
                      <a:pt x="1326" y="476"/>
                    </a:lnTo>
                    <a:lnTo>
                      <a:pt x="1338" y="476"/>
                    </a:lnTo>
                    <a:lnTo>
                      <a:pt x="1351" y="476"/>
                    </a:lnTo>
                    <a:lnTo>
                      <a:pt x="1363" y="476"/>
                    </a:lnTo>
                    <a:lnTo>
                      <a:pt x="1367" y="478"/>
                    </a:lnTo>
                    <a:lnTo>
                      <a:pt x="1371" y="478"/>
                    </a:lnTo>
                    <a:lnTo>
                      <a:pt x="1373" y="480"/>
                    </a:lnTo>
                    <a:lnTo>
                      <a:pt x="1375" y="483"/>
                    </a:lnTo>
                    <a:lnTo>
                      <a:pt x="1380" y="485"/>
                    </a:lnTo>
                    <a:lnTo>
                      <a:pt x="1382" y="485"/>
                    </a:lnTo>
                    <a:lnTo>
                      <a:pt x="1386" y="487"/>
                    </a:lnTo>
                    <a:lnTo>
                      <a:pt x="1392" y="487"/>
                    </a:lnTo>
                    <a:lnTo>
                      <a:pt x="1396" y="493"/>
                    </a:lnTo>
                    <a:lnTo>
                      <a:pt x="1402" y="497"/>
                    </a:lnTo>
                    <a:lnTo>
                      <a:pt x="1411" y="499"/>
                    </a:lnTo>
                    <a:lnTo>
                      <a:pt x="1419" y="503"/>
                    </a:lnTo>
                    <a:lnTo>
                      <a:pt x="1427" y="505"/>
                    </a:lnTo>
                    <a:lnTo>
                      <a:pt x="1437" y="507"/>
                    </a:lnTo>
                    <a:lnTo>
                      <a:pt x="1458" y="509"/>
                    </a:lnTo>
                    <a:lnTo>
                      <a:pt x="1479" y="511"/>
                    </a:lnTo>
                    <a:lnTo>
                      <a:pt x="1489" y="511"/>
                    </a:lnTo>
                    <a:lnTo>
                      <a:pt x="1497" y="511"/>
                    </a:lnTo>
                    <a:lnTo>
                      <a:pt x="1508" y="511"/>
                    </a:lnTo>
                    <a:lnTo>
                      <a:pt x="1514" y="511"/>
                    </a:lnTo>
                    <a:lnTo>
                      <a:pt x="1520" y="511"/>
                    </a:lnTo>
                    <a:lnTo>
                      <a:pt x="1526" y="511"/>
                    </a:lnTo>
                    <a:lnTo>
                      <a:pt x="1534" y="516"/>
                    </a:lnTo>
                    <a:lnTo>
                      <a:pt x="1545" y="520"/>
                    </a:lnTo>
                    <a:lnTo>
                      <a:pt x="1553" y="522"/>
                    </a:lnTo>
                    <a:lnTo>
                      <a:pt x="1561" y="524"/>
                    </a:lnTo>
                    <a:lnTo>
                      <a:pt x="1576" y="528"/>
                    </a:lnTo>
                    <a:lnTo>
                      <a:pt x="1590" y="532"/>
                    </a:lnTo>
                    <a:lnTo>
                      <a:pt x="1605" y="534"/>
                    </a:lnTo>
                    <a:lnTo>
                      <a:pt x="1613" y="534"/>
                    </a:lnTo>
                    <a:lnTo>
                      <a:pt x="1621" y="534"/>
                    </a:lnTo>
                    <a:lnTo>
                      <a:pt x="1632" y="536"/>
                    </a:lnTo>
                    <a:lnTo>
                      <a:pt x="1642" y="536"/>
                    </a:lnTo>
                    <a:lnTo>
                      <a:pt x="1652" y="536"/>
                    </a:lnTo>
                    <a:lnTo>
                      <a:pt x="1665" y="536"/>
                    </a:lnTo>
                    <a:lnTo>
                      <a:pt x="1673" y="538"/>
                    </a:lnTo>
                    <a:lnTo>
                      <a:pt x="1681" y="540"/>
                    </a:lnTo>
                    <a:lnTo>
                      <a:pt x="1700" y="544"/>
                    </a:lnTo>
                    <a:lnTo>
                      <a:pt x="1716" y="547"/>
                    </a:lnTo>
                    <a:lnTo>
                      <a:pt x="1727" y="547"/>
                    </a:lnTo>
                    <a:lnTo>
                      <a:pt x="1737" y="549"/>
                    </a:lnTo>
                    <a:lnTo>
                      <a:pt x="1747" y="551"/>
                    </a:lnTo>
                    <a:lnTo>
                      <a:pt x="1757" y="553"/>
                    </a:lnTo>
                    <a:lnTo>
                      <a:pt x="1768" y="557"/>
                    </a:lnTo>
                    <a:lnTo>
                      <a:pt x="1778" y="559"/>
                    </a:lnTo>
                    <a:lnTo>
                      <a:pt x="1784" y="563"/>
                    </a:lnTo>
                    <a:lnTo>
                      <a:pt x="1791" y="565"/>
                    </a:lnTo>
                    <a:lnTo>
                      <a:pt x="1799" y="567"/>
                    </a:lnTo>
                    <a:lnTo>
                      <a:pt x="1805" y="569"/>
                    </a:lnTo>
                    <a:lnTo>
                      <a:pt x="1817" y="569"/>
                    </a:lnTo>
                    <a:lnTo>
                      <a:pt x="1832" y="571"/>
                    </a:lnTo>
                    <a:lnTo>
                      <a:pt x="1848" y="575"/>
                    </a:lnTo>
                    <a:lnTo>
                      <a:pt x="1863" y="578"/>
                    </a:lnTo>
                    <a:lnTo>
                      <a:pt x="1879" y="580"/>
                    </a:lnTo>
                    <a:lnTo>
                      <a:pt x="1894" y="580"/>
                    </a:lnTo>
                    <a:lnTo>
                      <a:pt x="1925" y="582"/>
                    </a:lnTo>
                    <a:lnTo>
                      <a:pt x="1956" y="582"/>
                    </a:lnTo>
                    <a:lnTo>
                      <a:pt x="1962" y="584"/>
                    </a:lnTo>
                    <a:lnTo>
                      <a:pt x="1966" y="584"/>
                    </a:lnTo>
                    <a:lnTo>
                      <a:pt x="1968" y="586"/>
                    </a:lnTo>
                    <a:lnTo>
                      <a:pt x="1972" y="586"/>
                    </a:lnTo>
                    <a:lnTo>
                      <a:pt x="1974" y="588"/>
                    </a:lnTo>
                    <a:lnTo>
                      <a:pt x="1976" y="588"/>
                    </a:lnTo>
                    <a:lnTo>
                      <a:pt x="1978" y="588"/>
                    </a:lnTo>
                    <a:lnTo>
                      <a:pt x="1983" y="588"/>
                    </a:lnTo>
                    <a:lnTo>
                      <a:pt x="1985" y="590"/>
                    </a:lnTo>
                    <a:lnTo>
                      <a:pt x="1987" y="590"/>
                    </a:lnTo>
                    <a:lnTo>
                      <a:pt x="1989" y="590"/>
                    </a:lnTo>
                    <a:lnTo>
                      <a:pt x="1993" y="590"/>
                    </a:lnTo>
                    <a:lnTo>
                      <a:pt x="1997" y="590"/>
                    </a:lnTo>
                    <a:lnTo>
                      <a:pt x="2003" y="590"/>
                    </a:lnTo>
                    <a:lnTo>
                      <a:pt x="2009" y="596"/>
                    </a:lnTo>
                    <a:lnTo>
                      <a:pt x="2018" y="600"/>
                    </a:lnTo>
                    <a:lnTo>
                      <a:pt x="2026" y="602"/>
                    </a:lnTo>
                    <a:lnTo>
                      <a:pt x="2034" y="604"/>
                    </a:lnTo>
                    <a:lnTo>
                      <a:pt x="2042" y="606"/>
                    </a:lnTo>
                    <a:lnTo>
                      <a:pt x="2051" y="606"/>
                    </a:lnTo>
                    <a:lnTo>
                      <a:pt x="2069" y="608"/>
                    </a:lnTo>
                    <a:lnTo>
                      <a:pt x="2088" y="606"/>
                    </a:lnTo>
                    <a:lnTo>
                      <a:pt x="2107" y="606"/>
                    </a:lnTo>
                    <a:lnTo>
                      <a:pt x="2125" y="606"/>
                    </a:lnTo>
                    <a:lnTo>
                      <a:pt x="2142" y="608"/>
                    </a:lnTo>
                    <a:lnTo>
                      <a:pt x="2152" y="611"/>
                    </a:lnTo>
                    <a:lnTo>
                      <a:pt x="2162" y="613"/>
                    </a:lnTo>
                    <a:lnTo>
                      <a:pt x="2173" y="615"/>
                    </a:lnTo>
                    <a:lnTo>
                      <a:pt x="2183" y="617"/>
                    </a:lnTo>
                    <a:lnTo>
                      <a:pt x="2187" y="621"/>
                    </a:lnTo>
                    <a:lnTo>
                      <a:pt x="2191" y="623"/>
                    </a:lnTo>
                    <a:lnTo>
                      <a:pt x="2199" y="629"/>
                    </a:lnTo>
                    <a:lnTo>
                      <a:pt x="2210" y="633"/>
                    </a:lnTo>
                    <a:lnTo>
                      <a:pt x="2220" y="637"/>
                    </a:lnTo>
                    <a:lnTo>
                      <a:pt x="2226" y="641"/>
                    </a:lnTo>
                    <a:lnTo>
                      <a:pt x="2230" y="644"/>
                    </a:lnTo>
                    <a:lnTo>
                      <a:pt x="2237" y="646"/>
                    </a:lnTo>
                    <a:lnTo>
                      <a:pt x="2243" y="648"/>
                    </a:lnTo>
                    <a:lnTo>
                      <a:pt x="2257" y="650"/>
                    </a:lnTo>
                    <a:lnTo>
                      <a:pt x="2270" y="652"/>
                    </a:lnTo>
                    <a:lnTo>
                      <a:pt x="2276" y="654"/>
                    </a:lnTo>
                    <a:lnTo>
                      <a:pt x="2280" y="656"/>
                    </a:lnTo>
                    <a:lnTo>
                      <a:pt x="2292" y="660"/>
                    </a:lnTo>
                    <a:lnTo>
                      <a:pt x="2307" y="664"/>
                    </a:lnTo>
                    <a:lnTo>
                      <a:pt x="2319" y="664"/>
                    </a:lnTo>
                    <a:lnTo>
                      <a:pt x="2334" y="666"/>
                    </a:lnTo>
                    <a:lnTo>
                      <a:pt x="2346" y="666"/>
                    </a:lnTo>
                    <a:lnTo>
                      <a:pt x="2361" y="666"/>
                    </a:lnTo>
                    <a:lnTo>
                      <a:pt x="2373" y="668"/>
                    </a:lnTo>
                    <a:lnTo>
                      <a:pt x="2381" y="670"/>
                    </a:lnTo>
                    <a:lnTo>
                      <a:pt x="2392" y="672"/>
                    </a:lnTo>
                    <a:lnTo>
                      <a:pt x="2400" y="675"/>
                    </a:lnTo>
                    <a:lnTo>
                      <a:pt x="2410" y="677"/>
                    </a:lnTo>
                    <a:lnTo>
                      <a:pt x="2414" y="681"/>
                    </a:lnTo>
                    <a:lnTo>
                      <a:pt x="2418" y="683"/>
                    </a:lnTo>
                    <a:lnTo>
                      <a:pt x="2422" y="687"/>
                    </a:lnTo>
                    <a:lnTo>
                      <a:pt x="2427" y="689"/>
                    </a:lnTo>
                    <a:lnTo>
                      <a:pt x="2437" y="691"/>
                    </a:lnTo>
                    <a:lnTo>
                      <a:pt x="2447" y="693"/>
                    </a:lnTo>
                    <a:lnTo>
                      <a:pt x="2460" y="693"/>
                    </a:lnTo>
                    <a:lnTo>
                      <a:pt x="2470" y="693"/>
                    </a:lnTo>
                    <a:lnTo>
                      <a:pt x="2482" y="693"/>
                    </a:lnTo>
                    <a:lnTo>
                      <a:pt x="2493" y="693"/>
                    </a:lnTo>
                    <a:lnTo>
                      <a:pt x="2507" y="695"/>
                    </a:lnTo>
                    <a:lnTo>
                      <a:pt x="2522" y="697"/>
                    </a:lnTo>
                    <a:lnTo>
                      <a:pt x="2534" y="699"/>
                    </a:lnTo>
                    <a:lnTo>
                      <a:pt x="2546" y="701"/>
                    </a:lnTo>
                    <a:lnTo>
                      <a:pt x="2559" y="701"/>
                    </a:lnTo>
                    <a:lnTo>
                      <a:pt x="2573" y="703"/>
                    </a:lnTo>
                    <a:lnTo>
                      <a:pt x="2588" y="703"/>
                    </a:lnTo>
                    <a:lnTo>
                      <a:pt x="2596" y="705"/>
                    </a:lnTo>
                    <a:lnTo>
                      <a:pt x="2604" y="705"/>
                    </a:lnTo>
                    <a:lnTo>
                      <a:pt x="2610" y="708"/>
                    </a:lnTo>
                    <a:lnTo>
                      <a:pt x="2617" y="710"/>
                    </a:lnTo>
                    <a:lnTo>
                      <a:pt x="2627" y="714"/>
                    </a:lnTo>
                    <a:lnTo>
                      <a:pt x="2635" y="716"/>
                    </a:lnTo>
                    <a:lnTo>
                      <a:pt x="2646" y="718"/>
                    </a:lnTo>
                    <a:lnTo>
                      <a:pt x="2654" y="720"/>
                    </a:lnTo>
                    <a:lnTo>
                      <a:pt x="2664" y="722"/>
                    </a:lnTo>
                    <a:lnTo>
                      <a:pt x="2670" y="722"/>
                    </a:lnTo>
                    <a:lnTo>
                      <a:pt x="2677" y="722"/>
                    </a:lnTo>
                    <a:lnTo>
                      <a:pt x="2683" y="722"/>
                    </a:lnTo>
                    <a:lnTo>
                      <a:pt x="2691" y="722"/>
                    </a:lnTo>
                    <a:lnTo>
                      <a:pt x="2699" y="724"/>
                    </a:lnTo>
                    <a:lnTo>
                      <a:pt x="2707" y="726"/>
                    </a:lnTo>
                    <a:lnTo>
                      <a:pt x="2714" y="726"/>
                    </a:lnTo>
                    <a:lnTo>
                      <a:pt x="2718" y="728"/>
                    </a:lnTo>
                    <a:lnTo>
                      <a:pt x="2722" y="728"/>
                    </a:lnTo>
                    <a:lnTo>
                      <a:pt x="2724" y="728"/>
                    </a:lnTo>
                    <a:lnTo>
                      <a:pt x="2730" y="730"/>
                    </a:lnTo>
                    <a:lnTo>
                      <a:pt x="2734" y="730"/>
                    </a:lnTo>
                    <a:lnTo>
                      <a:pt x="2738" y="730"/>
                    </a:lnTo>
                    <a:lnTo>
                      <a:pt x="2743" y="730"/>
                    </a:lnTo>
                    <a:lnTo>
                      <a:pt x="2749" y="730"/>
                    </a:lnTo>
                    <a:lnTo>
                      <a:pt x="2757" y="730"/>
                    </a:lnTo>
                    <a:lnTo>
                      <a:pt x="2763" y="730"/>
                    </a:lnTo>
                    <a:lnTo>
                      <a:pt x="2767" y="730"/>
                    </a:lnTo>
                    <a:lnTo>
                      <a:pt x="2774" y="730"/>
                    </a:lnTo>
                    <a:lnTo>
                      <a:pt x="2780" y="730"/>
                    </a:lnTo>
                    <a:lnTo>
                      <a:pt x="2786" y="730"/>
                    </a:lnTo>
                    <a:lnTo>
                      <a:pt x="2794" y="732"/>
                    </a:lnTo>
                    <a:lnTo>
                      <a:pt x="2802" y="732"/>
                    </a:lnTo>
                    <a:lnTo>
                      <a:pt x="2811" y="734"/>
                    </a:lnTo>
                    <a:lnTo>
                      <a:pt x="2817" y="739"/>
                    </a:lnTo>
                    <a:lnTo>
                      <a:pt x="2823" y="741"/>
                    </a:lnTo>
                    <a:lnTo>
                      <a:pt x="2838" y="747"/>
                    </a:lnTo>
                    <a:lnTo>
                      <a:pt x="2844" y="751"/>
                    </a:lnTo>
                    <a:lnTo>
                      <a:pt x="2852" y="755"/>
                    </a:lnTo>
                    <a:lnTo>
                      <a:pt x="2858" y="757"/>
                    </a:lnTo>
                    <a:lnTo>
                      <a:pt x="2867" y="757"/>
                    </a:lnTo>
                    <a:lnTo>
                      <a:pt x="2875" y="759"/>
                    </a:lnTo>
                    <a:lnTo>
                      <a:pt x="2885" y="759"/>
                    </a:lnTo>
                    <a:lnTo>
                      <a:pt x="2893" y="759"/>
                    </a:lnTo>
                    <a:lnTo>
                      <a:pt x="2902" y="761"/>
                    </a:lnTo>
                    <a:lnTo>
                      <a:pt x="2904" y="761"/>
                    </a:lnTo>
                    <a:lnTo>
                      <a:pt x="2908" y="761"/>
                    </a:lnTo>
                    <a:lnTo>
                      <a:pt x="2910" y="761"/>
                    </a:lnTo>
                    <a:lnTo>
                      <a:pt x="2912" y="761"/>
                    </a:lnTo>
                    <a:lnTo>
                      <a:pt x="2918" y="761"/>
                    </a:lnTo>
                    <a:lnTo>
                      <a:pt x="2924" y="765"/>
                    </a:lnTo>
                    <a:lnTo>
                      <a:pt x="2928" y="767"/>
                    </a:lnTo>
                    <a:lnTo>
                      <a:pt x="2933" y="772"/>
                    </a:lnTo>
                    <a:lnTo>
                      <a:pt x="2943" y="780"/>
                    </a:lnTo>
                    <a:lnTo>
                      <a:pt x="2949" y="784"/>
                    </a:lnTo>
                    <a:lnTo>
                      <a:pt x="2955" y="786"/>
                    </a:lnTo>
                    <a:lnTo>
                      <a:pt x="2962" y="792"/>
                    </a:lnTo>
                    <a:lnTo>
                      <a:pt x="2968" y="796"/>
                    </a:lnTo>
                    <a:lnTo>
                      <a:pt x="2974" y="800"/>
                    </a:lnTo>
                    <a:lnTo>
                      <a:pt x="2982" y="803"/>
                    </a:lnTo>
                    <a:lnTo>
                      <a:pt x="2988" y="805"/>
                    </a:lnTo>
                    <a:lnTo>
                      <a:pt x="2997" y="807"/>
                    </a:lnTo>
                    <a:lnTo>
                      <a:pt x="3005" y="807"/>
                    </a:lnTo>
                    <a:lnTo>
                      <a:pt x="3015" y="809"/>
                    </a:lnTo>
                    <a:lnTo>
                      <a:pt x="3021" y="813"/>
                    </a:lnTo>
                    <a:lnTo>
                      <a:pt x="3026" y="817"/>
                    </a:lnTo>
                    <a:lnTo>
                      <a:pt x="3032" y="819"/>
                    </a:lnTo>
                    <a:lnTo>
                      <a:pt x="3036" y="821"/>
                    </a:lnTo>
                    <a:lnTo>
                      <a:pt x="3044" y="825"/>
                    </a:lnTo>
                    <a:lnTo>
                      <a:pt x="3050" y="825"/>
                    </a:lnTo>
                    <a:lnTo>
                      <a:pt x="3059" y="827"/>
                    </a:lnTo>
                    <a:lnTo>
                      <a:pt x="3063" y="827"/>
                    </a:lnTo>
                    <a:lnTo>
                      <a:pt x="3069" y="827"/>
                    </a:lnTo>
                    <a:lnTo>
                      <a:pt x="3075" y="827"/>
                    </a:lnTo>
                    <a:lnTo>
                      <a:pt x="3081" y="825"/>
                    </a:lnTo>
                    <a:lnTo>
                      <a:pt x="3090" y="825"/>
                    </a:lnTo>
                    <a:lnTo>
                      <a:pt x="3098" y="825"/>
                    </a:lnTo>
                  </a:path>
                </a:pathLst>
              </a:custGeom>
              <a:noFill/>
              <a:ln w="42926">
                <a:solidFill>
                  <a:srgbClr val="FCC917"/>
                </a:solidFill>
                <a:prstDash val="solid"/>
                <a:round/>
                <a:headEnd/>
                <a:tailEnd/>
              </a:ln>
            </p:spPr>
            <p:txBody>
              <a:bodyPr>
                <a:prstTxWarp prst="textNoShape">
                  <a:avLst/>
                </a:prstTxWarp>
              </a:bodyPr>
              <a:lstStyle/>
              <a:p>
                <a:endParaRPr lang="en-US" sz="1600" b="1">
                  <a:latin typeface="Arial" panose="020B0604020202020204" pitchFamily="34" charset="0"/>
                  <a:cs typeface="Arial" panose="020B0604020202020204" pitchFamily="34" charset="0"/>
                </a:endParaRPr>
              </a:p>
            </p:txBody>
          </p:sp>
          <p:sp>
            <p:nvSpPr>
              <p:cNvPr id="26" name="Freeform 130">
                <a:extLst>
                  <a:ext uri="{FF2B5EF4-FFF2-40B4-BE49-F238E27FC236}">
                    <a16:creationId xmlns:a16="http://schemas.microsoft.com/office/drawing/2014/main" id="{2382B690-1FA2-CB4A-C477-61503348CB57}"/>
                  </a:ext>
                </a:extLst>
              </p:cNvPr>
              <p:cNvSpPr>
                <a:spLocks/>
              </p:cNvSpPr>
              <p:nvPr/>
            </p:nvSpPr>
            <p:spPr bwMode="auto">
              <a:xfrm>
                <a:off x="1779588" y="2286000"/>
                <a:ext cx="5395912" cy="773113"/>
              </a:xfrm>
              <a:custGeom>
                <a:avLst/>
                <a:gdLst>
                  <a:gd name="T0" fmla="*/ 2147483647 w 3399"/>
                  <a:gd name="T1" fmla="*/ 0 h 487"/>
                  <a:gd name="T2" fmla="*/ 2147483647 w 3399"/>
                  <a:gd name="T3" fmla="*/ 2147483647 h 487"/>
                  <a:gd name="T4" fmla="*/ 2147483647 w 3399"/>
                  <a:gd name="T5" fmla="*/ 2147483647 h 487"/>
                  <a:gd name="T6" fmla="*/ 2147483647 w 3399"/>
                  <a:gd name="T7" fmla="*/ 2147483647 h 487"/>
                  <a:gd name="T8" fmla="*/ 2147483647 w 3399"/>
                  <a:gd name="T9" fmla="*/ 2147483647 h 487"/>
                  <a:gd name="T10" fmla="*/ 2147483647 w 3399"/>
                  <a:gd name="T11" fmla="*/ 2147483647 h 487"/>
                  <a:gd name="T12" fmla="*/ 2147483647 w 3399"/>
                  <a:gd name="T13" fmla="*/ 2147483647 h 487"/>
                  <a:gd name="T14" fmla="*/ 2147483647 w 3399"/>
                  <a:gd name="T15" fmla="*/ 2147483647 h 487"/>
                  <a:gd name="T16" fmla="*/ 2147483647 w 3399"/>
                  <a:gd name="T17" fmla="*/ 2147483647 h 487"/>
                  <a:gd name="T18" fmla="*/ 2147483647 w 3399"/>
                  <a:gd name="T19" fmla="*/ 2147483647 h 487"/>
                  <a:gd name="T20" fmla="*/ 2147483647 w 3399"/>
                  <a:gd name="T21" fmla="*/ 2147483647 h 487"/>
                  <a:gd name="T22" fmla="*/ 2147483647 w 3399"/>
                  <a:gd name="T23" fmla="*/ 2147483647 h 487"/>
                  <a:gd name="T24" fmla="*/ 2147483647 w 3399"/>
                  <a:gd name="T25" fmla="*/ 2147483647 h 487"/>
                  <a:gd name="T26" fmla="*/ 2147483647 w 3399"/>
                  <a:gd name="T27" fmla="*/ 2147483647 h 487"/>
                  <a:gd name="T28" fmla="*/ 2147483647 w 3399"/>
                  <a:gd name="T29" fmla="*/ 2147483647 h 487"/>
                  <a:gd name="T30" fmla="*/ 2147483647 w 3399"/>
                  <a:gd name="T31" fmla="*/ 2147483647 h 487"/>
                  <a:gd name="T32" fmla="*/ 2147483647 w 3399"/>
                  <a:gd name="T33" fmla="*/ 2147483647 h 487"/>
                  <a:gd name="T34" fmla="*/ 2147483647 w 3399"/>
                  <a:gd name="T35" fmla="*/ 2147483647 h 487"/>
                  <a:gd name="T36" fmla="*/ 2147483647 w 3399"/>
                  <a:gd name="T37" fmla="*/ 2147483647 h 487"/>
                  <a:gd name="T38" fmla="*/ 2147483647 w 3399"/>
                  <a:gd name="T39" fmla="*/ 2147483647 h 487"/>
                  <a:gd name="T40" fmla="*/ 2147483647 w 3399"/>
                  <a:gd name="T41" fmla="*/ 2147483647 h 487"/>
                  <a:gd name="T42" fmla="*/ 2147483647 w 3399"/>
                  <a:gd name="T43" fmla="*/ 2147483647 h 487"/>
                  <a:gd name="T44" fmla="*/ 2147483647 w 3399"/>
                  <a:gd name="T45" fmla="*/ 2147483647 h 487"/>
                  <a:gd name="T46" fmla="*/ 2147483647 w 3399"/>
                  <a:gd name="T47" fmla="*/ 2147483647 h 487"/>
                  <a:gd name="T48" fmla="*/ 2147483647 w 3399"/>
                  <a:gd name="T49" fmla="*/ 2147483647 h 487"/>
                  <a:gd name="T50" fmla="*/ 2147483647 w 3399"/>
                  <a:gd name="T51" fmla="*/ 2147483647 h 487"/>
                  <a:gd name="T52" fmla="*/ 2147483647 w 3399"/>
                  <a:gd name="T53" fmla="*/ 2147483647 h 487"/>
                  <a:gd name="T54" fmla="*/ 2147483647 w 3399"/>
                  <a:gd name="T55" fmla="*/ 2147483647 h 487"/>
                  <a:gd name="T56" fmla="*/ 2147483647 w 3399"/>
                  <a:gd name="T57" fmla="*/ 2147483647 h 487"/>
                  <a:gd name="T58" fmla="*/ 2147483647 w 3399"/>
                  <a:gd name="T59" fmla="*/ 2147483647 h 487"/>
                  <a:gd name="T60" fmla="*/ 2147483647 w 3399"/>
                  <a:gd name="T61" fmla="*/ 2147483647 h 487"/>
                  <a:gd name="T62" fmla="*/ 2147483647 w 3399"/>
                  <a:gd name="T63" fmla="*/ 2147483647 h 487"/>
                  <a:gd name="T64" fmla="*/ 2147483647 w 3399"/>
                  <a:gd name="T65" fmla="*/ 2147483647 h 487"/>
                  <a:gd name="T66" fmla="*/ 2147483647 w 3399"/>
                  <a:gd name="T67" fmla="*/ 2147483647 h 487"/>
                  <a:gd name="T68" fmla="*/ 2147483647 w 3399"/>
                  <a:gd name="T69" fmla="*/ 2147483647 h 487"/>
                  <a:gd name="T70" fmla="*/ 2147483647 w 3399"/>
                  <a:gd name="T71" fmla="*/ 2147483647 h 487"/>
                  <a:gd name="T72" fmla="*/ 2147483647 w 3399"/>
                  <a:gd name="T73" fmla="*/ 2147483647 h 487"/>
                  <a:gd name="T74" fmla="*/ 2147483647 w 3399"/>
                  <a:gd name="T75" fmla="*/ 2147483647 h 487"/>
                  <a:gd name="T76" fmla="*/ 2147483647 w 3399"/>
                  <a:gd name="T77" fmla="*/ 2147483647 h 487"/>
                  <a:gd name="T78" fmla="*/ 2147483647 w 3399"/>
                  <a:gd name="T79" fmla="*/ 2147483647 h 487"/>
                  <a:gd name="T80" fmla="*/ 2147483647 w 3399"/>
                  <a:gd name="T81" fmla="*/ 2147483647 h 487"/>
                  <a:gd name="T82" fmla="*/ 2147483647 w 3399"/>
                  <a:gd name="T83" fmla="*/ 2147483647 h 487"/>
                  <a:gd name="T84" fmla="*/ 2147483647 w 3399"/>
                  <a:gd name="T85" fmla="*/ 2147483647 h 487"/>
                  <a:gd name="T86" fmla="*/ 2147483647 w 3399"/>
                  <a:gd name="T87" fmla="*/ 2147483647 h 487"/>
                  <a:gd name="T88" fmla="*/ 2147483647 w 3399"/>
                  <a:gd name="T89" fmla="*/ 2147483647 h 487"/>
                  <a:gd name="T90" fmla="*/ 2147483647 w 3399"/>
                  <a:gd name="T91" fmla="*/ 2147483647 h 487"/>
                  <a:gd name="T92" fmla="*/ 2147483647 w 3399"/>
                  <a:gd name="T93" fmla="*/ 2147483647 h 487"/>
                  <a:gd name="T94" fmla="*/ 2147483647 w 3399"/>
                  <a:gd name="T95" fmla="*/ 2147483647 h 487"/>
                  <a:gd name="T96" fmla="*/ 2147483647 w 3399"/>
                  <a:gd name="T97" fmla="*/ 2147483647 h 487"/>
                  <a:gd name="T98" fmla="*/ 2147483647 w 3399"/>
                  <a:gd name="T99" fmla="*/ 2147483647 h 487"/>
                  <a:gd name="T100" fmla="*/ 2147483647 w 3399"/>
                  <a:gd name="T101" fmla="*/ 2147483647 h 487"/>
                  <a:gd name="T102" fmla="*/ 2147483647 w 3399"/>
                  <a:gd name="T103" fmla="*/ 2147483647 h 487"/>
                  <a:gd name="T104" fmla="*/ 2147483647 w 3399"/>
                  <a:gd name="T105" fmla="*/ 2147483647 h 48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399"/>
                  <a:gd name="T160" fmla="*/ 0 h 487"/>
                  <a:gd name="T161" fmla="*/ 3399 w 3399"/>
                  <a:gd name="T162" fmla="*/ 487 h 48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399" h="487">
                    <a:moveTo>
                      <a:pt x="0" y="0"/>
                    </a:moveTo>
                    <a:lnTo>
                      <a:pt x="8" y="0"/>
                    </a:lnTo>
                    <a:lnTo>
                      <a:pt x="16" y="0"/>
                    </a:lnTo>
                    <a:lnTo>
                      <a:pt x="25" y="0"/>
                    </a:lnTo>
                    <a:lnTo>
                      <a:pt x="29" y="0"/>
                    </a:lnTo>
                    <a:lnTo>
                      <a:pt x="35" y="0"/>
                    </a:lnTo>
                    <a:lnTo>
                      <a:pt x="39" y="0"/>
                    </a:lnTo>
                    <a:lnTo>
                      <a:pt x="43" y="0"/>
                    </a:lnTo>
                    <a:lnTo>
                      <a:pt x="45" y="0"/>
                    </a:lnTo>
                    <a:lnTo>
                      <a:pt x="51" y="0"/>
                    </a:lnTo>
                    <a:lnTo>
                      <a:pt x="58" y="2"/>
                    </a:lnTo>
                    <a:lnTo>
                      <a:pt x="60" y="2"/>
                    </a:lnTo>
                    <a:lnTo>
                      <a:pt x="64" y="4"/>
                    </a:lnTo>
                    <a:lnTo>
                      <a:pt x="68" y="4"/>
                    </a:lnTo>
                    <a:lnTo>
                      <a:pt x="74" y="6"/>
                    </a:lnTo>
                    <a:lnTo>
                      <a:pt x="82" y="8"/>
                    </a:lnTo>
                    <a:lnTo>
                      <a:pt x="91" y="10"/>
                    </a:lnTo>
                    <a:lnTo>
                      <a:pt x="107" y="17"/>
                    </a:lnTo>
                    <a:lnTo>
                      <a:pt x="115" y="19"/>
                    </a:lnTo>
                    <a:lnTo>
                      <a:pt x="122" y="23"/>
                    </a:lnTo>
                    <a:lnTo>
                      <a:pt x="130" y="23"/>
                    </a:lnTo>
                    <a:lnTo>
                      <a:pt x="140" y="25"/>
                    </a:lnTo>
                    <a:lnTo>
                      <a:pt x="146" y="27"/>
                    </a:lnTo>
                    <a:lnTo>
                      <a:pt x="153" y="29"/>
                    </a:lnTo>
                    <a:lnTo>
                      <a:pt x="165" y="35"/>
                    </a:lnTo>
                    <a:lnTo>
                      <a:pt x="177" y="41"/>
                    </a:lnTo>
                    <a:lnTo>
                      <a:pt x="181" y="43"/>
                    </a:lnTo>
                    <a:lnTo>
                      <a:pt x="188" y="46"/>
                    </a:lnTo>
                    <a:lnTo>
                      <a:pt x="194" y="46"/>
                    </a:lnTo>
                    <a:lnTo>
                      <a:pt x="198" y="48"/>
                    </a:lnTo>
                    <a:lnTo>
                      <a:pt x="204" y="48"/>
                    </a:lnTo>
                    <a:lnTo>
                      <a:pt x="210" y="50"/>
                    </a:lnTo>
                    <a:lnTo>
                      <a:pt x="215" y="50"/>
                    </a:lnTo>
                    <a:lnTo>
                      <a:pt x="219" y="50"/>
                    </a:lnTo>
                    <a:lnTo>
                      <a:pt x="223" y="50"/>
                    </a:lnTo>
                    <a:lnTo>
                      <a:pt x="223" y="52"/>
                    </a:lnTo>
                    <a:lnTo>
                      <a:pt x="227" y="54"/>
                    </a:lnTo>
                    <a:lnTo>
                      <a:pt x="231" y="56"/>
                    </a:lnTo>
                    <a:lnTo>
                      <a:pt x="241" y="62"/>
                    </a:lnTo>
                    <a:lnTo>
                      <a:pt x="252" y="70"/>
                    </a:lnTo>
                    <a:lnTo>
                      <a:pt x="264" y="79"/>
                    </a:lnTo>
                    <a:lnTo>
                      <a:pt x="276" y="87"/>
                    </a:lnTo>
                    <a:lnTo>
                      <a:pt x="287" y="95"/>
                    </a:lnTo>
                    <a:lnTo>
                      <a:pt x="297" y="103"/>
                    </a:lnTo>
                    <a:lnTo>
                      <a:pt x="307" y="110"/>
                    </a:lnTo>
                    <a:lnTo>
                      <a:pt x="318" y="114"/>
                    </a:lnTo>
                    <a:lnTo>
                      <a:pt x="328" y="118"/>
                    </a:lnTo>
                    <a:lnTo>
                      <a:pt x="340" y="122"/>
                    </a:lnTo>
                    <a:lnTo>
                      <a:pt x="353" y="126"/>
                    </a:lnTo>
                    <a:lnTo>
                      <a:pt x="359" y="130"/>
                    </a:lnTo>
                    <a:lnTo>
                      <a:pt x="365" y="132"/>
                    </a:lnTo>
                    <a:lnTo>
                      <a:pt x="374" y="136"/>
                    </a:lnTo>
                    <a:lnTo>
                      <a:pt x="380" y="138"/>
                    </a:lnTo>
                    <a:lnTo>
                      <a:pt x="386" y="138"/>
                    </a:lnTo>
                    <a:lnTo>
                      <a:pt x="392" y="141"/>
                    </a:lnTo>
                    <a:lnTo>
                      <a:pt x="407" y="141"/>
                    </a:lnTo>
                    <a:lnTo>
                      <a:pt x="421" y="138"/>
                    </a:lnTo>
                    <a:lnTo>
                      <a:pt x="438" y="138"/>
                    </a:lnTo>
                    <a:lnTo>
                      <a:pt x="446" y="136"/>
                    </a:lnTo>
                    <a:lnTo>
                      <a:pt x="456" y="136"/>
                    </a:lnTo>
                    <a:lnTo>
                      <a:pt x="464" y="136"/>
                    </a:lnTo>
                    <a:lnTo>
                      <a:pt x="475" y="136"/>
                    </a:lnTo>
                    <a:lnTo>
                      <a:pt x="485" y="138"/>
                    </a:lnTo>
                    <a:lnTo>
                      <a:pt x="493" y="141"/>
                    </a:lnTo>
                    <a:lnTo>
                      <a:pt x="502" y="143"/>
                    </a:lnTo>
                    <a:lnTo>
                      <a:pt x="506" y="145"/>
                    </a:lnTo>
                    <a:lnTo>
                      <a:pt x="512" y="147"/>
                    </a:lnTo>
                    <a:lnTo>
                      <a:pt x="516" y="151"/>
                    </a:lnTo>
                    <a:lnTo>
                      <a:pt x="524" y="155"/>
                    </a:lnTo>
                    <a:lnTo>
                      <a:pt x="526" y="155"/>
                    </a:lnTo>
                    <a:lnTo>
                      <a:pt x="530" y="157"/>
                    </a:lnTo>
                    <a:lnTo>
                      <a:pt x="537" y="159"/>
                    </a:lnTo>
                    <a:lnTo>
                      <a:pt x="543" y="163"/>
                    </a:lnTo>
                    <a:lnTo>
                      <a:pt x="547" y="165"/>
                    </a:lnTo>
                    <a:lnTo>
                      <a:pt x="549" y="165"/>
                    </a:lnTo>
                    <a:lnTo>
                      <a:pt x="553" y="167"/>
                    </a:lnTo>
                    <a:lnTo>
                      <a:pt x="557" y="167"/>
                    </a:lnTo>
                    <a:lnTo>
                      <a:pt x="559" y="167"/>
                    </a:lnTo>
                    <a:lnTo>
                      <a:pt x="564" y="167"/>
                    </a:lnTo>
                    <a:lnTo>
                      <a:pt x="568" y="167"/>
                    </a:lnTo>
                    <a:lnTo>
                      <a:pt x="574" y="169"/>
                    </a:lnTo>
                    <a:lnTo>
                      <a:pt x="582" y="169"/>
                    </a:lnTo>
                    <a:lnTo>
                      <a:pt x="586" y="169"/>
                    </a:lnTo>
                    <a:lnTo>
                      <a:pt x="590" y="171"/>
                    </a:lnTo>
                    <a:lnTo>
                      <a:pt x="599" y="176"/>
                    </a:lnTo>
                    <a:lnTo>
                      <a:pt x="607" y="180"/>
                    </a:lnTo>
                    <a:lnTo>
                      <a:pt x="613" y="182"/>
                    </a:lnTo>
                    <a:lnTo>
                      <a:pt x="621" y="186"/>
                    </a:lnTo>
                    <a:lnTo>
                      <a:pt x="638" y="190"/>
                    </a:lnTo>
                    <a:lnTo>
                      <a:pt x="652" y="192"/>
                    </a:lnTo>
                    <a:lnTo>
                      <a:pt x="669" y="194"/>
                    </a:lnTo>
                    <a:lnTo>
                      <a:pt x="685" y="194"/>
                    </a:lnTo>
                    <a:lnTo>
                      <a:pt x="702" y="196"/>
                    </a:lnTo>
                    <a:lnTo>
                      <a:pt x="720" y="196"/>
                    </a:lnTo>
                    <a:lnTo>
                      <a:pt x="725" y="200"/>
                    </a:lnTo>
                    <a:lnTo>
                      <a:pt x="729" y="202"/>
                    </a:lnTo>
                    <a:lnTo>
                      <a:pt x="733" y="205"/>
                    </a:lnTo>
                    <a:lnTo>
                      <a:pt x="737" y="207"/>
                    </a:lnTo>
                    <a:lnTo>
                      <a:pt x="749" y="207"/>
                    </a:lnTo>
                    <a:lnTo>
                      <a:pt x="754" y="207"/>
                    </a:lnTo>
                    <a:lnTo>
                      <a:pt x="760" y="209"/>
                    </a:lnTo>
                    <a:lnTo>
                      <a:pt x="762" y="213"/>
                    </a:lnTo>
                    <a:lnTo>
                      <a:pt x="766" y="217"/>
                    </a:lnTo>
                    <a:lnTo>
                      <a:pt x="768" y="219"/>
                    </a:lnTo>
                    <a:lnTo>
                      <a:pt x="772" y="219"/>
                    </a:lnTo>
                    <a:lnTo>
                      <a:pt x="774" y="221"/>
                    </a:lnTo>
                    <a:lnTo>
                      <a:pt x="778" y="221"/>
                    </a:lnTo>
                    <a:lnTo>
                      <a:pt x="782" y="223"/>
                    </a:lnTo>
                    <a:lnTo>
                      <a:pt x="789" y="223"/>
                    </a:lnTo>
                    <a:lnTo>
                      <a:pt x="793" y="223"/>
                    </a:lnTo>
                    <a:lnTo>
                      <a:pt x="797" y="225"/>
                    </a:lnTo>
                    <a:lnTo>
                      <a:pt x="807" y="225"/>
                    </a:lnTo>
                    <a:lnTo>
                      <a:pt x="820" y="227"/>
                    </a:lnTo>
                    <a:lnTo>
                      <a:pt x="834" y="229"/>
                    </a:lnTo>
                    <a:lnTo>
                      <a:pt x="849" y="231"/>
                    </a:lnTo>
                    <a:lnTo>
                      <a:pt x="863" y="233"/>
                    </a:lnTo>
                    <a:lnTo>
                      <a:pt x="880" y="235"/>
                    </a:lnTo>
                    <a:lnTo>
                      <a:pt x="896" y="238"/>
                    </a:lnTo>
                    <a:lnTo>
                      <a:pt x="929" y="242"/>
                    </a:lnTo>
                    <a:lnTo>
                      <a:pt x="946" y="244"/>
                    </a:lnTo>
                    <a:lnTo>
                      <a:pt x="960" y="246"/>
                    </a:lnTo>
                    <a:lnTo>
                      <a:pt x="975" y="248"/>
                    </a:lnTo>
                    <a:lnTo>
                      <a:pt x="987" y="250"/>
                    </a:lnTo>
                    <a:lnTo>
                      <a:pt x="999" y="250"/>
                    </a:lnTo>
                    <a:lnTo>
                      <a:pt x="1010" y="252"/>
                    </a:lnTo>
                    <a:lnTo>
                      <a:pt x="1026" y="256"/>
                    </a:lnTo>
                    <a:lnTo>
                      <a:pt x="1045" y="260"/>
                    </a:lnTo>
                    <a:lnTo>
                      <a:pt x="1063" y="262"/>
                    </a:lnTo>
                    <a:lnTo>
                      <a:pt x="1082" y="264"/>
                    </a:lnTo>
                    <a:lnTo>
                      <a:pt x="1086" y="264"/>
                    </a:lnTo>
                    <a:lnTo>
                      <a:pt x="1092" y="264"/>
                    </a:lnTo>
                    <a:lnTo>
                      <a:pt x="1107" y="266"/>
                    </a:lnTo>
                    <a:lnTo>
                      <a:pt x="1121" y="268"/>
                    </a:lnTo>
                    <a:lnTo>
                      <a:pt x="1136" y="268"/>
                    </a:lnTo>
                    <a:lnTo>
                      <a:pt x="1142" y="271"/>
                    </a:lnTo>
                    <a:lnTo>
                      <a:pt x="1148" y="271"/>
                    </a:lnTo>
                    <a:lnTo>
                      <a:pt x="1152" y="271"/>
                    </a:lnTo>
                    <a:lnTo>
                      <a:pt x="1158" y="271"/>
                    </a:lnTo>
                    <a:lnTo>
                      <a:pt x="1162" y="273"/>
                    </a:lnTo>
                    <a:lnTo>
                      <a:pt x="1165" y="273"/>
                    </a:lnTo>
                    <a:lnTo>
                      <a:pt x="1167" y="273"/>
                    </a:lnTo>
                    <a:lnTo>
                      <a:pt x="1179" y="275"/>
                    </a:lnTo>
                    <a:lnTo>
                      <a:pt x="1191" y="277"/>
                    </a:lnTo>
                    <a:lnTo>
                      <a:pt x="1204" y="277"/>
                    </a:lnTo>
                    <a:lnTo>
                      <a:pt x="1214" y="275"/>
                    </a:lnTo>
                    <a:lnTo>
                      <a:pt x="1224" y="275"/>
                    </a:lnTo>
                    <a:lnTo>
                      <a:pt x="1237" y="275"/>
                    </a:lnTo>
                    <a:lnTo>
                      <a:pt x="1249" y="275"/>
                    </a:lnTo>
                    <a:lnTo>
                      <a:pt x="1262" y="275"/>
                    </a:lnTo>
                    <a:lnTo>
                      <a:pt x="1268" y="275"/>
                    </a:lnTo>
                    <a:lnTo>
                      <a:pt x="1272" y="275"/>
                    </a:lnTo>
                    <a:lnTo>
                      <a:pt x="1284" y="275"/>
                    </a:lnTo>
                    <a:lnTo>
                      <a:pt x="1290" y="273"/>
                    </a:lnTo>
                    <a:lnTo>
                      <a:pt x="1297" y="273"/>
                    </a:lnTo>
                    <a:lnTo>
                      <a:pt x="1303" y="273"/>
                    </a:lnTo>
                    <a:lnTo>
                      <a:pt x="1307" y="275"/>
                    </a:lnTo>
                    <a:lnTo>
                      <a:pt x="1321" y="273"/>
                    </a:lnTo>
                    <a:lnTo>
                      <a:pt x="1336" y="273"/>
                    </a:lnTo>
                    <a:lnTo>
                      <a:pt x="1350" y="271"/>
                    </a:lnTo>
                    <a:lnTo>
                      <a:pt x="1365" y="268"/>
                    </a:lnTo>
                    <a:lnTo>
                      <a:pt x="1373" y="271"/>
                    </a:lnTo>
                    <a:lnTo>
                      <a:pt x="1381" y="271"/>
                    </a:lnTo>
                    <a:lnTo>
                      <a:pt x="1392" y="271"/>
                    </a:lnTo>
                    <a:lnTo>
                      <a:pt x="1404" y="273"/>
                    </a:lnTo>
                    <a:lnTo>
                      <a:pt x="1414" y="273"/>
                    </a:lnTo>
                    <a:lnTo>
                      <a:pt x="1427" y="275"/>
                    </a:lnTo>
                    <a:lnTo>
                      <a:pt x="1454" y="277"/>
                    </a:lnTo>
                    <a:lnTo>
                      <a:pt x="1478" y="279"/>
                    </a:lnTo>
                    <a:lnTo>
                      <a:pt x="1491" y="281"/>
                    </a:lnTo>
                    <a:lnTo>
                      <a:pt x="1501" y="281"/>
                    </a:lnTo>
                    <a:lnTo>
                      <a:pt x="1514" y="283"/>
                    </a:lnTo>
                    <a:lnTo>
                      <a:pt x="1524" y="283"/>
                    </a:lnTo>
                    <a:lnTo>
                      <a:pt x="1532" y="285"/>
                    </a:lnTo>
                    <a:lnTo>
                      <a:pt x="1540" y="287"/>
                    </a:lnTo>
                    <a:lnTo>
                      <a:pt x="1545" y="289"/>
                    </a:lnTo>
                    <a:lnTo>
                      <a:pt x="1549" y="291"/>
                    </a:lnTo>
                    <a:lnTo>
                      <a:pt x="1561" y="295"/>
                    </a:lnTo>
                    <a:lnTo>
                      <a:pt x="1571" y="297"/>
                    </a:lnTo>
                    <a:lnTo>
                      <a:pt x="1582" y="299"/>
                    </a:lnTo>
                    <a:lnTo>
                      <a:pt x="1592" y="304"/>
                    </a:lnTo>
                    <a:lnTo>
                      <a:pt x="1600" y="306"/>
                    </a:lnTo>
                    <a:lnTo>
                      <a:pt x="1611" y="306"/>
                    </a:lnTo>
                    <a:lnTo>
                      <a:pt x="1619" y="306"/>
                    </a:lnTo>
                    <a:lnTo>
                      <a:pt x="1640" y="306"/>
                    </a:lnTo>
                    <a:lnTo>
                      <a:pt x="1648" y="306"/>
                    </a:lnTo>
                    <a:lnTo>
                      <a:pt x="1658" y="308"/>
                    </a:lnTo>
                    <a:lnTo>
                      <a:pt x="1666" y="310"/>
                    </a:lnTo>
                    <a:lnTo>
                      <a:pt x="1675" y="312"/>
                    </a:lnTo>
                    <a:lnTo>
                      <a:pt x="1681" y="312"/>
                    </a:lnTo>
                    <a:lnTo>
                      <a:pt x="1689" y="314"/>
                    </a:lnTo>
                    <a:lnTo>
                      <a:pt x="1706" y="314"/>
                    </a:lnTo>
                    <a:lnTo>
                      <a:pt x="1714" y="314"/>
                    </a:lnTo>
                    <a:lnTo>
                      <a:pt x="1724" y="316"/>
                    </a:lnTo>
                    <a:lnTo>
                      <a:pt x="1737" y="318"/>
                    </a:lnTo>
                    <a:lnTo>
                      <a:pt x="1751" y="322"/>
                    </a:lnTo>
                    <a:lnTo>
                      <a:pt x="1768" y="322"/>
                    </a:lnTo>
                    <a:lnTo>
                      <a:pt x="1782" y="322"/>
                    </a:lnTo>
                    <a:lnTo>
                      <a:pt x="1811" y="322"/>
                    </a:lnTo>
                    <a:lnTo>
                      <a:pt x="1825" y="322"/>
                    </a:lnTo>
                    <a:lnTo>
                      <a:pt x="1840" y="324"/>
                    </a:lnTo>
                    <a:lnTo>
                      <a:pt x="1846" y="326"/>
                    </a:lnTo>
                    <a:lnTo>
                      <a:pt x="1852" y="326"/>
                    </a:lnTo>
                    <a:lnTo>
                      <a:pt x="1865" y="328"/>
                    </a:lnTo>
                    <a:lnTo>
                      <a:pt x="1879" y="330"/>
                    </a:lnTo>
                    <a:lnTo>
                      <a:pt x="1894" y="332"/>
                    </a:lnTo>
                    <a:lnTo>
                      <a:pt x="1908" y="332"/>
                    </a:lnTo>
                    <a:lnTo>
                      <a:pt x="1922" y="332"/>
                    </a:lnTo>
                    <a:lnTo>
                      <a:pt x="1935" y="335"/>
                    </a:lnTo>
                    <a:lnTo>
                      <a:pt x="1941" y="335"/>
                    </a:lnTo>
                    <a:lnTo>
                      <a:pt x="1947" y="335"/>
                    </a:lnTo>
                    <a:lnTo>
                      <a:pt x="1951" y="337"/>
                    </a:lnTo>
                    <a:lnTo>
                      <a:pt x="1958" y="337"/>
                    </a:lnTo>
                    <a:lnTo>
                      <a:pt x="1966" y="339"/>
                    </a:lnTo>
                    <a:lnTo>
                      <a:pt x="1972" y="341"/>
                    </a:lnTo>
                    <a:lnTo>
                      <a:pt x="1978" y="343"/>
                    </a:lnTo>
                    <a:lnTo>
                      <a:pt x="1984" y="343"/>
                    </a:lnTo>
                    <a:lnTo>
                      <a:pt x="1993" y="345"/>
                    </a:lnTo>
                    <a:lnTo>
                      <a:pt x="2001" y="345"/>
                    </a:lnTo>
                    <a:lnTo>
                      <a:pt x="2005" y="347"/>
                    </a:lnTo>
                    <a:lnTo>
                      <a:pt x="2011" y="347"/>
                    </a:lnTo>
                    <a:lnTo>
                      <a:pt x="2020" y="349"/>
                    </a:lnTo>
                    <a:lnTo>
                      <a:pt x="2030" y="351"/>
                    </a:lnTo>
                    <a:lnTo>
                      <a:pt x="2040" y="353"/>
                    </a:lnTo>
                    <a:lnTo>
                      <a:pt x="2050" y="353"/>
                    </a:lnTo>
                    <a:lnTo>
                      <a:pt x="2063" y="355"/>
                    </a:lnTo>
                    <a:lnTo>
                      <a:pt x="2075" y="357"/>
                    </a:lnTo>
                    <a:lnTo>
                      <a:pt x="2100" y="359"/>
                    </a:lnTo>
                    <a:lnTo>
                      <a:pt x="2125" y="363"/>
                    </a:lnTo>
                    <a:lnTo>
                      <a:pt x="2137" y="363"/>
                    </a:lnTo>
                    <a:lnTo>
                      <a:pt x="2150" y="366"/>
                    </a:lnTo>
                    <a:lnTo>
                      <a:pt x="2160" y="368"/>
                    </a:lnTo>
                    <a:lnTo>
                      <a:pt x="2168" y="368"/>
                    </a:lnTo>
                    <a:lnTo>
                      <a:pt x="2176" y="370"/>
                    </a:lnTo>
                    <a:lnTo>
                      <a:pt x="2185" y="372"/>
                    </a:lnTo>
                    <a:lnTo>
                      <a:pt x="2189" y="374"/>
                    </a:lnTo>
                    <a:lnTo>
                      <a:pt x="2193" y="374"/>
                    </a:lnTo>
                    <a:lnTo>
                      <a:pt x="2201" y="376"/>
                    </a:lnTo>
                    <a:lnTo>
                      <a:pt x="2207" y="378"/>
                    </a:lnTo>
                    <a:lnTo>
                      <a:pt x="2212" y="380"/>
                    </a:lnTo>
                    <a:lnTo>
                      <a:pt x="2214" y="382"/>
                    </a:lnTo>
                    <a:lnTo>
                      <a:pt x="2216" y="384"/>
                    </a:lnTo>
                    <a:lnTo>
                      <a:pt x="2218" y="386"/>
                    </a:lnTo>
                    <a:lnTo>
                      <a:pt x="2220" y="388"/>
                    </a:lnTo>
                    <a:lnTo>
                      <a:pt x="2222" y="392"/>
                    </a:lnTo>
                    <a:lnTo>
                      <a:pt x="2224" y="394"/>
                    </a:lnTo>
                    <a:lnTo>
                      <a:pt x="2228" y="396"/>
                    </a:lnTo>
                    <a:lnTo>
                      <a:pt x="2232" y="399"/>
                    </a:lnTo>
                    <a:lnTo>
                      <a:pt x="2238" y="401"/>
                    </a:lnTo>
                    <a:lnTo>
                      <a:pt x="2245" y="403"/>
                    </a:lnTo>
                    <a:lnTo>
                      <a:pt x="2249" y="405"/>
                    </a:lnTo>
                    <a:lnTo>
                      <a:pt x="2253" y="405"/>
                    </a:lnTo>
                    <a:lnTo>
                      <a:pt x="2263" y="405"/>
                    </a:lnTo>
                    <a:lnTo>
                      <a:pt x="2276" y="405"/>
                    </a:lnTo>
                    <a:lnTo>
                      <a:pt x="2288" y="405"/>
                    </a:lnTo>
                    <a:lnTo>
                      <a:pt x="2302" y="405"/>
                    </a:lnTo>
                    <a:lnTo>
                      <a:pt x="2319" y="405"/>
                    </a:lnTo>
                    <a:lnTo>
                      <a:pt x="2335" y="403"/>
                    </a:lnTo>
                    <a:lnTo>
                      <a:pt x="2352" y="403"/>
                    </a:lnTo>
                    <a:lnTo>
                      <a:pt x="2369" y="403"/>
                    </a:lnTo>
                    <a:lnTo>
                      <a:pt x="2383" y="403"/>
                    </a:lnTo>
                    <a:lnTo>
                      <a:pt x="2400" y="403"/>
                    </a:lnTo>
                    <a:lnTo>
                      <a:pt x="2414" y="403"/>
                    </a:lnTo>
                    <a:lnTo>
                      <a:pt x="2428" y="403"/>
                    </a:lnTo>
                    <a:lnTo>
                      <a:pt x="2439" y="403"/>
                    </a:lnTo>
                    <a:lnTo>
                      <a:pt x="2449" y="403"/>
                    </a:lnTo>
                    <a:lnTo>
                      <a:pt x="2453" y="403"/>
                    </a:lnTo>
                    <a:lnTo>
                      <a:pt x="2457" y="403"/>
                    </a:lnTo>
                    <a:lnTo>
                      <a:pt x="2476" y="407"/>
                    </a:lnTo>
                    <a:lnTo>
                      <a:pt x="2492" y="409"/>
                    </a:lnTo>
                    <a:lnTo>
                      <a:pt x="2511" y="413"/>
                    </a:lnTo>
                    <a:lnTo>
                      <a:pt x="2530" y="415"/>
                    </a:lnTo>
                    <a:lnTo>
                      <a:pt x="2550" y="417"/>
                    </a:lnTo>
                    <a:lnTo>
                      <a:pt x="2571" y="419"/>
                    </a:lnTo>
                    <a:lnTo>
                      <a:pt x="2612" y="423"/>
                    </a:lnTo>
                    <a:lnTo>
                      <a:pt x="2656" y="427"/>
                    </a:lnTo>
                    <a:lnTo>
                      <a:pt x="2701" y="432"/>
                    </a:lnTo>
                    <a:lnTo>
                      <a:pt x="2744" y="434"/>
                    </a:lnTo>
                    <a:lnTo>
                      <a:pt x="2788" y="438"/>
                    </a:lnTo>
                    <a:lnTo>
                      <a:pt x="2829" y="440"/>
                    </a:lnTo>
                    <a:lnTo>
                      <a:pt x="2850" y="440"/>
                    </a:lnTo>
                    <a:lnTo>
                      <a:pt x="2868" y="442"/>
                    </a:lnTo>
                    <a:lnTo>
                      <a:pt x="2887" y="442"/>
                    </a:lnTo>
                    <a:lnTo>
                      <a:pt x="2905" y="442"/>
                    </a:lnTo>
                    <a:lnTo>
                      <a:pt x="2924" y="444"/>
                    </a:lnTo>
                    <a:lnTo>
                      <a:pt x="2941" y="444"/>
                    </a:lnTo>
                    <a:lnTo>
                      <a:pt x="2955" y="444"/>
                    </a:lnTo>
                    <a:lnTo>
                      <a:pt x="2970" y="446"/>
                    </a:lnTo>
                    <a:lnTo>
                      <a:pt x="2984" y="446"/>
                    </a:lnTo>
                    <a:lnTo>
                      <a:pt x="2996" y="446"/>
                    </a:lnTo>
                    <a:lnTo>
                      <a:pt x="3007" y="446"/>
                    </a:lnTo>
                    <a:lnTo>
                      <a:pt x="3017" y="446"/>
                    </a:lnTo>
                    <a:lnTo>
                      <a:pt x="3025" y="446"/>
                    </a:lnTo>
                    <a:lnTo>
                      <a:pt x="3031" y="446"/>
                    </a:lnTo>
                    <a:lnTo>
                      <a:pt x="3069" y="448"/>
                    </a:lnTo>
                    <a:lnTo>
                      <a:pt x="3106" y="450"/>
                    </a:lnTo>
                    <a:lnTo>
                      <a:pt x="3143" y="452"/>
                    </a:lnTo>
                    <a:lnTo>
                      <a:pt x="3162" y="454"/>
                    </a:lnTo>
                    <a:lnTo>
                      <a:pt x="3180" y="454"/>
                    </a:lnTo>
                    <a:lnTo>
                      <a:pt x="3203" y="460"/>
                    </a:lnTo>
                    <a:lnTo>
                      <a:pt x="3224" y="465"/>
                    </a:lnTo>
                    <a:lnTo>
                      <a:pt x="3246" y="469"/>
                    </a:lnTo>
                    <a:lnTo>
                      <a:pt x="3267" y="471"/>
                    </a:lnTo>
                    <a:lnTo>
                      <a:pt x="3288" y="473"/>
                    </a:lnTo>
                    <a:lnTo>
                      <a:pt x="3310" y="473"/>
                    </a:lnTo>
                    <a:lnTo>
                      <a:pt x="3333" y="475"/>
                    </a:lnTo>
                    <a:lnTo>
                      <a:pt x="3356" y="475"/>
                    </a:lnTo>
                    <a:lnTo>
                      <a:pt x="3362" y="477"/>
                    </a:lnTo>
                    <a:lnTo>
                      <a:pt x="3366" y="477"/>
                    </a:lnTo>
                    <a:lnTo>
                      <a:pt x="3372" y="479"/>
                    </a:lnTo>
                    <a:lnTo>
                      <a:pt x="3376" y="479"/>
                    </a:lnTo>
                    <a:lnTo>
                      <a:pt x="3380" y="481"/>
                    </a:lnTo>
                    <a:lnTo>
                      <a:pt x="3383" y="481"/>
                    </a:lnTo>
                    <a:lnTo>
                      <a:pt x="3387" y="483"/>
                    </a:lnTo>
                    <a:lnTo>
                      <a:pt x="3391" y="483"/>
                    </a:lnTo>
                    <a:lnTo>
                      <a:pt x="3393" y="485"/>
                    </a:lnTo>
                    <a:lnTo>
                      <a:pt x="3395" y="487"/>
                    </a:lnTo>
                    <a:lnTo>
                      <a:pt x="3399" y="487"/>
                    </a:lnTo>
                  </a:path>
                </a:pathLst>
              </a:custGeom>
              <a:noFill/>
              <a:ln w="42863">
                <a:solidFill>
                  <a:srgbClr val="7DBEFF"/>
                </a:solidFill>
                <a:prstDash val="solid"/>
                <a:round/>
                <a:headEnd/>
                <a:tailEnd/>
              </a:ln>
            </p:spPr>
            <p:txBody>
              <a:bodyPr>
                <a:prstTxWarp prst="textNoShape">
                  <a:avLst/>
                </a:prstTxWarp>
              </a:bodyPr>
              <a:lstStyle/>
              <a:p>
                <a:endParaRPr lang="en-US" sz="1600" b="1">
                  <a:latin typeface="Arial" panose="020B0604020202020204" pitchFamily="34" charset="0"/>
                  <a:cs typeface="Arial" panose="020B0604020202020204" pitchFamily="34" charset="0"/>
                </a:endParaRPr>
              </a:p>
            </p:txBody>
          </p:sp>
          <p:sp>
            <p:nvSpPr>
              <p:cNvPr id="27" name="Freeform 131">
                <a:extLst>
                  <a:ext uri="{FF2B5EF4-FFF2-40B4-BE49-F238E27FC236}">
                    <a16:creationId xmlns:a16="http://schemas.microsoft.com/office/drawing/2014/main" id="{E28B3A2B-62BA-9D54-42FD-98157766C3BB}"/>
                  </a:ext>
                </a:extLst>
              </p:cNvPr>
              <p:cNvSpPr>
                <a:spLocks/>
              </p:cNvSpPr>
              <p:nvPr/>
            </p:nvSpPr>
            <p:spPr bwMode="auto">
              <a:xfrm>
                <a:off x="1782763" y="2227263"/>
                <a:ext cx="2505075" cy="1258887"/>
              </a:xfrm>
              <a:custGeom>
                <a:avLst/>
                <a:gdLst>
                  <a:gd name="T0" fmla="*/ 2147483647 w 1578"/>
                  <a:gd name="T1" fmla="*/ 2147483647 h 793"/>
                  <a:gd name="T2" fmla="*/ 2147483647 w 1578"/>
                  <a:gd name="T3" fmla="*/ 2147483647 h 793"/>
                  <a:gd name="T4" fmla="*/ 2147483647 w 1578"/>
                  <a:gd name="T5" fmla="*/ 2147483647 h 793"/>
                  <a:gd name="T6" fmla="*/ 2147483647 w 1578"/>
                  <a:gd name="T7" fmla="*/ 2147483647 h 793"/>
                  <a:gd name="T8" fmla="*/ 2147483647 w 1578"/>
                  <a:gd name="T9" fmla="*/ 2147483647 h 793"/>
                  <a:gd name="T10" fmla="*/ 2147483647 w 1578"/>
                  <a:gd name="T11" fmla="*/ 2147483647 h 793"/>
                  <a:gd name="T12" fmla="*/ 2147483647 w 1578"/>
                  <a:gd name="T13" fmla="*/ 2147483647 h 793"/>
                  <a:gd name="T14" fmla="*/ 2147483647 w 1578"/>
                  <a:gd name="T15" fmla="*/ 2147483647 h 793"/>
                  <a:gd name="T16" fmla="*/ 2147483647 w 1578"/>
                  <a:gd name="T17" fmla="*/ 2147483647 h 793"/>
                  <a:gd name="T18" fmla="*/ 2147483647 w 1578"/>
                  <a:gd name="T19" fmla="*/ 2147483647 h 793"/>
                  <a:gd name="T20" fmla="*/ 2147483647 w 1578"/>
                  <a:gd name="T21" fmla="*/ 2147483647 h 793"/>
                  <a:gd name="T22" fmla="*/ 2147483647 w 1578"/>
                  <a:gd name="T23" fmla="*/ 2147483647 h 793"/>
                  <a:gd name="T24" fmla="*/ 2147483647 w 1578"/>
                  <a:gd name="T25" fmla="*/ 2147483647 h 793"/>
                  <a:gd name="T26" fmla="*/ 2147483647 w 1578"/>
                  <a:gd name="T27" fmla="*/ 2147483647 h 793"/>
                  <a:gd name="T28" fmla="*/ 2147483647 w 1578"/>
                  <a:gd name="T29" fmla="*/ 2147483647 h 793"/>
                  <a:gd name="T30" fmla="*/ 2147483647 w 1578"/>
                  <a:gd name="T31" fmla="*/ 2147483647 h 793"/>
                  <a:gd name="T32" fmla="*/ 2147483647 w 1578"/>
                  <a:gd name="T33" fmla="*/ 2147483647 h 793"/>
                  <a:gd name="T34" fmla="*/ 2147483647 w 1578"/>
                  <a:gd name="T35" fmla="*/ 2147483647 h 793"/>
                  <a:gd name="T36" fmla="*/ 2147483647 w 1578"/>
                  <a:gd name="T37" fmla="*/ 2147483647 h 793"/>
                  <a:gd name="T38" fmla="*/ 2147483647 w 1578"/>
                  <a:gd name="T39" fmla="*/ 2147483647 h 793"/>
                  <a:gd name="T40" fmla="*/ 2147483647 w 1578"/>
                  <a:gd name="T41" fmla="*/ 2147483647 h 793"/>
                  <a:gd name="T42" fmla="*/ 2147483647 w 1578"/>
                  <a:gd name="T43" fmla="*/ 2147483647 h 793"/>
                  <a:gd name="T44" fmla="*/ 2147483647 w 1578"/>
                  <a:gd name="T45" fmla="*/ 2147483647 h 793"/>
                  <a:gd name="T46" fmla="*/ 2147483647 w 1578"/>
                  <a:gd name="T47" fmla="*/ 2147483647 h 793"/>
                  <a:gd name="T48" fmla="*/ 2147483647 w 1578"/>
                  <a:gd name="T49" fmla="*/ 2147483647 h 793"/>
                  <a:gd name="T50" fmla="*/ 2147483647 w 1578"/>
                  <a:gd name="T51" fmla="*/ 2147483647 h 793"/>
                  <a:gd name="T52" fmla="*/ 2147483647 w 1578"/>
                  <a:gd name="T53" fmla="*/ 2147483647 h 793"/>
                  <a:gd name="T54" fmla="*/ 2147483647 w 1578"/>
                  <a:gd name="T55" fmla="*/ 2147483647 h 793"/>
                  <a:gd name="T56" fmla="*/ 2147483647 w 1578"/>
                  <a:gd name="T57" fmla="*/ 2147483647 h 793"/>
                  <a:gd name="T58" fmla="*/ 2147483647 w 1578"/>
                  <a:gd name="T59" fmla="*/ 2147483647 h 793"/>
                  <a:gd name="T60" fmla="*/ 2147483647 w 1578"/>
                  <a:gd name="T61" fmla="*/ 2147483647 h 793"/>
                  <a:gd name="T62" fmla="*/ 2147483647 w 1578"/>
                  <a:gd name="T63" fmla="*/ 2147483647 h 793"/>
                  <a:gd name="T64" fmla="*/ 2147483647 w 1578"/>
                  <a:gd name="T65" fmla="*/ 2147483647 h 793"/>
                  <a:gd name="T66" fmla="*/ 2147483647 w 1578"/>
                  <a:gd name="T67" fmla="*/ 2147483647 h 793"/>
                  <a:gd name="T68" fmla="*/ 2147483647 w 1578"/>
                  <a:gd name="T69" fmla="*/ 2147483647 h 793"/>
                  <a:gd name="T70" fmla="*/ 2147483647 w 1578"/>
                  <a:gd name="T71" fmla="*/ 2147483647 h 793"/>
                  <a:gd name="T72" fmla="*/ 2147483647 w 1578"/>
                  <a:gd name="T73" fmla="*/ 2147483647 h 793"/>
                  <a:gd name="T74" fmla="*/ 2147483647 w 1578"/>
                  <a:gd name="T75" fmla="*/ 2147483647 h 793"/>
                  <a:gd name="T76" fmla="*/ 2147483647 w 1578"/>
                  <a:gd name="T77" fmla="*/ 2147483647 h 793"/>
                  <a:gd name="T78" fmla="*/ 2147483647 w 1578"/>
                  <a:gd name="T79" fmla="*/ 2147483647 h 793"/>
                  <a:gd name="T80" fmla="*/ 2147483647 w 1578"/>
                  <a:gd name="T81" fmla="*/ 2147483647 h 793"/>
                  <a:gd name="T82" fmla="*/ 2147483647 w 1578"/>
                  <a:gd name="T83" fmla="*/ 2147483647 h 793"/>
                  <a:gd name="T84" fmla="*/ 2147483647 w 1578"/>
                  <a:gd name="T85" fmla="*/ 2147483647 h 793"/>
                  <a:gd name="T86" fmla="*/ 2147483647 w 1578"/>
                  <a:gd name="T87" fmla="*/ 2147483647 h 793"/>
                  <a:gd name="T88" fmla="*/ 2147483647 w 1578"/>
                  <a:gd name="T89" fmla="*/ 2147483647 h 793"/>
                  <a:gd name="T90" fmla="*/ 2147483647 w 1578"/>
                  <a:gd name="T91" fmla="*/ 2147483647 h 793"/>
                  <a:gd name="T92" fmla="*/ 2147483647 w 1578"/>
                  <a:gd name="T93" fmla="*/ 2147483647 h 793"/>
                  <a:gd name="T94" fmla="*/ 2147483647 w 1578"/>
                  <a:gd name="T95" fmla="*/ 2147483647 h 793"/>
                  <a:gd name="T96" fmla="*/ 2147483647 w 1578"/>
                  <a:gd name="T97" fmla="*/ 2147483647 h 793"/>
                  <a:gd name="T98" fmla="*/ 2147483647 w 1578"/>
                  <a:gd name="T99" fmla="*/ 2147483647 h 793"/>
                  <a:gd name="T100" fmla="*/ 2147483647 w 1578"/>
                  <a:gd name="T101" fmla="*/ 2147483647 h 793"/>
                  <a:gd name="T102" fmla="*/ 2147483647 w 1578"/>
                  <a:gd name="T103" fmla="*/ 2147483647 h 793"/>
                  <a:gd name="T104" fmla="*/ 2147483647 w 1578"/>
                  <a:gd name="T105" fmla="*/ 2147483647 h 793"/>
                  <a:gd name="T106" fmla="*/ 2147483647 w 1578"/>
                  <a:gd name="T107" fmla="*/ 2147483647 h 793"/>
                  <a:gd name="T108" fmla="*/ 2147483647 w 1578"/>
                  <a:gd name="T109" fmla="*/ 2147483647 h 793"/>
                  <a:gd name="T110" fmla="*/ 2147483647 w 1578"/>
                  <a:gd name="T111" fmla="*/ 2147483647 h 793"/>
                  <a:gd name="T112" fmla="*/ 2147483647 w 1578"/>
                  <a:gd name="T113" fmla="*/ 2147483647 h 793"/>
                  <a:gd name="T114" fmla="*/ 2147483647 w 1578"/>
                  <a:gd name="T115" fmla="*/ 2147483647 h 79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578"/>
                  <a:gd name="T175" fmla="*/ 0 h 793"/>
                  <a:gd name="T176" fmla="*/ 1578 w 1578"/>
                  <a:gd name="T177" fmla="*/ 793 h 79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578" h="793">
                    <a:moveTo>
                      <a:pt x="0" y="0"/>
                    </a:moveTo>
                    <a:lnTo>
                      <a:pt x="8" y="0"/>
                    </a:lnTo>
                    <a:lnTo>
                      <a:pt x="16" y="2"/>
                    </a:lnTo>
                    <a:lnTo>
                      <a:pt x="23" y="2"/>
                    </a:lnTo>
                    <a:lnTo>
                      <a:pt x="29" y="4"/>
                    </a:lnTo>
                    <a:lnTo>
                      <a:pt x="35" y="6"/>
                    </a:lnTo>
                    <a:lnTo>
                      <a:pt x="43" y="8"/>
                    </a:lnTo>
                    <a:lnTo>
                      <a:pt x="49" y="8"/>
                    </a:lnTo>
                    <a:lnTo>
                      <a:pt x="58" y="10"/>
                    </a:lnTo>
                    <a:lnTo>
                      <a:pt x="62" y="12"/>
                    </a:lnTo>
                    <a:lnTo>
                      <a:pt x="64" y="14"/>
                    </a:lnTo>
                    <a:lnTo>
                      <a:pt x="68" y="16"/>
                    </a:lnTo>
                    <a:lnTo>
                      <a:pt x="72" y="19"/>
                    </a:lnTo>
                    <a:lnTo>
                      <a:pt x="74" y="21"/>
                    </a:lnTo>
                    <a:lnTo>
                      <a:pt x="74" y="23"/>
                    </a:lnTo>
                    <a:lnTo>
                      <a:pt x="74" y="25"/>
                    </a:lnTo>
                    <a:lnTo>
                      <a:pt x="74" y="27"/>
                    </a:lnTo>
                    <a:lnTo>
                      <a:pt x="78" y="31"/>
                    </a:lnTo>
                    <a:lnTo>
                      <a:pt x="82" y="35"/>
                    </a:lnTo>
                    <a:lnTo>
                      <a:pt x="87" y="37"/>
                    </a:lnTo>
                    <a:lnTo>
                      <a:pt x="89" y="39"/>
                    </a:lnTo>
                    <a:lnTo>
                      <a:pt x="93" y="43"/>
                    </a:lnTo>
                    <a:lnTo>
                      <a:pt x="97" y="47"/>
                    </a:lnTo>
                    <a:lnTo>
                      <a:pt x="101" y="52"/>
                    </a:lnTo>
                    <a:lnTo>
                      <a:pt x="107" y="56"/>
                    </a:lnTo>
                    <a:lnTo>
                      <a:pt x="113" y="60"/>
                    </a:lnTo>
                    <a:lnTo>
                      <a:pt x="120" y="64"/>
                    </a:lnTo>
                    <a:lnTo>
                      <a:pt x="124" y="66"/>
                    </a:lnTo>
                    <a:lnTo>
                      <a:pt x="130" y="68"/>
                    </a:lnTo>
                    <a:lnTo>
                      <a:pt x="134" y="72"/>
                    </a:lnTo>
                    <a:lnTo>
                      <a:pt x="136" y="76"/>
                    </a:lnTo>
                    <a:lnTo>
                      <a:pt x="142" y="85"/>
                    </a:lnTo>
                    <a:lnTo>
                      <a:pt x="146" y="93"/>
                    </a:lnTo>
                    <a:lnTo>
                      <a:pt x="153" y="103"/>
                    </a:lnTo>
                    <a:lnTo>
                      <a:pt x="153" y="109"/>
                    </a:lnTo>
                    <a:lnTo>
                      <a:pt x="155" y="114"/>
                    </a:lnTo>
                    <a:lnTo>
                      <a:pt x="155" y="120"/>
                    </a:lnTo>
                    <a:lnTo>
                      <a:pt x="157" y="122"/>
                    </a:lnTo>
                    <a:lnTo>
                      <a:pt x="157" y="126"/>
                    </a:lnTo>
                    <a:lnTo>
                      <a:pt x="159" y="128"/>
                    </a:lnTo>
                    <a:lnTo>
                      <a:pt x="163" y="132"/>
                    </a:lnTo>
                    <a:lnTo>
                      <a:pt x="167" y="134"/>
                    </a:lnTo>
                    <a:lnTo>
                      <a:pt x="169" y="134"/>
                    </a:lnTo>
                    <a:lnTo>
                      <a:pt x="173" y="134"/>
                    </a:lnTo>
                    <a:lnTo>
                      <a:pt x="177" y="136"/>
                    </a:lnTo>
                    <a:lnTo>
                      <a:pt x="182" y="136"/>
                    </a:lnTo>
                    <a:lnTo>
                      <a:pt x="188" y="138"/>
                    </a:lnTo>
                    <a:lnTo>
                      <a:pt x="192" y="138"/>
                    </a:lnTo>
                    <a:lnTo>
                      <a:pt x="198" y="142"/>
                    </a:lnTo>
                    <a:lnTo>
                      <a:pt x="202" y="144"/>
                    </a:lnTo>
                    <a:lnTo>
                      <a:pt x="208" y="147"/>
                    </a:lnTo>
                    <a:lnTo>
                      <a:pt x="215" y="151"/>
                    </a:lnTo>
                    <a:lnTo>
                      <a:pt x="227" y="157"/>
                    </a:lnTo>
                    <a:lnTo>
                      <a:pt x="241" y="163"/>
                    </a:lnTo>
                    <a:lnTo>
                      <a:pt x="256" y="169"/>
                    </a:lnTo>
                    <a:lnTo>
                      <a:pt x="268" y="173"/>
                    </a:lnTo>
                    <a:lnTo>
                      <a:pt x="274" y="178"/>
                    </a:lnTo>
                    <a:lnTo>
                      <a:pt x="281" y="180"/>
                    </a:lnTo>
                    <a:lnTo>
                      <a:pt x="285" y="184"/>
                    </a:lnTo>
                    <a:lnTo>
                      <a:pt x="289" y="186"/>
                    </a:lnTo>
                    <a:lnTo>
                      <a:pt x="310" y="198"/>
                    </a:lnTo>
                    <a:lnTo>
                      <a:pt x="328" y="211"/>
                    </a:lnTo>
                    <a:lnTo>
                      <a:pt x="336" y="217"/>
                    </a:lnTo>
                    <a:lnTo>
                      <a:pt x="345" y="223"/>
                    </a:lnTo>
                    <a:lnTo>
                      <a:pt x="351" y="229"/>
                    </a:lnTo>
                    <a:lnTo>
                      <a:pt x="359" y="233"/>
                    </a:lnTo>
                    <a:lnTo>
                      <a:pt x="367" y="239"/>
                    </a:lnTo>
                    <a:lnTo>
                      <a:pt x="376" y="246"/>
                    </a:lnTo>
                    <a:lnTo>
                      <a:pt x="384" y="250"/>
                    </a:lnTo>
                    <a:lnTo>
                      <a:pt x="388" y="252"/>
                    </a:lnTo>
                    <a:lnTo>
                      <a:pt x="392" y="254"/>
                    </a:lnTo>
                    <a:lnTo>
                      <a:pt x="396" y="256"/>
                    </a:lnTo>
                    <a:lnTo>
                      <a:pt x="398" y="258"/>
                    </a:lnTo>
                    <a:lnTo>
                      <a:pt x="407" y="258"/>
                    </a:lnTo>
                    <a:lnTo>
                      <a:pt x="417" y="260"/>
                    </a:lnTo>
                    <a:lnTo>
                      <a:pt x="427" y="258"/>
                    </a:lnTo>
                    <a:lnTo>
                      <a:pt x="438" y="258"/>
                    </a:lnTo>
                    <a:lnTo>
                      <a:pt x="446" y="258"/>
                    </a:lnTo>
                    <a:lnTo>
                      <a:pt x="454" y="258"/>
                    </a:lnTo>
                    <a:lnTo>
                      <a:pt x="458" y="260"/>
                    </a:lnTo>
                    <a:lnTo>
                      <a:pt x="462" y="260"/>
                    </a:lnTo>
                    <a:lnTo>
                      <a:pt x="467" y="264"/>
                    </a:lnTo>
                    <a:lnTo>
                      <a:pt x="471" y="268"/>
                    </a:lnTo>
                    <a:lnTo>
                      <a:pt x="475" y="275"/>
                    </a:lnTo>
                    <a:lnTo>
                      <a:pt x="477" y="281"/>
                    </a:lnTo>
                    <a:lnTo>
                      <a:pt x="481" y="287"/>
                    </a:lnTo>
                    <a:lnTo>
                      <a:pt x="483" y="291"/>
                    </a:lnTo>
                    <a:lnTo>
                      <a:pt x="489" y="295"/>
                    </a:lnTo>
                    <a:lnTo>
                      <a:pt x="493" y="297"/>
                    </a:lnTo>
                    <a:lnTo>
                      <a:pt x="498" y="297"/>
                    </a:lnTo>
                    <a:lnTo>
                      <a:pt x="504" y="299"/>
                    </a:lnTo>
                    <a:lnTo>
                      <a:pt x="514" y="301"/>
                    </a:lnTo>
                    <a:lnTo>
                      <a:pt x="518" y="301"/>
                    </a:lnTo>
                    <a:lnTo>
                      <a:pt x="522" y="301"/>
                    </a:lnTo>
                    <a:lnTo>
                      <a:pt x="524" y="303"/>
                    </a:lnTo>
                    <a:lnTo>
                      <a:pt x="528" y="305"/>
                    </a:lnTo>
                    <a:lnTo>
                      <a:pt x="531" y="308"/>
                    </a:lnTo>
                    <a:lnTo>
                      <a:pt x="539" y="314"/>
                    </a:lnTo>
                    <a:lnTo>
                      <a:pt x="547" y="318"/>
                    </a:lnTo>
                    <a:lnTo>
                      <a:pt x="551" y="318"/>
                    </a:lnTo>
                    <a:lnTo>
                      <a:pt x="553" y="320"/>
                    </a:lnTo>
                    <a:lnTo>
                      <a:pt x="564" y="326"/>
                    </a:lnTo>
                    <a:lnTo>
                      <a:pt x="574" y="332"/>
                    </a:lnTo>
                    <a:lnTo>
                      <a:pt x="582" y="336"/>
                    </a:lnTo>
                    <a:lnTo>
                      <a:pt x="588" y="339"/>
                    </a:lnTo>
                    <a:lnTo>
                      <a:pt x="595" y="341"/>
                    </a:lnTo>
                    <a:lnTo>
                      <a:pt x="599" y="343"/>
                    </a:lnTo>
                    <a:lnTo>
                      <a:pt x="603" y="345"/>
                    </a:lnTo>
                    <a:lnTo>
                      <a:pt x="609" y="347"/>
                    </a:lnTo>
                    <a:lnTo>
                      <a:pt x="615" y="347"/>
                    </a:lnTo>
                    <a:lnTo>
                      <a:pt x="621" y="347"/>
                    </a:lnTo>
                    <a:lnTo>
                      <a:pt x="628" y="349"/>
                    </a:lnTo>
                    <a:lnTo>
                      <a:pt x="630" y="351"/>
                    </a:lnTo>
                    <a:lnTo>
                      <a:pt x="630" y="353"/>
                    </a:lnTo>
                    <a:lnTo>
                      <a:pt x="630" y="355"/>
                    </a:lnTo>
                    <a:lnTo>
                      <a:pt x="632" y="357"/>
                    </a:lnTo>
                    <a:lnTo>
                      <a:pt x="636" y="359"/>
                    </a:lnTo>
                    <a:lnTo>
                      <a:pt x="640" y="361"/>
                    </a:lnTo>
                    <a:lnTo>
                      <a:pt x="644" y="363"/>
                    </a:lnTo>
                    <a:lnTo>
                      <a:pt x="650" y="365"/>
                    </a:lnTo>
                    <a:lnTo>
                      <a:pt x="654" y="367"/>
                    </a:lnTo>
                    <a:lnTo>
                      <a:pt x="661" y="367"/>
                    </a:lnTo>
                    <a:lnTo>
                      <a:pt x="665" y="369"/>
                    </a:lnTo>
                    <a:lnTo>
                      <a:pt x="667" y="369"/>
                    </a:lnTo>
                    <a:lnTo>
                      <a:pt x="671" y="372"/>
                    </a:lnTo>
                    <a:lnTo>
                      <a:pt x="677" y="374"/>
                    </a:lnTo>
                    <a:lnTo>
                      <a:pt x="683" y="376"/>
                    </a:lnTo>
                    <a:lnTo>
                      <a:pt x="690" y="378"/>
                    </a:lnTo>
                    <a:lnTo>
                      <a:pt x="696" y="378"/>
                    </a:lnTo>
                    <a:lnTo>
                      <a:pt x="702" y="380"/>
                    </a:lnTo>
                    <a:lnTo>
                      <a:pt x="704" y="380"/>
                    </a:lnTo>
                    <a:lnTo>
                      <a:pt x="706" y="380"/>
                    </a:lnTo>
                    <a:lnTo>
                      <a:pt x="710" y="382"/>
                    </a:lnTo>
                    <a:lnTo>
                      <a:pt x="712" y="382"/>
                    </a:lnTo>
                    <a:lnTo>
                      <a:pt x="714" y="384"/>
                    </a:lnTo>
                    <a:lnTo>
                      <a:pt x="716" y="386"/>
                    </a:lnTo>
                    <a:lnTo>
                      <a:pt x="716" y="388"/>
                    </a:lnTo>
                    <a:lnTo>
                      <a:pt x="716" y="390"/>
                    </a:lnTo>
                    <a:lnTo>
                      <a:pt x="718" y="392"/>
                    </a:lnTo>
                    <a:lnTo>
                      <a:pt x="723" y="394"/>
                    </a:lnTo>
                    <a:lnTo>
                      <a:pt x="729" y="396"/>
                    </a:lnTo>
                    <a:lnTo>
                      <a:pt x="737" y="398"/>
                    </a:lnTo>
                    <a:lnTo>
                      <a:pt x="743" y="398"/>
                    </a:lnTo>
                    <a:lnTo>
                      <a:pt x="758" y="403"/>
                    </a:lnTo>
                    <a:lnTo>
                      <a:pt x="766" y="405"/>
                    </a:lnTo>
                    <a:lnTo>
                      <a:pt x="772" y="407"/>
                    </a:lnTo>
                    <a:lnTo>
                      <a:pt x="780" y="413"/>
                    </a:lnTo>
                    <a:lnTo>
                      <a:pt x="789" y="417"/>
                    </a:lnTo>
                    <a:lnTo>
                      <a:pt x="807" y="427"/>
                    </a:lnTo>
                    <a:lnTo>
                      <a:pt x="828" y="436"/>
                    </a:lnTo>
                    <a:lnTo>
                      <a:pt x="847" y="444"/>
                    </a:lnTo>
                    <a:lnTo>
                      <a:pt x="851" y="448"/>
                    </a:lnTo>
                    <a:lnTo>
                      <a:pt x="857" y="452"/>
                    </a:lnTo>
                    <a:lnTo>
                      <a:pt x="867" y="458"/>
                    </a:lnTo>
                    <a:lnTo>
                      <a:pt x="880" y="464"/>
                    </a:lnTo>
                    <a:lnTo>
                      <a:pt x="886" y="467"/>
                    </a:lnTo>
                    <a:lnTo>
                      <a:pt x="892" y="469"/>
                    </a:lnTo>
                    <a:lnTo>
                      <a:pt x="894" y="471"/>
                    </a:lnTo>
                    <a:lnTo>
                      <a:pt x="898" y="471"/>
                    </a:lnTo>
                    <a:lnTo>
                      <a:pt x="904" y="473"/>
                    </a:lnTo>
                    <a:lnTo>
                      <a:pt x="908" y="473"/>
                    </a:lnTo>
                    <a:lnTo>
                      <a:pt x="911" y="475"/>
                    </a:lnTo>
                    <a:lnTo>
                      <a:pt x="913" y="475"/>
                    </a:lnTo>
                    <a:lnTo>
                      <a:pt x="915" y="477"/>
                    </a:lnTo>
                    <a:lnTo>
                      <a:pt x="917" y="479"/>
                    </a:lnTo>
                    <a:lnTo>
                      <a:pt x="923" y="481"/>
                    </a:lnTo>
                    <a:lnTo>
                      <a:pt x="929" y="481"/>
                    </a:lnTo>
                    <a:lnTo>
                      <a:pt x="937" y="481"/>
                    </a:lnTo>
                    <a:lnTo>
                      <a:pt x="948" y="481"/>
                    </a:lnTo>
                    <a:lnTo>
                      <a:pt x="956" y="481"/>
                    </a:lnTo>
                    <a:lnTo>
                      <a:pt x="962" y="481"/>
                    </a:lnTo>
                    <a:lnTo>
                      <a:pt x="968" y="481"/>
                    </a:lnTo>
                    <a:lnTo>
                      <a:pt x="970" y="487"/>
                    </a:lnTo>
                    <a:lnTo>
                      <a:pt x="973" y="493"/>
                    </a:lnTo>
                    <a:lnTo>
                      <a:pt x="975" y="497"/>
                    </a:lnTo>
                    <a:lnTo>
                      <a:pt x="979" y="502"/>
                    </a:lnTo>
                    <a:lnTo>
                      <a:pt x="981" y="504"/>
                    </a:lnTo>
                    <a:lnTo>
                      <a:pt x="985" y="506"/>
                    </a:lnTo>
                    <a:lnTo>
                      <a:pt x="995" y="510"/>
                    </a:lnTo>
                    <a:lnTo>
                      <a:pt x="1006" y="512"/>
                    </a:lnTo>
                    <a:lnTo>
                      <a:pt x="1018" y="514"/>
                    </a:lnTo>
                    <a:lnTo>
                      <a:pt x="1034" y="514"/>
                    </a:lnTo>
                    <a:lnTo>
                      <a:pt x="1051" y="516"/>
                    </a:lnTo>
                    <a:lnTo>
                      <a:pt x="1061" y="522"/>
                    </a:lnTo>
                    <a:lnTo>
                      <a:pt x="1072" y="526"/>
                    </a:lnTo>
                    <a:lnTo>
                      <a:pt x="1082" y="531"/>
                    </a:lnTo>
                    <a:lnTo>
                      <a:pt x="1092" y="535"/>
                    </a:lnTo>
                    <a:lnTo>
                      <a:pt x="1105" y="537"/>
                    </a:lnTo>
                    <a:lnTo>
                      <a:pt x="1115" y="541"/>
                    </a:lnTo>
                    <a:lnTo>
                      <a:pt x="1127" y="543"/>
                    </a:lnTo>
                    <a:lnTo>
                      <a:pt x="1140" y="543"/>
                    </a:lnTo>
                    <a:lnTo>
                      <a:pt x="1154" y="547"/>
                    </a:lnTo>
                    <a:lnTo>
                      <a:pt x="1169" y="551"/>
                    </a:lnTo>
                    <a:lnTo>
                      <a:pt x="1185" y="557"/>
                    </a:lnTo>
                    <a:lnTo>
                      <a:pt x="1200" y="561"/>
                    </a:lnTo>
                    <a:lnTo>
                      <a:pt x="1204" y="564"/>
                    </a:lnTo>
                    <a:lnTo>
                      <a:pt x="1208" y="568"/>
                    </a:lnTo>
                    <a:lnTo>
                      <a:pt x="1210" y="570"/>
                    </a:lnTo>
                    <a:lnTo>
                      <a:pt x="1210" y="572"/>
                    </a:lnTo>
                    <a:lnTo>
                      <a:pt x="1212" y="574"/>
                    </a:lnTo>
                    <a:lnTo>
                      <a:pt x="1214" y="576"/>
                    </a:lnTo>
                    <a:lnTo>
                      <a:pt x="1220" y="580"/>
                    </a:lnTo>
                    <a:lnTo>
                      <a:pt x="1227" y="582"/>
                    </a:lnTo>
                    <a:lnTo>
                      <a:pt x="1235" y="584"/>
                    </a:lnTo>
                    <a:lnTo>
                      <a:pt x="1243" y="586"/>
                    </a:lnTo>
                    <a:lnTo>
                      <a:pt x="1251" y="586"/>
                    </a:lnTo>
                    <a:lnTo>
                      <a:pt x="1260" y="588"/>
                    </a:lnTo>
                    <a:lnTo>
                      <a:pt x="1268" y="588"/>
                    </a:lnTo>
                    <a:lnTo>
                      <a:pt x="1274" y="590"/>
                    </a:lnTo>
                    <a:lnTo>
                      <a:pt x="1280" y="592"/>
                    </a:lnTo>
                    <a:lnTo>
                      <a:pt x="1288" y="597"/>
                    </a:lnTo>
                    <a:lnTo>
                      <a:pt x="1297" y="599"/>
                    </a:lnTo>
                    <a:lnTo>
                      <a:pt x="1305" y="599"/>
                    </a:lnTo>
                    <a:lnTo>
                      <a:pt x="1313" y="601"/>
                    </a:lnTo>
                    <a:lnTo>
                      <a:pt x="1317" y="601"/>
                    </a:lnTo>
                    <a:lnTo>
                      <a:pt x="1319" y="601"/>
                    </a:lnTo>
                    <a:lnTo>
                      <a:pt x="1322" y="601"/>
                    </a:lnTo>
                    <a:lnTo>
                      <a:pt x="1324" y="601"/>
                    </a:lnTo>
                    <a:lnTo>
                      <a:pt x="1326" y="601"/>
                    </a:lnTo>
                    <a:lnTo>
                      <a:pt x="1330" y="603"/>
                    </a:lnTo>
                    <a:lnTo>
                      <a:pt x="1332" y="605"/>
                    </a:lnTo>
                    <a:lnTo>
                      <a:pt x="1338" y="609"/>
                    </a:lnTo>
                    <a:lnTo>
                      <a:pt x="1340" y="609"/>
                    </a:lnTo>
                    <a:lnTo>
                      <a:pt x="1342" y="611"/>
                    </a:lnTo>
                    <a:lnTo>
                      <a:pt x="1344" y="615"/>
                    </a:lnTo>
                    <a:lnTo>
                      <a:pt x="1346" y="619"/>
                    </a:lnTo>
                    <a:lnTo>
                      <a:pt x="1346" y="623"/>
                    </a:lnTo>
                    <a:lnTo>
                      <a:pt x="1348" y="630"/>
                    </a:lnTo>
                    <a:lnTo>
                      <a:pt x="1350" y="632"/>
                    </a:lnTo>
                    <a:lnTo>
                      <a:pt x="1355" y="636"/>
                    </a:lnTo>
                    <a:lnTo>
                      <a:pt x="1357" y="638"/>
                    </a:lnTo>
                    <a:lnTo>
                      <a:pt x="1361" y="640"/>
                    </a:lnTo>
                    <a:lnTo>
                      <a:pt x="1369" y="644"/>
                    </a:lnTo>
                    <a:lnTo>
                      <a:pt x="1379" y="646"/>
                    </a:lnTo>
                    <a:lnTo>
                      <a:pt x="1390" y="646"/>
                    </a:lnTo>
                    <a:lnTo>
                      <a:pt x="1398" y="646"/>
                    </a:lnTo>
                    <a:lnTo>
                      <a:pt x="1408" y="646"/>
                    </a:lnTo>
                    <a:lnTo>
                      <a:pt x="1410" y="650"/>
                    </a:lnTo>
                    <a:lnTo>
                      <a:pt x="1412" y="652"/>
                    </a:lnTo>
                    <a:lnTo>
                      <a:pt x="1417" y="656"/>
                    </a:lnTo>
                    <a:lnTo>
                      <a:pt x="1419" y="658"/>
                    </a:lnTo>
                    <a:lnTo>
                      <a:pt x="1421" y="661"/>
                    </a:lnTo>
                    <a:lnTo>
                      <a:pt x="1425" y="663"/>
                    </a:lnTo>
                    <a:lnTo>
                      <a:pt x="1429" y="665"/>
                    </a:lnTo>
                    <a:lnTo>
                      <a:pt x="1431" y="671"/>
                    </a:lnTo>
                    <a:lnTo>
                      <a:pt x="1433" y="675"/>
                    </a:lnTo>
                    <a:lnTo>
                      <a:pt x="1433" y="679"/>
                    </a:lnTo>
                    <a:lnTo>
                      <a:pt x="1433" y="683"/>
                    </a:lnTo>
                    <a:lnTo>
                      <a:pt x="1433" y="685"/>
                    </a:lnTo>
                    <a:lnTo>
                      <a:pt x="1435" y="687"/>
                    </a:lnTo>
                    <a:lnTo>
                      <a:pt x="1435" y="689"/>
                    </a:lnTo>
                    <a:lnTo>
                      <a:pt x="1435" y="692"/>
                    </a:lnTo>
                    <a:lnTo>
                      <a:pt x="1437" y="692"/>
                    </a:lnTo>
                    <a:lnTo>
                      <a:pt x="1439" y="692"/>
                    </a:lnTo>
                    <a:lnTo>
                      <a:pt x="1443" y="692"/>
                    </a:lnTo>
                    <a:lnTo>
                      <a:pt x="1448" y="692"/>
                    </a:lnTo>
                    <a:lnTo>
                      <a:pt x="1454" y="692"/>
                    </a:lnTo>
                    <a:lnTo>
                      <a:pt x="1460" y="692"/>
                    </a:lnTo>
                    <a:lnTo>
                      <a:pt x="1470" y="692"/>
                    </a:lnTo>
                    <a:lnTo>
                      <a:pt x="1474" y="694"/>
                    </a:lnTo>
                    <a:lnTo>
                      <a:pt x="1481" y="694"/>
                    </a:lnTo>
                    <a:lnTo>
                      <a:pt x="1483" y="700"/>
                    </a:lnTo>
                    <a:lnTo>
                      <a:pt x="1485" y="706"/>
                    </a:lnTo>
                    <a:lnTo>
                      <a:pt x="1485" y="710"/>
                    </a:lnTo>
                    <a:lnTo>
                      <a:pt x="1487" y="714"/>
                    </a:lnTo>
                    <a:lnTo>
                      <a:pt x="1491" y="718"/>
                    </a:lnTo>
                    <a:lnTo>
                      <a:pt x="1495" y="720"/>
                    </a:lnTo>
                    <a:lnTo>
                      <a:pt x="1499" y="722"/>
                    </a:lnTo>
                    <a:lnTo>
                      <a:pt x="1505" y="725"/>
                    </a:lnTo>
                    <a:lnTo>
                      <a:pt x="1509" y="729"/>
                    </a:lnTo>
                    <a:lnTo>
                      <a:pt x="1512" y="731"/>
                    </a:lnTo>
                    <a:lnTo>
                      <a:pt x="1516" y="735"/>
                    </a:lnTo>
                    <a:lnTo>
                      <a:pt x="1518" y="739"/>
                    </a:lnTo>
                    <a:lnTo>
                      <a:pt x="1520" y="741"/>
                    </a:lnTo>
                    <a:lnTo>
                      <a:pt x="1520" y="745"/>
                    </a:lnTo>
                    <a:lnTo>
                      <a:pt x="1522" y="753"/>
                    </a:lnTo>
                    <a:lnTo>
                      <a:pt x="1522" y="762"/>
                    </a:lnTo>
                    <a:lnTo>
                      <a:pt x="1524" y="770"/>
                    </a:lnTo>
                    <a:lnTo>
                      <a:pt x="1526" y="778"/>
                    </a:lnTo>
                    <a:lnTo>
                      <a:pt x="1528" y="782"/>
                    </a:lnTo>
                    <a:lnTo>
                      <a:pt x="1530" y="784"/>
                    </a:lnTo>
                    <a:lnTo>
                      <a:pt x="1532" y="789"/>
                    </a:lnTo>
                    <a:lnTo>
                      <a:pt x="1536" y="791"/>
                    </a:lnTo>
                    <a:lnTo>
                      <a:pt x="1538" y="793"/>
                    </a:lnTo>
                    <a:lnTo>
                      <a:pt x="1545" y="793"/>
                    </a:lnTo>
                    <a:lnTo>
                      <a:pt x="1553" y="793"/>
                    </a:lnTo>
                    <a:lnTo>
                      <a:pt x="1561" y="793"/>
                    </a:lnTo>
                    <a:lnTo>
                      <a:pt x="1578" y="793"/>
                    </a:lnTo>
                  </a:path>
                </a:pathLst>
              </a:custGeom>
              <a:noFill/>
              <a:ln w="30226">
                <a:solidFill>
                  <a:srgbClr val="0066FF"/>
                </a:solidFill>
                <a:prstDash val="solid"/>
                <a:round/>
                <a:headEnd/>
                <a:tailEnd/>
              </a:ln>
            </p:spPr>
            <p:txBody>
              <a:bodyPr>
                <a:prstTxWarp prst="textNoShape">
                  <a:avLst/>
                </a:prstTxWarp>
              </a:bodyPr>
              <a:lstStyle/>
              <a:p>
                <a:endParaRPr lang="en-US" sz="1600" b="1">
                  <a:latin typeface="Arial" panose="020B0604020202020204" pitchFamily="34" charset="0"/>
                  <a:cs typeface="Arial" panose="020B0604020202020204" pitchFamily="34" charset="0"/>
                </a:endParaRPr>
              </a:p>
            </p:txBody>
          </p:sp>
          <p:sp>
            <p:nvSpPr>
              <p:cNvPr id="28" name="Freeform 132">
                <a:extLst>
                  <a:ext uri="{FF2B5EF4-FFF2-40B4-BE49-F238E27FC236}">
                    <a16:creationId xmlns:a16="http://schemas.microsoft.com/office/drawing/2014/main" id="{6AE4816B-92AF-0766-7DCA-192EB99D7F1A}"/>
                  </a:ext>
                </a:extLst>
              </p:cNvPr>
              <p:cNvSpPr>
                <a:spLocks/>
              </p:cNvSpPr>
              <p:nvPr/>
            </p:nvSpPr>
            <p:spPr bwMode="auto">
              <a:xfrm>
                <a:off x="1749425" y="1949450"/>
                <a:ext cx="5410200" cy="2981325"/>
              </a:xfrm>
              <a:custGeom>
                <a:avLst/>
                <a:gdLst>
                  <a:gd name="T0" fmla="*/ 0 w 3408"/>
                  <a:gd name="T1" fmla="*/ 0 h 1878"/>
                  <a:gd name="T2" fmla="*/ 0 w 3408"/>
                  <a:gd name="T3" fmla="*/ 2147483647 h 1878"/>
                  <a:gd name="T4" fmla="*/ 2147483647 w 3408"/>
                  <a:gd name="T5" fmla="*/ 2147483647 h 1878"/>
                  <a:gd name="T6" fmla="*/ 0 60000 65536"/>
                  <a:gd name="T7" fmla="*/ 0 60000 65536"/>
                  <a:gd name="T8" fmla="*/ 0 60000 65536"/>
                  <a:gd name="T9" fmla="*/ 0 w 3408"/>
                  <a:gd name="T10" fmla="*/ 0 h 1878"/>
                  <a:gd name="T11" fmla="*/ 3408 w 3408"/>
                  <a:gd name="T12" fmla="*/ 1878 h 1878"/>
                </a:gdLst>
                <a:ahLst/>
                <a:cxnLst>
                  <a:cxn ang="T6">
                    <a:pos x="T0" y="T1"/>
                  </a:cxn>
                  <a:cxn ang="T7">
                    <a:pos x="T2" y="T3"/>
                  </a:cxn>
                  <a:cxn ang="T8">
                    <a:pos x="T4" y="T5"/>
                  </a:cxn>
                </a:cxnLst>
                <a:rect l="T9" t="T10" r="T11" b="T12"/>
                <a:pathLst>
                  <a:path w="3408" h="1878">
                    <a:moveTo>
                      <a:pt x="0" y="0"/>
                    </a:moveTo>
                    <a:lnTo>
                      <a:pt x="0" y="1878"/>
                    </a:lnTo>
                    <a:lnTo>
                      <a:pt x="3408" y="1878"/>
                    </a:lnTo>
                  </a:path>
                </a:pathLst>
              </a:custGeom>
              <a:noFill/>
              <a:ln w="19050">
                <a:solidFill>
                  <a:schemeClr val="tx1"/>
                </a:solidFill>
                <a:prstDash val="solid"/>
                <a:round/>
                <a:headEnd/>
                <a:tailEnd/>
              </a:ln>
            </p:spPr>
            <p:txBody>
              <a:bodyPr>
                <a:prstTxWarp prst="textNoShape">
                  <a:avLst/>
                </a:prstTxWarp>
              </a:bodyPr>
              <a:lstStyle/>
              <a:p>
                <a:endParaRPr lang="en-US" sz="1600" b="1">
                  <a:latin typeface="Arial" panose="020B0604020202020204" pitchFamily="34" charset="0"/>
                  <a:cs typeface="Arial" panose="020B0604020202020204" pitchFamily="34" charset="0"/>
                </a:endParaRPr>
              </a:p>
            </p:txBody>
          </p:sp>
          <p:sp>
            <p:nvSpPr>
              <p:cNvPr id="29" name="Line 133">
                <a:extLst>
                  <a:ext uri="{FF2B5EF4-FFF2-40B4-BE49-F238E27FC236}">
                    <a16:creationId xmlns:a16="http://schemas.microsoft.com/office/drawing/2014/main" id="{ADC4A6D7-D81F-9A61-E999-FBF6E6504135}"/>
                  </a:ext>
                </a:extLst>
              </p:cNvPr>
              <p:cNvSpPr>
                <a:spLocks noChangeShapeType="1"/>
              </p:cNvSpPr>
              <p:nvPr/>
            </p:nvSpPr>
            <p:spPr bwMode="auto">
              <a:xfrm>
                <a:off x="1668463" y="2051050"/>
                <a:ext cx="74612" cy="0"/>
              </a:xfrm>
              <a:prstGeom prst="line">
                <a:avLst/>
              </a:prstGeom>
              <a:noFill/>
              <a:ln w="12700">
                <a:solidFill>
                  <a:schemeClr val="tx1"/>
                </a:solidFill>
                <a:round/>
                <a:headEnd/>
                <a:tailEnd/>
              </a:ln>
            </p:spPr>
            <p:txBody>
              <a:bodyPr>
                <a:prstTxWarp prst="textNoShape">
                  <a:avLst/>
                </a:prstTxWarp>
              </a:bodyPr>
              <a:lstStyle/>
              <a:p>
                <a:endParaRPr lang="en-US" sz="1600" b="1">
                  <a:latin typeface="Arial" panose="020B0604020202020204" pitchFamily="34" charset="0"/>
                  <a:cs typeface="Arial" panose="020B0604020202020204" pitchFamily="34" charset="0"/>
                </a:endParaRPr>
              </a:p>
            </p:txBody>
          </p:sp>
          <p:sp>
            <p:nvSpPr>
              <p:cNvPr id="30" name="Line 134">
                <a:extLst>
                  <a:ext uri="{FF2B5EF4-FFF2-40B4-BE49-F238E27FC236}">
                    <a16:creationId xmlns:a16="http://schemas.microsoft.com/office/drawing/2014/main" id="{E3050A7E-1498-47A6-3367-C0EDB2CB1F5F}"/>
                  </a:ext>
                </a:extLst>
              </p:cNvPr>
              <p:cNvSpPr>
                <a:spLocks noChangeShapeType="1"/>
              </p:cNvSpPr>
              <p:nvPr/>
            </p:nvSpPr>
            <p:spPr bwMode="auto">
              <a:xfrm>
                <a:off x="1668463" y="2603500"/>
                <a:ext cx="74612" cy="0"/>
              </a:xfrm>
              <a:prstGeom prst="line">
                <a:avLst/>
              </a:prstGeom>
              <a:noFill/>
              <a:ln w="12700">
                <a:solidFill>
                  <a:schemeClr val="tx1"/>
                </a:solidFill>
                <a:round/>
                <a:headEnd/>
                <a:tailEnd/>
              </a:ln>
            </p:spPr>
            <p:txBody>
              <a:bodyPr>
                <a:prstTxWarp prst="textNoShape">
                  <a:avLst/>
                </a:prstTxWarp>
              </a:bodyPr>
              <a:lstStyle/>
              <a:p>
                <a:endParaRPr lang="en-US" sz="1600" b="1">
                  <a:latin typeface="Arial" panose="020B0604020202020204" pitchFamily="34" charset="0"/>
                  <a:cs typeface="Arial" panose="020B0604020202020204" pitchFamily="34" charset="0"/>
                </a:endParaRPr>
              </a:p>
            </p:txBody>
          </p:sp>
          <p:sp>
            <p:nvSpPr>
              <p:cNvPr id="31" name="Line 135">
                <a:extLst>
                  <a:ext uri="{FF2B5EF4-FFF2-40B4-BE49-F238E27FC236}">
                    <a16:creationId xmlns:a16="http://schemas.microsoft.com/office/drawing/2014/main" id="{3EE572CB-376D-6D8E-96CC-0765D180325D}"/>
                  </a:ext>
                </a:extLst>
              </p:cNvPr>
              <p:cNvSpPr>
                <a:spLocks noChangeShapeType="1"/>
              </p:cNvSpPr>
              <p:nvPr/>
            </p:nvSpPr>
            <p:spPr bwMode="auto">
              <a:xfrm>
                <a:off x="1668463" y="3151188"/>
                <a:ext cx="74612" cy="0"/>
              </a:xfrm>
              <a:prstGeom prst="line">
                <a:avLst/>
              </a:prstGeom>
              <a:noFill/>
              <a:ln w="12700">
                <a:solidFill>
                  <a:schemeClr val="tx1"/>
                </a:solidFill>
                <a:round/>
                <a:headEnd/>
                <a:tailEnd/>
              </a:ln>
            </p:spPr>
            <p:txBody>
              <a:bodyPr>
                <a:prstTxWarp prst="textNoShape">
                  <a:avLst/>
                </a:prstTxWarp>
              </a:bodyPr>
              <a:lstStyle/>
              <a:p>
                <a:endParaRPr lang="en-US" sz="1600" b="1">
                  <a:latin typeface="Arial" panose="020B0604020202020204" pitchFamily="34" charset="0"/>
                  <a:cs typeface="Arial" panose="020B0604020202020204" pitchFamily="34" charset="0"/>
                </a:endParaRPr>
              </a:p>
            </p:txBody>
          </p:sp>
          <p:sp>
            <p:nvSpPr>
              <p:cNvPr id="32" name="Line 136">
                <a:extLst>
                  <a:ext uri="{FF2B5EF4-FFF2-40B4-BE49-F238E27FC236}">
                    <a16:creationId xmlns:a16="http://schemas.microsoft.com/office/drawing/2014/main" id="{9E755EA8-3C92-C644-11D7-E2C1AB062B0A}"/>
                  </a:ext>
                </a:extLst>
              </p:cNvPr>
              <p:cNvSpPr>
                <a:spLocks noChangeShapeType="1"/>
              </p:cNvSpPr>
              <p:nvPr/>
            </p:nvSpPr>
            <p:spPr bwMode="auto">
              <a:xfrm>
                <a:off x="1668463" y="3730625"/>
                <a:ext cx="74612" cy="0"/>
              </a:xfrm>
              <a:prstGeom prst="line">
                <a:avLst/>
              </a:prstGeom>
              <a:noFill/>
              <a:ln w="12700">
                <a:solidFill>
                  <a:schemeClr val="tx1"/>
                </a:solidFill>
                <a:round/>
                <a:headEnd/>
                <a:tailEnd/>
              </a:ln>
            </p:spPr>
            <p:txBody>
              <a:bodyPr>
                <a:prstTxWarp prst="textNoShape">
                  <a:avLst/>
                </a:prstTxWarp>
              </a:bodyPr>
              <a:lstStyle/>
              <a:p>
                <a:endParaRPr lang="en-US" sz="1600" b="1">
                  <a:latin typeface="Arial" panose="020B0604020202020204" pitchFamily="34" charset="0"/>
                  <a:cs typeface="Arial" panose="020B0604020202020204" pitchFamily="34" charset="0"/>
                </a:endParaRPr>
              </a:p>
            </p:txBody>
          </p:sp>
          <p:sp>
            <p:nvSpPr>
              <p:cNvPr id="33" name="Line 137">
                <a:extLst>
                  <a:ext uri="{FF2B5EF4-FFF2-40B4-BE49-F238E27FC236}">
                    <a16:creationId xmlns:a16="http://schemas.microsoft.com/office/drawing/2014/main" id="{D75514AE-10A2-E488-3494-A83FFF998AE1}"/>
                  </a:ext>
                </a:extLst>
              </p:cNvPr>
              <p:cNvSpPr>
                <a:spLocks noChangeShapeType="1"/>
              </p:cNvSpPr>
              <p:nvPr/>
            </p:nvSpPr>
            <p:spPr bwMode="auto">
              <a:xfrm>
                <a:off x="1668463" y="4281488"/>
                <a:ext cx="74612" cy="0"/>
              </a:xfrm>
              <a:prstGeom prst="line">
                <a:avLst/>
              </a:prstGeom>
              <a:noFill/>
              <a:ln w="12700">
                <a:solidFill>
                  <a:schemeClr val="tx1"/>
                </a:solidFill>
                <a:round/>
                <a:headEnd/>
                <a:tailEnd/>
              </a:ln>
            </p:spPr>
            <p:txBody>
              <a:bodyPr>
                <a:prstTxWarp prst="textNoShape">
                  <a:avLst/>
                </a:prstTxWarp>
              </a:bodyPr>
              <a:lstStyle/>
              <a:p>
                <a:endParaRPr lang="en-US" sz="1600" b="1">
                  <a:latin typeface="Arial" panose="020B0604020202020204" pitchFamily="34" charset="0"/>
                  <a:cs typeface="Arial" panose="020B0604020202020204" pitchFamily="34" charset="0"/>
                </a:endParaRPr>
              </a:p>
            </p:txBody>
          </p:sp>
          <p:sp>
            <p:nvSpPr>
              <p:cNvPr id="34" name="Line 138">
                <a:extLst>
                  <a:ext uri="{FF2B5EF4-FFF2-40B4-BE49-F238E27FC236}">
                    <a16:creationId xmlns:a16="http://schemas.microsoft.com/office/drawing/2014/main" id="{6A94C206-1899-A6D4-E4C2-1E2021F6511B}"/>
                  </a:ext>
                </a:extLst>
              </p:cNvPr>
              <p:cNvSpPr>
                <a:spLocks noChangeShapeType="1"/>
              </p:cNvSpPr>
              <p:nvPr/>
            </p:nvSpPr>
            <p:spPr bwMode="auto">
              <a:xfrm>
                <a:off x="1668463" y="4822825"/>
                <a:ext cx="74612" cy="0"/>
              </a:xfrm>
              <a:prstGeom prst="line">
                <a:avLst/>
              </a:prstGeom>
              <a:noFill/>
              <a:ln w="12700">
                <a:solidFill>
                  <a:schemeClr val="tx1"/>
                </a:solidFill>
                <a:round/>
                <a:headEnd/>
                <a:tailEnd/>
              </a:ln>
            </p:spPr>
            <p:txBody>
              <a:bodyPr>
                <a:prstTxWarp prst="textNoShape">
                  <a:avLst/>
                </a:prstTxWarp>
              </a:bodyPr>
              <a:lstStyle/>
              <a:p>
                <a:endParaRPr lang="en-US" sz="1600" b="1">
                  <a:latin typeface="Arial" panose="020B0604020202020204" pitchFamily="34" charset="0"/>
                  <a:cs typeface="Arial" panose="020B0604020202020204" pitchFamily="34" charset="0"/>
                </a:endParaRPr>
              </a:p>
            </p:txBody>
          </p:sp>
          <p:sp>
            <p:nvSpPr>
              <p:cNvPr id="35" name="Line 139">
                <a:extLst>
                  <a:ext uri="{FF2B5EF4-FFF2-40B4-BE49-F238E27FC236}">
                    <a16:creationId xmlns:a16="http://schemas.microsoft.com/office/drawing/2014/main" id="{F1963D58-D5FD-6AA7-78C7-9E1682E3DE23}"/>
                  </a:ext>
                </a:extLst>
              </p:cNvPr>
              <p:cNvSpPr>
                <a:spLocks noChangeShapeType="1"/>
              </p:cNvSpPr>
              <p:nvPr/>
            </p:nvSpPr>
            <p:spPr bwMode="auto">
              <a:xfrm>
                <a:off x="1743075" y="4911725"/>
                <a:ext cx="0" cy="80963"/>
              </a:xfrm>
              <a:prstGeom prst="line">
                <a:avLst/>
              </a:prstGeom>
              <a:noFill/>
              <a:ln w="12700">
                <a:solidFill>
                  <a:srgbClr val="FFFFFF"/>
                </a:solidFill>
                <a:round/>
                <a:headEnd/>
                <a:tailEnd/>
              </a:ln>
            </p:spPr>
            <p:txBody>
              <a:bodyPr>
                <a:prstTxWarp prst="textNoShape">
                  <a:avLst/>
                </a:prstTxWarp>
              </a:bodyPr>
              <a:lstStyle/>
              <a:p>
                <a:endParaRPr lang="en-US" sz="1600" b="1">
                  <a:latin typeface="Arial" panose="020B0604020202020204" pitchFamily="34" charset="0"/>
                  <a:cs typeface="Arial" panose="020B0604020202020204" pitchFamily="34" charset="0"/>
                </a:endParaRPr>
              </a:p>
            </p:txBody>
          </p:sp>
          <p:sp>
            <p:nvSpPr>
              <p:cNvPr id="36" name="Line 140">
                <a:extLst>
                  <a:ext uri="{FF2B5EF4-FFF2-40B4-BE49-F238E27FC236}">
                    <a16:creationId xmlns:a16="http://schemas.microsoft.com/office/drawing/2014/main" id="{FFF4F8A8-5926-B125-F58C-1B2910567C78}"/>
                  </a:ext>
                </a:extLst>
              </p:cNvPr>
              <p:cNvSpPr>
                <a:spLocks noChangeShapeType="1"/>
              </p:cNvSpPr>
              <p:nvPr/>
            </p:nvSpPr>
            <p:spPr bwMode="auto">
              <a:xfrm>
                <a:off x="3244850" y="4930775"/>
                <a:ext cx="0" cy="82550"/>
              </a:xfrm>
              <a:prstGeom prst="line">
                <a:avLst/>
              </a:prstGeom>
              <a:noFill/>
              <a:ln w="12700">
                <a:solidFill>
                  <a:schemeClr val="tx1"/>
                </a:solidFill>
                <a:round/>
                <a:headEnd/>
                <a:tailEnd/>
              </a:ln>
            </p:spPr>
            <p:txBody>
              <a:bodyPr>
                <a:prstTxWarp prst="textNoShape">
                  <a:avLst/>
                </a:prstTxWarp>
              </a:bodyPr>
              <a:lstStyle/>
              <a:p>
                <a:endParaRPr lang="en-US" sz="1600" b="1">
                  <a:latin typeface="Arial" panose="020B0604020202020204" pitchFamily="34" charset="0"/>
                  <a:cs typeface="Arial" panose="020B0604020202020204" pitchFamily="34" charset="0"/>
                </a:endParaRPr>
              </a:p>
            </p:txBody>
          </p:sp>
          <p:sp>
            <p:nvSpPr>
              <p:cNvPr id="37" name="Line 141">
                <a:extLst>
                  <a:ext uri="{FF2B5EF4-FFF2-40B4-BE49-F238E27FC236}">
                    <a16:creationId xmlns:a16="http://schemas.microsoft.com/office/drawing/2014/main" id="{6A147C30-174D-770B-8C46-9841633B25EB}"/>
                  </a:ext>
                </a:extLst>
              </p:cNvPr>
              <p:cNvSpPr>
                <a:spLocks noChangeShapeType="1"/>
              </p:cNvSpPr>
              <p:nvPr/>
            </p:nvSpPr>
            <p:spPr bwMode="auto">
              <a:xfrm>
                <a:off x="4740275" y="4930775"/>
                <a:ext cx="0" cy="82550"/>
              </a:xfrm>
              <a:prstGeom prst="line">
                <a:avLst/>
              </a:prstGeom>
              <a:noFill/>
              <a:ln w="12700">
                <a:solidFill>
                  <a:schemeClr val="tx1"/>
                </a:solidFill>
                <a:round/>
                <a:headEnd/>
                <a:tailEnd/>
              </a:ln>
            </p:spPr>
            <p:txBody>
              <a:bodyPr>
                <a:prstTxWarp prst="textNoShape">
                  <a:avLst/>
                </a:prstTxWarp>
              </a:bodyPr>
              <a:lstStyle/>
              <a:p>
                <a:endParaRPr lang="en-US" sz="1600" b="1">
                  <a:latin typeface="Arial" panose="020B0604020202020204" pitchFamily="34" charset="0"/>
                  <a:cs typeface="Arial" panose="020B0604020202020204" pitchFamily="34" charset="0"/>
                </a:endParaRPr>
              </a:p>
            </p:txBody>
          </p:sp>
          <p:sp>
            <p:nvSpPr>
              <p:cNvPr id="38" name="Line 142">
                <a:extLst>
                  <a:ext uri="{FF2B5EF4-FFF2-40B4-BE49-F238E27FC236}">
                    <a16:creationId xmlns:a16="http://schemas.microsoft.com/office/drawing/2014/main" id="{3DA6BC89-B4D1-8857-4286-2B95F1F0BAF9}"/>
                  </a:ext>
                </a:extLst>
              </p:cNvPr>
              <p:cNvSpPr>
                <a:spLocks noChangeShapeType="1"/>
              </p:cNvSpPr>
              <p:nvPr/>
            </p:nvSpPr>
            <p:spPr bwMode="auto">
              <a:xfrm>
                <a:off x="6237288" y="4930775"/>
                <a:ext cx="0" cy="82550"/>
              </a:xfrm>
              <a:prstGeom prst="line">
                <a:avLst/>
              </a:prstGeom>
              <a:noFill/>
              <a:ln w="12700">
                <a:solidFill>
                  <a:schemeClr val="tx1"/>
                </a:solidFill>
                <a:round/>
                <a:headEnd/>
                <a:tailEnd/>
              </a:ln>
            </p:spPr>
            <p:txBody>
              <a:bodyPr>
                <a:prstTxWarp prst="textNoShape">
                  <a:avLst/>
                </a:prstTxWarp>
              </a:bodyPr>
              <a:lstStyle/>
              <a:p>
                <a:endParaRPr lang="en-US" sz="1600" b="1">
                  <a:latin typeface="Arial" panose="020B0604020202020204" pitchFamily="34" charset="0"/>
                  <a:cs typeface="Arial" panose="020B0604020202020204" pitchFamily="34" charset="0"/>
                </a:endParaRPr>
              </a:p>
            </p:txBody>
          </p:sp>
          <p:sp>
            <p:nvSpPr>
              <p:cNvPr id="39" name="Rectangle 143">
                <a:extLst>
                  <a:ext uri="{FF2B5EF4-FFF2-40B4-BE49-F238E27FC236}">
                    <a16:creationId xmlns:a16="http://schemas.microsoft.com/office/drawing/2014/main" id="{2E74913A-E524-CFCF-4638-2C559B25E3E3}"/>
                  </a:ext>
                </a:extLst>
              </p:cNvPr>
              <p:cNvSpPr>
                <a:spLocks noChangeArrowheads="1"/>
              </p:cNvSpPr>
              <p:nvPr/>
            </p:nvSpPr>
            <p:spPr bwMode="auto">
              <a:xfrm>
                <a:off x="2087408" y="3986738"/>
                <a:ext cx="307975" cy="123825"/>
              </a:xfrm>
              <a:prstGeom prst="rect">
                <a:avLst/>
              </a:prstGeom>
              <a:solidFill>
                <a:srgbClr val="00B050"/>
              </a:solidFill>
              <a:ln w="9525">
                <a:noFill/>
                <a:miter lim="800000"/>
                <a:headEnd/>
                <a:tailEnd/>
              </a:ln>
            </p:spPr>
            <p:txBody>
              <a:bodyPr>
                <a:prstTxWarp prst="textNoShape">
                  <a:avLst/>
                </a:prstTxWarp>
              </a:bodyPr>
              <a:lstStyle/>
              <a:p>
                <a:endParaRPr lang="cs-CZ" sz="1600" b="1">
                  <a:latin typeface="Arial" panose="020B0604020202020204" pitchFamily="34" charset="0"/>
                  <a:cs typeface="Arial" panose="020B0604020202020204" pitchFamily="34" charset="0"/>
                </a:endParaRPr>
              </a:p>
            </p:txBody>
          </p:sp>
          <p:sp>
            <p:nvSpPr>
              <p:cNvPr id="40" name="Rectangle 144">
                <a:extLst>
                  <a:ext uri="{FF2B5EF4-FFF2-40B4-BE49-F238E27FC236}">
                    <a16:creationId xmlns:a16="http://schemas.microsoft.com/office/drawing/2014/main" id="{40B328CA-3661-9C96-1EB0-191BAE5712DE}"/>
                  </a:ext>
                </a:extLst>
              </p:cNvPr>
              <p:cNvSpPr>
                <a:spLocks noChangeArrowheads="1"/>
              </p:cNvSpPr>
              <p:nvPr/>
            </p:nvSpPr>
            <p:spPr bwMode="auto">
              <a:xfrm>
                <a:off x="2087408" y="4104213"/>
                <a:ext cx="307975" cy="123825"/>
              </a:xfrm>
              <a:prstGeom prst="rect">
                <a:avLst/>
              </a:prstGeom>
              <a:solidFill>
                <a:srgbClr val="BB2929"/>
              </a:solidFill>
              <a:ln w="9525">
                <a:noFill/>
                <a:miter lim="800000"/>
                <a:headEnd/>
                <a:tailEnd/>
              </a:ln>
            </p:spPr>
            <p:txBody>
              <a:bodyPr>
                <a:prstTxWarp prst="textNoShape">
                  <a:avLst/>
                </a:prstTxWarp>
              </a:bodyPr>
              <a:lstStyle/>
              <a:p>
                <a:endParaRPr lang="cs-CZ" sz="1600" b="1">
                  <a:latin typeface="Arial" panose="020B0604020202020204" pitchFamily="34" charset="0"/>
                  <a:cs typeface="Arial" panose="020B0604020202020204" pitchFamily="34" charset="0"/>
                </a:endParaRPr>
              </a:p>
            </p:txBody>
          </p:sp>
          <p:sp>
            <p:nvSpPr>
              <p:cNvPr id="41" name="Rectangle 145">
                <a:extLst>
                  <a:ext uri="{FF2B5EF4-FFF2-40B4-BE49-F238E27FC236}">
                    <a16:creationId xmlns:a16="http://schemas.microsoft.com/office/drawing/2014/main" id="{4997B506-B375-1927-EB7B-0984208321F5}"/>
                  </a:ext>
                </a:extLst>
              </p:cNvPr>
              <p:cNvSpPr>
                <a:spLocks noChangeArrowheads="1"/>
              </p:cNvSpPr>
              <p:nvPr/>
            </p:nvSpPr>
            <p:spPr bwMode="auto">
              <a:xfrm>
                <a:off x="2087408" y="4224863"/>
                <a:ext cx="307975" cy="125413"/>
              </a:xfrm>
              <a:prstGeom prst="rect">
                <a:avLst/>
              </a:prstGeom>
              <a:solidFill>
                <a:srgbClr val="7798B1"/>
              </a:solidFill>
              <a:ln w="9525">
                <a:noFill/>
                <a:miter lim="800000"/>
                <a:headEnd/>
                <a:tailEnd/>
              </a:ln>
            </p:spPr>
            <p:txBody>
              <a:bodyPr>
                <a:prstTxWarp prst="textNoShape">
                  <a:avLst/>
                </a:prstTxWarp>
              </a:bodyPr>
              <a:lstStyle/>
              <a:p>
                <a:endParaRPr lang="cs-CZ" sz="1600" b="1">
                  <a:latin typeface="Arial" panose="020B0604020202020204" pitchFamily="34" charset="0"/>
                  <a:cs typeface="Arial" panose="020B0604020202020204" pitchFamily="34" charset="0"/>
                </a:endParaRPr>
              </a:p>
            </p:txBody>
          </p:sp>
          <p:sp>
            <p:nvSpPr>
              <p:cNvPr id="42" name="Rectangle 146">
                <a:extLst>
                  <a:ext uri="{FF2B5EF4-FFF2-40B4-BE49-F238E27FC236}">
                    <a16:creationId xmlns:a16="http://schemas.microsoft.com/office/drawing/2014/main" id="{9E0F5A9F-F9D7-C06E-E3EF-5C4D70958113}"/>
                  </a:ext>
                </a:extLst>
              </p:cNvPr>
              <p:cNvSpPr>
                <a:spLocks noChangeArrowheads="1"/>
              </p:cNvSpPr>
              <p:nvPr/>
            </p:nvSpPr>
            <p:spPr bwMode="auto">
              <a:xfrm>
                <a:off x="2087408" y="4455051"/>
                <a:ext cx="307975" cy="123825"/>
              </a:xfrm>
              <a:prstGeom prst="rect">
                <a:avLst/>
              </a:prstGeom>
              <a:solidFill>
                <a:srgbClr val="7DBEFF"/>
              </a:solidFill>
              <a:ln w="9525">
                <a:noFill/>
                <a:miter lim="800000"/>
                <a:headEnd/>
                <a:tailEnd/>
              </a:ln>
            </p:spPr>
            <p:txBody>
              <a:bodyPr>
                <a:prstTxWarp prst="textNoShape">
                  <a:avLst/>
                </a:prstTxWarp>
              </a:bodyPr>
              <a:lstStyle/>
              <a:p>
                <a:endParaRPr lang="cs-CZ" sz="1600" b="1">
                  <a:latin typeface="Arial" panose="020B0604020202020204" pitchFamily="34" charset="0"/>
                  <a:cs typeface="Arial" panose="020B0604020202020204" pitchFamily="34" charset="0"/>
                </a:endParaRPr>
              </a:p>
            </p:txBody>
          </p:sp>
          <p:sp>
            <p:nvSpPr>
              <p:cNvPr id="43" name="Rectangle 147">
                <a:extLst>
                  <a:ext uri="{FF2B5EF4-FFF2-40B4-BE49-F238E27FC236}">
                    <a16:creationId xmlns:a16="http://schemas.microsoft.com/office/drawing/2014/main" id="{82FD4C52-9D70-C3D2-D5B6-DADC9C5B8BFF}"/>
                  </a:ext>
                </a:extLst>
              </p:cNvPr>
              <p:cNvSpPr>
                <a:spLocks noChangeArrowheads="1"/>
              </p:cNvSpPr>
              <p:nvPr/>
            </p:nvSpPr>
            <p:spPr bwMode="auto">
              <a:xfrm>
                <a:off x="2087408" y="4347101"/>
                <a:ext cx="307975" cy="123825"/>
              </a:xfrm>
              <a:prstGeom prst="rect">
                <a:avLst/>
              </a:prstGeom>
              <a:solidFill>
                <a:srgbClr val="FCC917"/>
              </a:solidFill>
              <a:ln w="9525">
                <a:noFill/>
                <a:miter lim="800000"/>
                <a:headEnd/>
                <a:tailEnd/>
              </a:ln>
            </p:spPr>
            <p:txBody>
              <a:bodyPr>
                <a:prstTxWarp prst="textNoShape">
                  <a:avLst/>
                </a:prstTxWarp>
              </a:bodyPr>
              <a:lstStyle/>
              <a:p>
                <a:endParaRPr lang="cs-CZ" sz="1600" b="1">
                  <a:latin typeface="Arial" panose="020B0604020202020204" pitchFamily="34" charset="0"/>
                  <a:cs typeface="Arial" panose="020B0604020202020204" pitchFamily="34" charset="0"/>
                </a:endParaRPr>
              </a:p>
            </p:txBody>
          </p:sp>
          <p:sp>
            <p:nvSpPr>
              <p:cNvPr id="44" name="Rectangle 148">
                <a:extLst>
                  <a:ext uri="{FF2B5EF4-FFF2-40B4-BE49-F238E27FC236}">
                    <a16:creationId xmlns:a16="http://schemas.microsoft.com/office/drawing/2014/main" id="{86ACB329-46EA-16E6-E56D-48A93981AA1D}"/>
                  </a:ext>
                </a:extLst>
              </p:cNvPr>
              <p:cNvSpPr>
                <a:spLocks noChangeArrowheads="1"/>
              </p:cNvSpPr>
              <p:nvPr/>
            </p:nvSpPr>
            <p:spPr bwMode="auto">
              <a:xfrm>
                <a:off x="2087408" y="4572526"/>
                <a:ext cx="307975" cy="125412"/>
              </a:xfrm>
              <a:prstGeom prst="rect">
                <a:avLst/>
              </a:prstGeom>
              <a:solidFill>
                <a:srgbClr val="0066FF"/>
              </a:solidFill>
              <a:ln w="9525">
                <a:noFill/>
                <a:miter lim="800000"/>
                <a:headEnd/>
                <a:tailEnd/>
              </a:ln>
            </p:spPr>
            <p:txBody>
              <a:bodyPr>
                <a:prstTxWarp prst="textNoShape">
                  <a:avLst/>
                </a:prstTxWarp>
              </a:bodyPr>
              <a:lstStyle/>
              <a:p>
                <a:endParaRPr lang="cs-CZ" sz="1600" b="1">
                  <a:latin typeface="Arial" panose="020B0604020202020204" pitchFamily="34" charset="0"/>
                  <a:cs typeface="Arial" panose="020B0604020202020204" pitchFamily="34" charset="0"/>
                </a:endParaRPr>
              </a:p>
            </p:txBody>
          </p:sp>
          <p:sp>
            <p:nvSpPr>
              <p:cNvPr id="45" name="Rectangle 149">
                <a:extLst>
                  <a:ext uri="{FF2B5EF4-FFF2-40B4-BE49-F238E27FC236}">
                    <a16:creationId xmlns:a16="http://schemas.microsoft.com/office/drawing/2014/main" id="{7EC30802-B34E-29C0-3D25-9E7A65BDDF45}"/>
                  </a:ext>
                </a:extLst>
              </p:cNvPr>
              <p:cNvSpPr>
                <a:spLocks noChangeArrowheads="1"/>
              </p:cNvSpPr>
              <p:nvPr/>
            </p:nvSpPr>
            <p:spPr bwMode="auto">
              <a:xfrm>
                <a:off x="2444596" y="3986567"/>
                <a:ext cx="983645" cy="170485"/>
              </a:xfrm>
              <a:prstGeom prst="rect">
                <a:avLst/>
              </a:prstGeom>
              <a:noFill/>
              <a:ln w="9525">
                <a:noFill/>
                <a:miter lim="800000"/>
                <a:headEnd/>
                <a:tailEnd/>
              </a:ln>
            </p:spPr>
            <p:txBody>
              <a:bodyPr wrap="square" lIns="0" tIns="0" rIns="0" bIns="0">
                <a:prstTxWarp prst="textNoShape">
                  <a:avLst/>
                </a:prstTxWarp>
                <a:spAutoFit/>
              </a:bodyPr>
              <a:lstStyle/>
              <a:p>
                <a:r>
                  <a:rPr lang="en-US" sz="1000" b="1" dirty="0" err="1">
                    <a:latin typeface="Arial" panose="020B0604020202020204" pitchFamily="34" charset="0"/>
                    <a:cs typeface="Arial" panose="020B0604020202020204" pitchFamily="34" charset="0"/>
                  </a:rPr>
                  <a:t>Osteoporoză</a:t>
                </a:r>
                <a:endParaRPr lang="en-US" sz="1000" b="1" dirty="0">
                  <a:latin typeface="Arial" panose="020B0604020202020204" pitchFamily="34" charset="0"/>
                  <a:cs typeface="Arial" panose="020B0604020202020204" pitchFamily="34" charset="0"/>
                </a:endParaRPr>
              </a:p>
            </p:txBody>
          </p:sp>
          <p:sp>
            <p:nvSpPr>
              <p:cNvPr id="46" name="Rectangle 150">
                <a:extLst>
                  <a:ext uri="{FF2B5EF4-FFF2-40B4-BE49-F238E27FC236}">
                    <a16:creationId xmlns:a16="http://schemas.microsoft.com/office/drawing/2014/main" id="{A3E49F7D-6DCA-437D-19AE-857697351BEE}"/>
                  </a:ext>
                </a:extLst>
              </p:cNvPr>
              <p:cNvSpPr>
                <a:spLocks noChangeArrowheads="1"/>
              </p:cNvSpPr>
              <p:nvPr/>
            </p:nvSpPr>
            <p:spPr bwMode="auto">
              <a:xfrm>
                <a:off x="2444596" y="4104043"/>
                <a:ext cx="823394" cy="170485"/>
              </a:xfrm>
              <a:prstGeom prst="rect">
                <a:avLst/>
              </a:prstGeom>
              <a:noFill/>
              <a:ln w="9525">
                <a:noFill/>
                <a:miter lim="800000"/>
                <a:headEnd/>
                <a:tailEnd/>
              </a:ln>
            </p:spPr>
            <p:txBody>
              <a:bodyPr wrap="square" lIns="0" tIns="0" rIns="0" bIns="0">
                <a:prstTxWarp prst="textNoShape">
                  <a:avLst/>
                </a:prstTxWarp>
                <a:spAutoFit/>
              </a:bodyPr>
              <a:lstStyle/>
              <a:p>
                <a:r>
                  <a:rPr lang="en-US" sz="1000" b="1" dirty="0">
                    <a:latin typeface="Arial" panose="020B0604020202020204" pitchFamily="34" charset="0"/>
                    <a:cs typeface="Arial" panose="020B0604020202020204" pitchFamily="34" charset="0"/>
                  </a:rPr>
                  <a:t>HIV</a:t>
                </a:r>
              </a:p>
            </p:txBody>
          </p:sp>
          <p:sp>
            <p:nvSpPr>
              <p:cNvPr id="47" name="Rectangle 151">
                <a:extLst>
                  <a:ext uri="{FF2B5EF4-FFF2-40B4-BE49-F238E27FC236}">
                    <a16:creationId xmlns:a16="http://schemas.microsoft.com/office/drawing/2014/main" id="{00FD9E6B-4D62-1C27-D77C-000BD69E26CD}"/>
                  </a:ext>
                </a:extLst>
              </p:cNvPr>
              <p:cNvSpPr>
                <a:spLocks noChangeArrowheads="1"/>
              </p:cNvSpPr>
              <p:nvPr/>
            </p:nvSpPr>
            <p:spPr bwMode="auto">
              <a:xfrm>
                <a:off x="2444596" y="4219768"/>
                <a:ext cx="970292" cy="170485"/>
              </a:xfrm>
              <a:prstGeom prst="rect">
                <a:avLst/>
              </a:prstGeom>
              <a:noFill/>
              <a:ln w="9525">
                <a:noFill/>
                <a:miter lim="800000"/>
                <a:headEnd/>
                <a:tailEnd/>
              </a:ln>
            </p:spPr>
            <p:txBody>
              <a:bodyPr wrap="square" lIns="0" tIns="0" rIns="0" bIns="0">
                <a:prstTxWarp prst="textNoShape">
                  <a:avLst/>
                </a:prstTxWarp>
                <a:spAutoFit/>
              </a:bodyPr>
              <a:lstStyle/>
              <a:p>
                <a:r>
                  <a:rPr lang="en-US" sz="1000" b="1" dirty="0" err="1">
                    <a:latin typeface="Arial" panose="020B0604020202020204" pitchFamily="34" charset="0"/>
                    <a:cs typeface="Arial" panose="020B0604020202020204" pitchFamily="34" charset="0"/>
                  </a:rPr>
                  <a:t>Diabet</a:t>
                </a:r>
                <a:endParaRPr lang="en-US" sz="1000" b="1" dirty="0">
                  <a:latin typeface="Arial" panose="020B0604020202020204" pitchFamily="34" charset="0"/>
                  <a:cs typeface="Arial" panose="020B0604020202020204" pitchFamily="34" charset="0"/>
                </a:endParaRPr>
              </a:p>
            </p:txBody>
          </p:sp>
          <p:sp>
            <p:nvSpPr>
              <p:cNvPr id="48" name="Rectangle 152">
                <a:extLst>
                  <a:ext uri="{FF2B5EF4-FFF2-40B4-BE49-F238E27FC236}">
                    <a16:creationId xmlns:a16="http://schemas.microsoft.com/office/drawing/2014/main" id="{C38132AD-82A3-D21C-0EC7-432A12192093}"/>
                  </a:ext>
                </a:extLst>
              </p:cNvPr>
              <p:cNvSpPr>
                <a:spLocks noChangeArrowheads="1"/>
              </p:cNvSpPr>
              <p:nvPr/>
            </p:nvSpPr>
            <p:spPr bwMode="auto">
              <a:xfrm>
                <a:off x="2444596" y="4338830"/>
                <a:ext cx="1037063" cy="170485"/>
              </a:xfrm>
              <a:prstGeom prst="rect">
                <a:avLst/>
              </a:prstGeom>
              <a:noFill/>
              <a:ln w="9525">
                <a:noFill/>
                <a:miter lim="800000"/>
                <a:headEnd/>
                <a:tailEnd/>
              </a:ln>
            </p:spPr>
            <p:txBody>
              <a:bodyPr wrap="square" lIns="0" tIns="0" rIns="0" bIns="0">
                <a:prstTxWarp prst="textNoShape">
                  <a:avLst/>
                </a:prstTxWarp>
                <a:spAutoFit/>
              </a:bodyPr>
              <a:lstStyle/>
              <a:p>
                <a:r>
                  <a:rPr lang="en-US" sz="1000" b="1" dirty="0" err="1">
                    <a:latin typeface="Arial" panose="020B0604020202020204" pitchFamily="34" charset="0"/>
                    <a:cs typeface="Arial" panose="020B0604020202020204" pitchFamily="34" charset="0"/>
                  </a:rPr>
                  <a:t>Hipertensiune</a:t>
                </a:r>
                <a:endParaRPr lang="en-US" sz="1000" b="1" dirty="0">
                  <a:latin typeface="Arial" panose="020B0604020202020204" pitchFamily="34" charset="0"/>
                  <a:cs typeface="Arial" panose="020B0604020202020204" pitchFamily="34" charset="0"/>
                </a:endParaRPr>
              </a:p>
            </p:txBody>
          </p:sp>
          <p:sp>
            <p:nvSpPr>
              <p:cNvPr id="49" name="Rectangle 153">
                <a:extLst>
                  <a:ext uri="{FF2B5EF4-FFF2-40B4-BE49-F238E27FC236}">
                    <a16:creationId xmlns:a16="http://schemas.microsoft.com/office/drawing/2014/main" id="{94614498-92A6-8B5F-0389-EC74E3C366A7}"/>
                  </a:ext>
                </a:extLst>
              </p:cNvPr>
              <p:cNvSpPr>
                <a:spLocks noChangeArrowheads="1"/>
              </p:cNvSpPr>
              <p:nvPr/>
            </p:nvSpPr>
            <p:spPr bwMode="auto">
              <a:xfrm>
                <a:off x="2444596" y="4456306"/>
                <a:ext cx="2105421" cy="170485"/>
              </a:xfrm>
              <a:prstGeom prst="rect">
                <a:avLst/>
              </a:prstGeom>
              <a:noFill/>
              <a:ln w="9525">
                <a:noFill/>
                <a:miter lim="800000"/>
                <a:headEnd/>
                <a:tailEnd/>
              </a:ln>
            </p:spPr>
            <p:txBody>
              <a:bodyPr wrap="square" lIns="0" tIns="0" rIns="0" bIns="0">
                <a:prstTxWarp prst="textNoShape">
                  <a:avLst/>
                </a:prstTxWarp>
                <a:spAutoFit/>
              </a:bodyPr>
              <a:lstStyle/>
              <a:p>
                <a:r>
                  <a:rPr lang="en-US" sz="1000" b="1" dirty="0" err="1">
                    <a:latin typeface="Arial" panose="020B0604020202020204" pitchFamily="34" charset="0"/>
                    <a:cs typeface="Arial" panose="020B0604020202020204" pitchFamily="34" charset="0"/>
                  </a:rPr>
                  <a:t>Boală</a:t>
                </a:r>
                <a:r>
                  <a:rPr lang="en-US" sz="1000" b="1" dirty="0">
                    <a:latin typeface="Arial" panose="020B0604020202020204" pitchFamily="34" charset="0"/>
                    <a:cs typeface="Arial" panose="020B0604020202020204" pitchFamily="34" charset="0"/>
                  </a:rPr>
                  <a:t> gastro-</a:t>
                </a:r>
                <a:r>
                  <a:rPr lang="en-US" sz="1000" b="1" dirty="0" err="1">
                    <a:latin typeface="Arial" panose="020B0604020202020204" pitchFamily="34" charset="0"/>
                    <a:cs typeface="Arial" panose="020B0604020202020204" pitchFamily="34" charset="0"/>
                  </a:rPr>
                  <a:t>intestinală</a:t>
                </a:r>
                <a:r>
                  <a:rPr lang="en-US" sz="1000" b="1" dirty="0">
                    <a:latin typeface="Arial" panose="020B0604020202020204" pitchFamily="34" charset="0"/>
                    <a:cs typeface="Arial" panose="020B0604020202020204" pitchFamily="34" charset="0"/>
                  </a:rPr>
                  <a:t> (GI)</a:t>
                </a:r>
              </a:p>
            </p:txBody>
          </p:sp>
          <p:sp>
            <p:nvSpPr>
              <p:cNvPr id="50" name="Rectangle 154">
                <a:extLst>
                  <a:ext uri="{FF2B5EF4-FFF2-40B4-BE49-F238E27FC236}">
                    <a16:creationId xmlns:a16="http://schemas.microsoft.com/office/drawing/2014/main" id="{3AFA2C3C-82F4-5C53-E367-84734014E713}"/>
                  </a:ext>
                </a:extLst>
              </p:cNvPr>
              <p:cNvSpPr>
                <a:spLocks noChangeArrowheads="1"/>
              </p:cNvSpPr>
              <p:nvPr/>
            </p:nvSpPr>
            <p:spPr bwMode="auto">
              <a:xfrm>
                <a:off x="2444596" y="4575701"/>
                <a:ext cx="2038649" cy="170485"/>
              </a:xfrm>
              <a:prstGeom prst="rect">
                <a:avLst/>
              </a:prstGeom>
              <a:noFill/>
              <a:ln w="9525">
                <a:noFill/>
                <a:miter lim="800000"/>
                <a:headEnd/>
                <a:tailEnd/>
              </a:ln>
            </p:spPr>
            <p:txBody>
              <a:bodyPr wrap="square" lIns="0" tIns="0" rIns="0" bIns="0">
                <a:prstTxWarp prst="textNoShape">
                  <a:avLst/>
                </a:prstTxWarp>
                <a:spAutoFit/>
              </a:bodyPr>
              <a:lstStyle/>
              <a:p>
                <a:r>
                  <a:rPr lang="en-US" sz="1000" b="1" dirty="0" err="1">
                    <a:latin typeface="Arial" panose="020B0604020202020204" pitchFamily="34" charset="0"/>
                    <a:cs typeface="Arial" panose="020B0604020202020204" pitchFamily="34" charset="0"/>
                  </a:rPr>
                  <a:t>Sistem</a:t>
                </a:r>
                <a:r>
                  <a:rPr lang="en-US" sz="1000" b="1" dirty="0">
                    <a:latin typeface="Arial" panose="020B0604020202020204" pitchFamily="34" charset="0"/>
                    <a:cs typeface="Arial" panose="020B0604020202020204" pitchFamily="34" charset="0"/>
                  </a:rPr>
                  <a:t> </a:t>
                </a:r>
                <a:r>
                  <a:rPr lang="en-US" sz="1000" b="1" dirty="0" err="1">
                    <a:latin typeface="Arial" panose="020B0604020202020204" pitchFamily="34" charset="0"/>
                    <a:cs typeface="Arial" panose="020B0604020202020204" pitchFamily="34" charset="0"/>
                  </a:rPr>
                  <a:t>nervos</a:t>
                </a:r>
                <a:r>
                  <a:rPr lang="en-US" sz="1000" b="1" dirty="0">
                    <a:latin typeface="Arial" panose="020B0604020202020204" pitchFamily="34" charset="0"/>
                    <a:cs typeface="Arial" panose="020B0604020202020204" pitchFamily="34" charset="0"/>
                  </a:rPr>
                  <a:t> central (CNS)</a:t>
                </a:r>
              </a:p>
            </p:txBody>
          </p:sp>
          <p:sp>
            <p:nvSpPr>
              <p:cNvPr id="51" name="TextBox 50">
                <a:extLst>
                  <a:ext uri="{FF2B5EF4-FFF2-40B4-BE49-F238E27FC236}">
                    <a16:creationId xmlns:a16="http://schemas.microsoft.com/office/drawing/2014/main" id="{E53F9CDC-5382-D0F8-718B-43DC2DA9AF93}"/>
                  </a:ext>
                </a:extLst>
              </p:cNvPr>
              <p:cNvSpPr txBox="1"/>
              <p:nvPr/>
            </p:nvSpPr>
            <p:spPr>
              <a:xfrm>
                <a:off x="2210394" y="3914264"/>
                <a:ext cx="914400" cy="914400"/>
              </a:xfrm>
              <a:prstGeom prst="rect">
                <a:avLst/>
              </a:prstGeom>
            </p:spPr>
            <p:txBody>
              <a:bodyPr vert="horz" wrap="none" lIns="0" tIns="0" rIns="0" bIns="0" rtlCol="0">
                <a:noAutofit/>
              </a:bodyPr>
              <a:lstStyle/>
              <a:p>
                <a:endParaRPr lang="en-US" sz="1600" b="1" dirty="0">
                  <a:latin typeface="Arial" panose="020B0604020202020204" pitchFamily="34" charset="0"/>
                  <a:cs typeface="Arial" panose="020B0604020202020204" pitchFamily="34" charset="0"/>
                </a:endParaRPr>
              </a:p>
            </p:txBody>
          </p:sp>
        </p:grpSp>
      </p:grpSp>
      <p:sp>
        <p:nvSpPr>
          <p:cNvPr id="53" name="TextBox 52">
            <a:extLst>
              <a:ext uri="{FF2B5EF4-FFF2-40B4-BE49-F238E27FC236}">
                <a16:creationId xmlns:a16="http://schemas.microsoft.com/office/drawing/2014/main" id="{5462C9A5-BA61-7533-5FFD-5DA6AF919198}"/>
              </a:ext>
            </a:extLst>
          </p:cNvPr>
          <p:cNvSpPr txBox="1"/>
          <p:nvPr/>
        </p:nvSpPr>
        <p:spPr>
          <a:xfrm>
            <a:off x="1247818" y="6405944"/>
            <a:ext cx="6094674" cy="258532"/>
          </a:xfrm>
          <a:prstGeom prst="rect">
            <a:avLst/>
          </a:prstGeom>
          <a:noFill/>
        </p:spPr>
        <p:txBody>
          <a:bodyPr wrap="square">
            <a:spAutoFit/>
          </a:bodyPr>
          <a:lstStyle/>
          <a:p>
            <a:pPr>
              <a:lnSpc>
                <a:spcPct val="90000"/>
              </a:lnSpc>
              <a:spcBef>
                <a:spcPct val="25000"/>
              </a:spcBef>
              <a:buClr>
                <a:schemeClr val="accent1"/>
              </a:buClr>
              <a:buFont typeface="Wingdings" pitchFamily="8" charset="2"/>
              <a:buNone/>
            </a:pPr>
            <a:r>
              <a:rPr lang="da-DK" sz="1200" dirty="0">
                <a:latin typeface="Calibri" panose="020F0502020204030204" pitchFamily="34" charset="0"/>
                <a:cs typeface="Calibri" panose="020F0502020204030204" pitchFamily="34" charset="0"/>
              </a:rPr>
              <a:t>Vrijens B, et al. </a:t>
            </a:r>
            <a:r>
              <a:rPr lang="en-US" sz="1200" dirty="0">
                <a:latin typeface="Calibri" panose="020F0502020204030204" pitchFamily="34" charset="0"/>
                <a:cs typeface="Calibri" panose="020F0502020204030204" pitchFamily="34" charset="0"/>
              </a:rPr>
              <a:t>J Clin </a:t>
            </a:r>
            <a:r>
              <a:rPr lang="en-US" sz="1200" dirty="0" err="1">
                <a:latin typeface="Calibri" panose="020F0502020204030204" pitchFamily="34" charset="0"/>
                <a:cs typeface="Calibri" panose="020F0502020204030204" pitchFamily="34" charset="0"/>
              </a:rPr>
              <a:t>Pharmacol</a:t>
            </a:r>
            <a:r>
              <a:rPr lang="en-US" sz="1200" dirty="0">
                <a:latin typeface="Calibri" panose="020F0502020204030204" pitchFamily="34" charset="0"/>
                <a:cs typeface="Calibri" panose="020F0502020204030204" pitchFamily="34" charset="0"/>
              </a:rPr>
              <a:t>. 2005;45:461-467.</a:t>
            </a:r>
            <a:endParaRPr lang="fr-FR" sz="1200" dirty="0">
              <a:latin typeface="Calibri" panose="020F0502020204030204" pitchFamily="34" charset="0"/>
              <a:cs typeface="Calibri" panose="020F0502020204030204" pitchFamily="34" charset="0"/>
            </a:endParaRPr>
          </a:p>
        </p:txBody>
      </p:sp>
      <p:sp>
        <p:nvSpPr>
          <p:cNvPr id="55" name="TextBox 54">
            <a:extLst>
              <a:ext uri="{FF2B5EF4-FFF2-40B4-BE49-F238E27FC236}">
                <a16:creationId xmlns:a16="http://schemas.microsoft.com/office/drawing/2014/main" id="{4CDDE689-FD6E-8FD8-F3C6-6AFF6312512C}"/>
              </a:ext>
            </a:extLst>
          </p:cNvPr>
          <p:cNvSpPr txBox="1"/>
          <p:nvPr/>
        </p:nvSpPr>
        <p:spPr>
          <a:xfrm>
            <a:off x="1986671" y="5631884"/>
            <a:ext cx="8014777" cy="338554"/>
          </a:xfrm>
          <a:prstGeom prst="rect">
            <a:avLst/>
          </a:prstGeom>
          <a:noFill/>
        </p:spPr>
        <p:txBody>
          <a:bodyPr wrap="square">
            <a:spAutoFit/>
          </a:bodyPr>
          <a:lstStyle/>
          <a:p>
            <a:pPr marL="77787" indent="0">
              <a:buNone/>
            </a:pPr>
            <a:r>
              <a:rPr lang="en-US" sz="1600" i="1" dirty="0">
                <a:latin typeface="Arial" panose="020B0604020202020204" pitchFamily="34" charset="0"/>
                <a:cs typeface="Arial" panose="020B0604020202020204" pitchFamily="34" charset="0"/>
              </a:rPr>
              <a:t>Dat</a:t>
            </a:r>
            <a:r>
              <a:rPr lang="ro-RO" sz="1600" i="1" dirty="0">
                <a:latin typeface="Arial" panose="020B0604020202020204" pitchFamily="34" charset="0"/>
                <a:cs typeface="Arial" panose="020B0604020202020204" pitchFamily="34" charset="0"/>
              </a:rPr>
              <a:t>e</a:t>
            </a:r>
            <a:r>
              <a:rPr lang="en-US" sz="1600" i="1" dirty="0">
                <a:latin typeface="Arial" panose="020B0604020202020204" pitchFamily="34" charset="0"/>
                <a:cs typeface="Arial" panose="020B0604020202020204" pitchFamily="34" charset="0"/>
              </a:rPr>
              <a:t> din </a:t>
            </a:r>
            <a:r>
              <a:rPr lang="en-US" sz="1600" i="1" dirty="0" err="1">
                <a:latin typeface="Arial" panose="020B0604020202020204" pitchFamily="34" charset="0"/>
                <a:cs typeface="Arial" panose="020B0604020202020204" pitchFamily="34" charset="0"/>
              </a:rPr>
              <a:t>studii</a:t>
            </a:r>
            <a:r>
              <a:rPr lang="en-US" sz="1600" i="1" dirty="0">
                <a:latin typeface="Arial" panose="020B0604020202020204" pitchFamily="34" charset="0"/>
                <a:cs typeface="Arial" panose="020B0604020202020204" pitchFamily="34" charset="0"/>
              </a:rPr>
              <a:t> care au </a:t>
            </a:r>
            <a:r>
              <a:rPr lang="en-US" sz="1600" i="1" dirty="0" err="1">
                <a:latin typeface="Arial" panose="020B0604020202020204" pitchFamily="34" charset="0"/>
                <a:cs typeface="Arial" panose="020B0604020202020204" pitchFamily="34" charset="0"/>
              </a:rPr>
              <a:t>prezentat</a:t>
            </a:r>
            <a:r>
              <a:rPr lang="en-US" sz="1600" i="1" dirty="0">
                <a:latin typeface="Arial" panose="020B0604020202020204" pitchFamily="34" charset="0"/>
                <a:cs typeface="Arial" panose="020B0604020202020204" pitchFamily="34" charset="0"/>
              </a:rPr>
              <a:t> un </a:t>
            </a:r>
            <a:r>
              <a:rPr lang="en-US" sz="1600" i="1" dirty="0" err="1">
                <a:latin typeface="Arial" panose="020B0604020202020204" pitchFamily="34" charset="0"/>
                <a:cs typeface="Arial" panose="020B0604020202020204" pitchFamily="34" charset="0"/>
              </a:rPr>
              <a:t>sistem</a:t>
            </a:r>
            <a:r>
              <a:rPr lang="en-US" sz="1600" i="1" dirty="0">
                <a:latin typeface="Arial" panose="020B0604020202020204" pitchFamily="34" charset="0"/>
                <a:cs typeface="Arial" panose="020B0604020202020204" pitchFamily="34" charset="0"/>
              </a:rPr>
              <a:t> de </a:t>
            </a:r>
            <a:r>
              <a:rPr lang="en-US" sz="1600" i="1" dirty="0" err="1">
                <a:latin typeface="Arial" panose="020B0604020202020204" pitchFamily="34" charset="0"/>
                <a:cs typeface="Arial" panose="020B0604020202020204" pitchFamily="34" charset="0"/>
              </a:rPr>
              <a:t>monitorizare</a:t>
            </a:r>
            <a:r>
              <a:rPr lang="en-US" sz="1600" i="1" dirty="0">
                <a:latin typeface="Arial" panose="020B0604020202020204" pitchFamily="34" charset="0"/>
                <a:cs typeface="Arial" panose="020B0604020202020204" pitchFamily="34" charset="0"/>
              </a:rPr>
              <a:t> al </a:t>
            </a:r>
            <a:r>
              <a:rPr lang="en-US" sz="1600" i="1" dirty="0" err="1">
                <a:latin typeface="Arial" panose="020B0604020202020204" pitchFamily="34" charset="0"/>
                <a:cs typeface="Arial" panose="020B0604020202020204" pitchFamily="34" charset="0"/>
              </a:rPr>
              <a:t>administrarii</a:t>
            </a:r>
            <a:r>
              <a:rPr lang="en-US" sz="1600" i="1" dirty="0">
                <a:latin typeface="Arial" panose="020B0604020202020204" pitchFamily="34" charset="0"/>
                <a:cs typeface="Arial" panose="020B0604020202020204" pitchFamily="34" charset="0"/>
              </a:rPr>
              <a:t> </a:t>
            </a:r>
            <a:r>
              <a:rPr lang="en-US" sz="1600" i="1" dirty="0" err="1">
                <a:latin typeface="Arial" panose="020B0604020202020204" pitchFamily="34" charset="0"/>
                <a:cs typeface="Arial" panose="020B0604020202020204" pitchFamily="34" charset="0"/>
              </a:rPr>
              <a:t>medicatiei</a:t>
            </a:r>
            <a:endParaRPr lang="en-US" sz="16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527726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2BAE0-EDCE-4016-2CAF-C8FC5178C0D3}"/>
              </a:ext>
            </a:extLst>
          </p:cNvPr>
          <p:cNvSpPr>
            <a:spLocks noGrp="1"/>
          </p:cNvSpPr>
          <p:nvPr>
            <p:ph type="title"/>
          </p:nvPr>
        </p:nvSpPr>
        <p:spPr>
          <a:xfrm>
            <a:off x="838200" y="182245"/>
            <a:ext cx="10515600" cy="1325563"/>
          </a:xfrm>
        </p:spPr>
        <p:txBody>
          <a:bodyPr/>
          <a:lstStyle/>
          <a:p>
            <a:pPr algn="ctr"/>
            <a:r>
              <a:rPr lang="en-US" sz="3200" b="1" dirty="0" err="1">
                <a:solidFill>
                  <a:srgbClr val="C00000"/>
                </a:solidFill>
                <a:latin typeface="Calibri Light" panose="020F0302020204030204"/>
              </a:rPr>
              <a:t>Cauzele</a:t>
            </a:r>
            <a:r>
              <a:rPr lang="en-US" sz="3200" b="1" dirty="0">
                <a:solidFill>
                  <a:srgbClr val="C00000"/>
                </a:solidFill>
                <a:latin typeface="Calibri Light" panose="020F0302020204030204"/>
              </a:rPr>
              <a:t> </a:t>
            </a:r>
            <a:r>
              <a:rPr lang="en-US" sz="3200" b="1" dirty="0" err="1">
                <a:solidFill>
                  <a:srgbClr val="C00000"/>
                </a:solidFill>
                <a:latin typeface="Calibri Light" panose="020F0302020204030204"/>
              </a:rPr>
              <a:t>scaderii</a:t>
            </a:r>
            <a:r>
              <a:rPr lang="en-US" sz="3200" b="1" dirty="0">
                <a:solidFill>
                  <a:srgbClr val="C00000"/>
                </a:solidFill>
                <a:latin typeface="Calibri Light" panose="020F0302020204030204"/>
              </a:rPr>
              <a:t> </a:t>
            </a:r>
            <a:r>
              <a:rPr kumimoji="0" lang="en-US" sz="3200" b="1" i="0" u="none" strike="noStrike" kern="1200" cap="none" spc="0" normalizeH="0" baseline="0" noProof="0" dirty="0" err="1">
                <a:ln>
                  <a:noFill/>
                </a:ln>
                <a:solidFill>
                  <a:srgbClr val="C00000"/>
                </a:solidFill>
                <a:effectLst/>
                <a:uLnTx/>
                <a:uFillTx/>
                <a:latin typeface="Calibri Light" panose="020F0302020204030204"/>
                <a:ea typeface="+mj-ea"/>
                <a:cs typeface="+mj-cs"/>
              </a:rPr>
              <a:t>aderentei</a:t>
            </a:r>
            <a:r>
              <a:rPr kumimoji="0" lang="en-US" sz="3200" b="1" i="0" u="none" strike="noStrike" kern="1200" cap="none" spc="0" normalizeH="0" baseline="0" noProof="0" dirty="0">
                <a:ln>
                  <a:noFill/>
                </a:ln>
                <a:solidFill>
                  <a:srgbClr val="C00000"/>
                </a:solidFill>
                <a:effectLst/>
                <a:uLnTx/>
                <a:uFillTx/>
                <a:latin typeface="Calibri Light" panose="020F0302020204030204"/>
                <a:ea typeface="+mj-ea"/>
                <a:cs typeface="+mj-cs"/>
              </a:rPr>
              <a:t> </a:t>
            </a:r>
            <a:r>
              <a:rPr lang="en-US" sz="3200" b="1" dirty="0">
                <a:solidFill>
                  <a:srgbClr val="C00000"/>
                </a:solidFill>
                <a:latin typeface="Calibri Light" panose="020F0302020204030204"/>
              </a:rPr>
              <a:t>l</a:t>
            </a:r>
            <a:r>
              <a:rPr kumimoji="0" lang="en-US" sz="3200" b="1" i="0" u="none" strike="noStrike" kern="1200" cap="none" spc="0" normalizeH="0" baseline="0" noProof="0" dirty="0">
                <a:ln>
                  <a:noFill/>
                </a:ln>
                <a:solidFill>
                  <a:srgbClr val="C00000"/>
                </a:solidFill>
                <a:effectLst/>
                <a:uLnTx/>
                <a:uFillTx/>
                <a:latin typeface="Calibri Light" panose="020F0302020204030204"/>
                <a:ea typeface="+mj-ea"/>
                <a:cs typeface="+mj-cs"/>
              </a:rPr>
              <a:t>a </a:t>
            </a:r>
            <a:r>
              <a:rPr kumimoji="0" lang="en-US" sz="3200" b="1" i="0" u="none" strike="noStrike" kern="1200" cap="none" spc="0" normalizeH="0" baseline="0" noProof="0" dirty="0" err="1">
                <a:ln>
                  <a:noFill/>
                </a:ln>
                <a:solidFill>
                  <a:srgbClr val="C00000"/>
                </a:solidFill>
                <a:effectLst/>
                <a:uLnTx/>
                <a:uFillTx/>
                <a:latin typeface="Calibri Light" panose="020F0302020204030204"/>
                <a:ea typeface="+mj-ea"/>
                <a:cs typeface="+mj-cs"/>
              </a:rPr>
              <a:t>tratament</a:t>
            </a:r>
            <a:endParaRPr lang="ro-RO" dirty="0"/>
          </a:p>
        </p:txBody>
      </p:sp>
      <p:graphicFrame>
        <p:nvGraphicFramePr>
          <p:cNvPr id="3" name="Diagram 2">
            <a:extLst>
              <a:ext uri="{FF2B5EF4-FFF2-40B4-BE49-F238E27FC236}">
                <a16:creationId xmlns:a16="http://schemas.microsoft.com/office/drawing/2014/main" id="{B37419F3-59C3-D791-4CBC-02D1E27FA88C}"/>
              </a:ext>
            </a:extLst>
          </p:cNvPr>
          <p:cNvGraphicFramePr/>
          <p:nvPr/>
        </p:nvGraphicFramePr>
        <p:xfrm>
          <a:off x="219986" y="1598212"/>
          <a:ext cx="11752027" cy="47230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3C9C8EC7-A505-AD95-BF81-F42518605230}"/>
              </a:ext>
            </a:extLst>
          </p:cNvPr>
          <p:cNvSpPr txBox="1"/>
          <p:nvPr/>
        </p:nvSpPr>
        <p:spPr>
          <a:xfrm>
            <a:off x="2107096" y="6504167"/>
            <a:ext cx="5891916" cy="276999"/>
          </a:xfrm>
          <a:prstGeom prst="rect">
            <a:avLst/>
          </a:prstGeom>
          <a:noFill/>
        </p:spPr>
        <p:txBody>
          <a:bodyPr wrap="square" rtlCol="0">
            <a:spAutoFit/>
          </a:bodyPr>
          <a:lstStyle/>
          <a:p>
            <a:r>
              <a:rPr lang="en-US" sz="1200" dirty="0"/>
              <a:t>Poulter NR et al</a:t>
            </a:r>
            <a:r>
              <a:rPr lang="en-US" sz="1200" i="1" dirty="0"/>
              <a:t>, </a:t>
            </a:r>
            <a:r>
              <a:rPr lang="en-US" sz="1200" b="0" i="1" u="none" strike="noStrike" baseline="0" dirty="0"/>
              <a:t>Journal of Hypertension </a:t>
            </a:r>
            <a:r>
              <a:rPr lang="en-US" sz="1200" b="0" i="0" u="none" strike="noStrike" baseline="0" dirty="0"/>
              <a:t>2019, 37:000–000</a:t>
            </a:r>
            <a:endParaRPr lang="ro-RO" sz="1200" dirty="0"/>
          </a:p>
        </p:txBody>
      </p:sp>
    </p:spTree>
    <p:extLst>
      <p:ext uri="{BB962C8B-B14F-4D97-AF65-F5344CB8AC3E}">
        <p14:creationId xmlns:p14="http://schemas.microsoft.com/office/powerpoint/2010/main" val="2417316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graphicEl>
                                              <a:dgm id="{190A1466-43EE-4090-AFEF-D34B7DC68F9A}"/>
                                            </p:graphicEl>
                                          </p:spTgt>
                                        </p:tgtEl>
                                        <p:attrNameLst>
                                          <p:attrName>style.visibility</p:attrName>
                                        </p:attrNameLst>
                                      </p:cBhvr>
                                      <p:to>
                                        <p:strVal val="visible"/>
                                      </p:to>
                                    </p:set>
                                    <p:animEffect transition="in" filter="randombar(horizontal)">
                                      <p:cBhvr>
                                        <p:cTn id="7" dur="500"/>
                                        <p:tgtEl>
                                          <p:spTgt spid="3">
                                            <p:graphicEl>
                                              <a:dgm id="{190A1466-43EE-4090-AFEF-D34B7DC68F9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graphicEl>
                                              <a:dgm id="{90A0DE8C-5C3C-4502-B307-4976F087853D}"/>
                                            </p:graphicEl>
                                          </p:spTgt>
                                        </p:tgtEl>
                                        <p:attrNameLst>
                                          <p:attrName>style.visibility</p:attrName>
                                        </p:attrNameLst>
                                      </p:cBhvr>
                                      <p:to>
                                        <p:strVal val="visible"/>
                                      </p:to>
                                    </p:set>
                                    <p:animEffect transition="in" filter="randombar(horizontal)">
                                      <p:cBhvr>
                                        <p:cTn id="12" dur="500"/>
                                        <p:tgtEl>
                                          <p:spTgt spid="3">
                                            <p:graphicEl>
                                              <a:dgm id="{90A0DE8C-5C3C-4502-B307-4976F087853D}"/>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graphicEl>
                                              <a:dgm id="{4C9EF571-F515-40F7-8BFC-496824FA07A8}"/>
                                            </p:graphicEl>
                                          </p:spTgt>
                                        </p:tgtEl>
                                        <p:attrNameLst>
                                          <p:attrName>style.visibility</p:attrName>
                                        </p:attrNameLst>
                                      </p:cBhvr>
                                      <p:to>
                                        <p:strVal val="visible"/>
                                      </p:to>
                                    </p:set>
                                    <p:animEffect transition="in" filter="randombar(horizontal)">
                                      <p:cBhvr>
                                        <p:cTn id="17" dur="500"/>
                                        <p:tgtEl>
                                          <p:spTgt spid="3">
                                            <p:graphicEl>
                                              <a:dgm id="{4C9EF571-F515-40F7-8BFC-496824FA07A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8B914-4DC5-CFB2-A65A-04396E355EB5}"/>
              </a:ext>
            </a:extLst>
          </p:cNvPr>
          <p:cNvSpPr>
            <a:spLocks noGrp="1"/>
          </p:cNvSpPr>
          <p:nvPr>
            <p:ph type="title"/>
          </p:nvPr>
        </p:nvSpPr>
        <p:spPr>
          <a:xfrm>
            <a:off x="838200" y="365125"/>
            <a:ext cx="10515600" cy="962743"/>
          </a:xfrm>
        </p:spPr>
        <p:txBody>
          <a:bodyPr>
            <a:normAutofit/>
          </a:bodyPr>
          <a:lstStyle/>
          <a:p>
            <a:pPr algn="ctr"/>
            <a:r>
              <a:rPr lang="en-US" sz="3200" b="1" dirty="0" err="1">
                <a:solidFill>
                  <a:srgbClr val="C00000"/>
                </a:solidFill>
              </a:rPr>
              <a:t>Aderenta</a:t>
            </a:r>
            <a:r>
              <a:rPr lang="en-US" sz="3200" b="1" dirty="0">
                <a:solidFill>
                  <a:srgbClr val="C00000"/>
                </a:solidFill>
              </a:rPr>
              <a:t> la </a:t>
            </a:r>
            <a:r>
              <a:rPr lang="en-US" sz="3200" b="1" dirty="0" err="1">
                <a:solidFill>
                  <a:srgbClr val="C00000"/>
                </a:solidFill>
              </a:rPr>
              <a:t>tratament</a:t>
            </a:r>
            <a:endParaRPr lang="ro-RO" sz="3200" b="1" dirty="0">
              <a:solidFill>
                <a:srgbClr val="C00000"/>
              </a:solidFill>
            </a:endParaRPr>
          </a:p>
        </p:txBody>
      </p:sp>
      <p:graphicFrame>
        <p:nvGraphicFramePr>
          <p:cNvPr id="3" name="Diagram 2">
            <a:extLst>
              <a:ext uri="{FF2B5EF4-FFF2-40B4-BE49-F238E27FC236}">
                <a16:creationId xmlns:a16="http://schemas.microsoft.com/office/drawing/2014/main" id="{D07FA85F-63B4-CE09-14C4-5C34738B68A0}"/>
              </a:ext>
            </a:extLst>
          </p:cNvPr>
          <p:cNvGraphicFramePr/>
          <p:nvPr/>
        </p:nvGraphicFramePr>
        <p:xfrm>
          <a:off x="385936" y="1396514"/>
          <a:ext cx="11420129" cy="1610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 3">
            <a:extLst>
              <a:ext uri="{FF2B5EF4-FFF2-40B4-BE49-F238E27FC236}">
                <a16:creationId xmlns:a16="http://schemas.microsoft.com/office/drawing/2014/main" id="{5A90F440-CCB5-DF69-5674-57AB961ECC1F}"/>
              </a:ext>
            </a:extLst>
          </p:cNvPr>
          <p:cNvGraphicFramePr/>
          <p:nvPr/>
        </p:nvGraphicFramePr>
        <p:xfrm>
          <a:off x="149111" y="3210269"/>
          <a:ext cx="6806469" cy="364773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 name="Callout: Up Arrow 4">
            <a:extLst>
              <a:ext uri="{FF2B5EF4-FFF2-40B4-BE49-F238E27FC236}">
                <a16:creationId xmlns:a16="http://schemas.microsoft.com/office/drawing/2014/main" id="{FF1D716C-C24E-70FB-809E-EC460BF13961}"/>
              </a:ext>
            </a:extLst>
          </p:cNvPr>
          <p:cNvSpPr/>
          <p:nvPr/>
        </p:nvSpPr>
        <p:spPr>
          <a:xfrm>
            <a:off x="7353529" y="2920212"/>
            <a:ext cx="3718999" cy="3165616"/>
          </a:xfrm>
          <a:prstGeom prst="upArrowCallout">
            <a:avLst>
              <a:gd name="adj1" fmla="val 18904"/>
              <a:gd name="adj2" fmla="val 25000"/>
              <a:gd name="adj3" fmla="val 16734"/>
              <a:gd name="adj4" fmla="val 71902"/>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1867" kern="0" dirty="0" err="1">
                <a:solidFill>
                  <a:schemeClr val="bg1"/>
                </a:solidFill>
                <a:effectLst>
                  <a:outerShdw blurRad="38100" dist="38100" dir="2700000" algn="tl">
                    <a:srgbClr val="000000">
                      <a:alpha val="43137"/>
                    </a:srgbClr>
                  </a:outerShdw>
                </a:effectLst>
                <a:latin typeface="Arial"/>
                <a:sym typeface="Arial"/>
              </a:rPr>
              <a:t>Recomandarile</a:t>
            </a:r>
            <a:r>
              <a:rPr lang="en-US" sz="1867" kern="0" dirty="0">
                <a:solidFill>
                  <a:schemeClr val="bg1"/>
                </a:solidFill>
                <a:effectLst>
                  <a:outerShdw blurRad="38100" dist="38100" dir="2700000" algn="tl">
                    <a:srgbClr val="000000">
                      <a:alpha val="43137"/>
                    </a:srgbClr>
                  </a:outerShdw>
                </a:effectLst>
                <a:latin typeface="Arial"/>
                <a:sym typeface="Arial"/>
              </a:rPr>
              <a:t> </a:t>
            </a:r>
            <a:r>
              <a:rPr lang="en-US" sz="1867" kern="0" dirty="0" err="1">
                <a:solidFill>
                  <a:schemeClr val="bg1"/>
                </a:solidFill>
                <a:effectLst>
                  <a:outerShdw blurRad="38100" dist="38100" dir="2700000" algn="tl">
                    <a:srgbClr val="000000">
                      <a:alpha val="43137"/>
                    </a:srgbClr>
                  </a:outerShdw>
                </a:effectLst>
                <a:latin typeface="Arial"/>
                <a:sym typeface="Arial"/>
              </a:rPr>
              <a:t>medicului</a:t>
            </a:r>
            <a:r>
              <a:rPr lang="en-US" sz="1867" kern="0" dirty="0">
                <a:solidFill>
                  <a:schemeClr val="bg1"/>
                </a:solidFill>
                <a:effectLst>
                  <a:outerShdw blurRad="38100" dist="38100" dir="2700000" algn="tl">
                    <a:srgbClr val="000000">
                      <a:alpha val="43137"/>
                    </a:srgbClr>
                  </a:outerShdw>
                </a:effectLst>
                <a:latin typeface="Arial"/>
                <a:sym typeface="Arial"/>
              </a:rPr>
              <a:t> se </a:t>
            </a:r>
            <a:r>
              <a:rPr lang="en-US" sz="1867" kern="0" dirty="0" err="1">
                <a:solidFill>
                  <a:schemeClr val="bg1"/>
                </a:solidFill>
                <a:effectLst>
                  <a:outerShdw blurRad="38100" dist="38100" dir="2700000" algn="tl">
                    <a:srgbClr val="000000">
                      <a:alpha val="43137"/>
                    </a:srgbClr>
                  </a:outerShdw>
                </a:effectLst>
                <a:latin typeface="Arial"/>
                <a:sym typeface="Arial"/>
              </a:rPr>
              <a:t>refera</a:t>
            </a:r>
            <a:r>
              <a:rPr lang="en-US" sz="1867" kern="0" dirty="0">
                <a:solidFill>
                  <a:schemeClr val="bg1"/>
                </a:solidFill>
                <a:effectLst>
                  <a:outerShdw blurRad="38100" dist="38100" dir="2700000" algn="tl">
                    <a:srgbClr val="000000">
                      <a:alpha val="43137"/>
                    </a:srgbClr>
                  </a:outerShdw>
                </a:effectLst>
                <a:latin typeface="Arial"/>
                <a:sym typeface="Arial"/>
              </a:rPr>
              <a:t> la:</a:t>
            </a:r>
          </a:p>
          <a:p>
            <a:pPr algn="ctr" defTabSz="1219170">
              <a:buClr>
                <a:srgbClr val="000000"/>
              </a:buClr>
            </a:pPr>
            <a:endParaRPr lang="en-US" sz="1867" kern="0" dirty="0">
              <a:solidFill>
                <a:schemeClr val="bg1"/>
              </a:solidFill>
              <a:effectLst>
                <a:outerShdw blurRad="38100" dist="38100" dir="2700000" algn="tl">
                  <a:srgbClr val="000000">
                    <a:alpha val="43137"/>
                  </a:srgbClr>
                </a:outerShdw>
              </a:effectLst>
              <a:latin typeface="Arial"/>
              <a:sym typeface="Arial"/>
            </a:endParaRPr>
          </a:p>
          <a:p>
            <a:pPr marL="380990" indent="-380990" defTabSz="1219170">
              <a:buClr>
                <a:srgbClr val="000000"/>
              </a:buClr>
              <a:buFont typeface="Courier New" panose="02070309020205020404" pitchFamily="49" charset="0"/>
              <a:buChar char="o"/>
            </a:pPr>
            <a:r>
              <a:rPr lang="en-US" sz="1733" i="1" kern="0" dirty="0" err="1">
                <a:solidFill>
                  <a:schemeClr val="bg1"/>
                </a:solidFill>
                <a:effectLst>
                  <a:outerShdw blurRad="38100" dist="38100" dir="2700000" algn="tl">
                    <a:srgbClr val="000000">
                      <a:alpha val="43137"/>
                    </a:srgbClr>
                  </a:outerShdw>
                </a:effectLst>
                <a:latin typeface="Arial"/>
                <a:sym typeface="Arial"/>
              </a:rPr>
              <a:t>Administrarea</a:t>
            </a:r>
            <a:r>
              <a:rPr lang="en-US" sz="1733" i="1" kern="0" dirty="0">
                <a:solidFill>
                  <a:schemeClr val="bg1"/>
                </a:solidFill>
                <a:effectLst>
                  <a:outerShdw blurRad="38100" dist="38100" dir="2700000" algn="tl">
                    <a:srgbClr val="000000">
                      <a:alpha val="43137"/>
                    </a:srgbClr>
                  </a:outerShdw>
                </a:effectLst>
                <a:latin typeface="Arial"/>
                <a:sym typeface="Arial"/>
              </a:rPr>
              <a:t> </a:t>
            </a:r>
            <a:r>
              <a:rPr lang="en-US" sz="1733" i="1" kern="0" dirty="0" err="1">
                <a:solidFill>
                  <a:schemeClr val="bg1"/>
                </a:solidFill>
                <a:effectLst>
                  <a:outerShdw blurRad="38100" dist="38100" dir="2700000" algn="tl">
                    <a:srgbClr val="000000">
                      <a:alpha val="43137"/>
                    </a:srgbClr>
                  </a:outerShdw>
                </a:effectLst>
                <a:latin typeface="Arial"/>
                <a:sym typeface="Arial"/>
              </a:rPr>
              <a:t>medicatiei</a:t>
            </a:r>
            <a:endParaRPr lang="en-US" sz="1733" i="1" kern="0" dirty="0">
              <a:solidFill>
                <a:schemeClr val="bg1"/>
              </a:solidFill>
              <a:effectLst>
                <a:outerShdw blurRad="38100" dist="38100" dir="2700000" algn="tl">
                  <a:srgbClr val="000000">
                    <a:alpha val="43137"/>
                  </a:srgbClr>
                </a:outerShdw>
              </a:effectLst>
              <a:latin typeface="Arial"/>
              <a:sym typeface="Arial"/>
            </a:endParaRPr>
          </a:p>
          <a:p>
            <a:pPr marL="380990" indent="-380990" defTabSz="1219170">
              <a:buClr>
                <a:srgbClr val="000000"/>
              </a:buClr>
              <a:buFont typeface="Courier New" panose="02070309020205020404" pitchFamily="49" charset="0"/>
              <a:buChar char="o"/>
            </a:pPr>
            <a:r>
              <a:rPr lang="en-US" sz="1733" i="1" kern="0" dirty="0" err="1">
                <a:solidFill>
                  <a:schemeClr val="bg1"/>
                </a:solidFill>
                <a:effectLst>
                  <a:outerShdw blurRad="38100" dist="38100" dir="2700000" algn="tl">
                    <a:srgbClr val="000000">
                      <a:alpha val="43137"/>
                    </a:srgbClr>
                  </a:outerShdw>
                </a:effectLst>
                <a:latin typeface="Arial"/>
                <a:sym typeface="Arial"/>
              </a:rPr>
              <a:t>Urmarea</a:t>
            </a:r>
            <a:r>
              <a:rPr lang="en-US" sz="1733" i="1" kern="0" dirty="0">
                <a:solidFill>
                  <a:schemeClr val="bg1"/>
                </a:solidFill>
                <a:effectLst>
                  <a:outerShdw blurRad="38100" dist="38100" dir="2700000" algn="tl">
                    <a:srgbClr val="000000">
                      <a:alpha val="43137"/>
                    </a:srgbClr>
                  </a:outerShdw>
                </a:effectLst>
                <a:latin typeface="Arial"/>
                <a:sym typeface="Arial"/>
              </a:rPr>
              <a:t> </a:t>
            </a:r>
            <a:r>
              <a:rPr lang="en-US" sz="1733" i="1" kern="0" dirty="0" err="1">
                <a:solidFill>
                  <a:schemeClr val="bg1"/>
                </a:solidFill>
                <a:effectLst>
                  <a:outerShdw blurRad="38100" dist="38100" dir="2700000" algn="tl">
                    <a:srgbClr val="000000">
                      <a:alpha val="43137"/>
                    </a:srgbClr>
                  </a:outerShdw>
                </a:effectLst>
                <a:latin typeface="Arial"/>
                <a:sym typeface="Arial"/>
              </a:rPr>
              <a:t>unei</a:t>
            </a:r>
            <a:r>
              <a:rPr lang="en-US" sz="1733" i="1" kern="0" dirty="0">
                <a:solidFill>
                  <a:schemeClr val="bg1"/>
                </a:solidFill>
                <a:effectLst>
                  <a:outerShdw blurRad="38100" dist="38100" dir="2700000" algn="tl">
                    <a:srgbClr val="000000">
                      <a:alpha val="43137"/>
                    </a:srgbClr>
                  </a:outerShdw>
                </a:effectLst>
                <a:latin typeface="Arial"/>
                <a:sym typeface="Arial"/>
              </a:rPr>
              <a:t> </a:t>
            </a:r>
            <a:r>
              <a:rPr lang="en-US" sz="1733" i="1" kern="0" dirty="0" err="1">
                <a:solidFill>
                  <a:schemeClr val="bg1"/>
                </a:solidFill>
                <a:effectLst>
                  <a:outerShdw blurRad="38100" dist="38100" dir="2700000" algn="tl">
                    <a:srgbClr val="000000">
                      <a:alpha val="43137"/>
                    </a:srgbClr>
                  </a:outerShdw>
                </a:effectLst>
                <a:latin typeface="Arial"/>
                <a:sym typeface="Arial"/>
              </a:rPr>
              <a:t>diete</a:t>
            </a:r>
            <a:endParaRPr lang="en-US" sz="1733" i="1" kern="0" dirty="0">
              <a:solidFill>
                <a:schemeClr val="bg1"/>
              </a:solidFill>
              <a:effectLst>
                <a:outerShdw blurRad="38100" dist="38100" dir="2700000" algn="tl">
                  <a:srgbClr val="000000">
                    <a:alpha val="43137"/>
                  </a:srgbClr>
                </a:outerShdw>
              </a:effectLst>
              <a:latin typeface="Arial"/>
              <a:sym typeface="Arial"/>
            </a:endParaRPr>
          </a:p>
          <a:p>
            <a:pPr marL="380990" indent="-380990" defTabSz="1219170">
              <a:buClr>
                <a:srgbClr val="000000"/>
              </a:buClr>
              <a:buFont typeface="Courier New" panose="02070309020205020404" pitchFamily="49" charset="0"/>
              <a:buChar char="o"/>
            </a:pPr>
            <a:r>
              <a:rPr lang="en-US" sz="1733" i="1" kern="0" dirty="0" err="1">
                <a:solidFill>
                  <a:schemeClr val="bg1"/>
                </a:solidFill>
                <a:effectLst>
                  <a:outerShdw blurRad="38100" dist="38100" dir="2700000" algn="tl">
                    <a:srgbClr val="000000">
                      <a:alpha val="43137"/>
                    </a:srgbClr>
                  </a:outerShdw>
                </a:effectLst>
                <a:latin typeface="Arial"/>
                <a:sym typeface="Arial"/>
              </a:rPr>
              <a:t>Schimbarea</a:t>
            </a:r>
            <a:r>
              <a:rPr lang="en-US" sz="1733" i="1" kern="0" dirty="0">
                <a:solidFill>
                  <a:schemeClr val="bg1"/>
                </a:solidFill>
                <a:effectLst>
                  <a:outerShdw blurRad="38100" dist="38100" dir="2700000" algn="tl">
                    <a:srgbClr val="000000">
                      <a:alpha val="43137"/>
                    </a:srgbClr>
                  </a:outerShdw>
                </a:effectLst>
                <a:latin typeface="Arial"/>
                <a:sym typeface="Arial"/>
              </a:rPr>
              <a:t> </a:t>
            </a:r>
            <a:r>
              <a:rPr lang="en-US" sz="1733" i="1" kern="0" dirty="0" err="1">
                <a:solidFill>
                  <a:schemeClr val="bg1"/>
                </a:solidFill>
                <a:effectLst>
                  <a:outerShdw blurRad="38100" dist="38100" dir="2700000" algn="tl">
                    <a:srgbClr val="000000">
                      <a:alpha val="43137"/>
                    </a:srgbClr>
                  </a:outerShdw>
                </a:effectLst>
                <a:latin typeface="Arial"/>
                <a:sym typeface="Arial"/>
              </a:rPr>
              <a:t>stilului</a:t>
            </a:r>
            <a:r>
              <a:rPr lang="en-US" sz="1733" i="1" kern="0" dirty="0">
                <a:solidFill>
                  <a:schemeClr val="bg1"/>
                </a:solidFill>
                <a:effectLst>
                  <a:outerShdw blurRad="38100" dist="38100" dir="2700000" algn="tl">
                    <a:srgbClr val="000000">
                      <a:alpha val="43137"/>
                    </a:srgbClr>
                  </a:outerShdw>
                </a:effectLst>
                <a:latin typeface="Arial"/>
                <a:sym typeface="Arial"/>
              </a:rPr>
              <a:t> de </a:t>
            </a:r>
            <a:r>
              <a:rPr lang="en-US" sz="1733" i="1" kern="0" dirty="0" err="1">
                <a:solidFill>
                  <a:schemeClr val="bg1"/>
                </a:solidFill>
                <a:effectLst>
                  <a:outerShdw blurRad="38100" dist="38100" dir="2700000" algn="tl">
                    <a:srgbClr val="000000">
                      <a:alpha val="43137"/>
                    </a:srgbClr>
                  </a:outerShdw>
                </a:effectLst>
                <a:latin typeface="Arial"/>
                <a:sym typeface="Arial"/>
              </a:rPr>
              <a:t>viata</a:t>
            </a:r>
            <a:endParaRPr lang="ro-RO" sz="1733" i="1" kern="0" dirty="0">
              <a:solidFill>
                <a:schemeClr val="bg1"/>
              </a:solidFill>
              <a:effectLst>
                <a:outerShdw blurRad="38100" dist="38100" dir="2700000" algn="tl">
                  <a:srgbClr val="000000">
                    <a:alpha val="43137"/>
                  </a:srgbClr>
                </a:outerShdw>
              </a:effectLst>
              <a:latin typeface="Arial"/>
              <a:sym typeface="Arial"/>
            </a:endParaRPr>
          </a:p>
        </p:txBody>
      </p:sp>
    </p:spTree>
    <p:extLst>
      <p:ext uri="{BB962C8B-B14F-4D97-AF65-F5344CB8AC3E}">
        <p14:creationId xmlns:p14="http://schemas.microsoft.com/office/powerpoint/2010/main" val="4123546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7E55C-9EAB-AF2C-5400-8EE3CEEDFD32}"/>
              </a:ext>
            </a:extLst>
          </p:cNvPr>
          <p:cNvSpPr txBox="1">
            <a:spLocks noGrp="1"/>
          </p:cNvSpPr>
          <p:nvPr>
            <p:ph type="title"/>
          </p:nvPr>
        </p:nvSpPr>
        <p:spPr>
          <a:xfrm>
            <a:off x="577130" y="653463"/>
            <a:ext cx="10210803" cy="673098"/>
          </a:xfrm>
        </p:spPr>
        <p:txBody>
          <a:bodyPr anchorCtr="1">
            <a:normAutofit/>
          </a:bodyPr>
          <a:lstStyle/>
          <a:p>
            <a:pPr lvl="0" algn="ctr"/>
            <a:r>
              <a:rPr lang="en-US" sz="3200" b="1" dirty="0" err="1">
                <a:solidFill>
                  <a:srgbClr val="C00000"/>
                </a:solidFill>
              </a:rPr>
              <a:t>Aderenta</a:t>
            </a:r>
            <a:r>
              <a:rPr lang="en-US" sz="3200" b="1" dirty="0">
                <a:solidFill>
                  <a:srgbClr val="C00000"/>
                </a:solidFill>
              </a:rPr>
              <a:t> la </a:t>
            </a:r>
            <a:r>
              <a:rPr lang="en-US" sz="3200" b="1" dirty="0" err="1">
                <a:solidFill>
                  <a:srgbClr val="C00000"/>
                </a:solidFill>
              </a:rPr>
              <a:t>tratament</a:t>
            </a:r>
            <a:endParaRPr lang="ro-RO" sz="3200" b="1" dirty="0">
              <a:solidFill>
                <a:srgbClr val="C00000"/>
              </a:solidFill>
            </a:endParaRPr>
          </a:p>
        </p:txBody>
      </p:sp>
      <p:pic>
        <p:nvPicPr>
          <p:cNvPr id="3" name="Picture 2" descr="European Society of Hypertension Announces Comprehensive New Guidelines for  the Management of Arterial Hypertension">
            <a:extLst>
              <a:ext uri="{FF2B5EF4-FFF2-40B4-BE49-F238E27FC236}">
                <a16:creationId xmlns:a16="http://schemas.microsoft.com/office/drawing/2014/main" id="{AEA52C77-420B-7ED4-09E7-0B4ABD0BA810}"/>
              </a:ext>
            </a:extLst>
          </p:cNvPr>
          <p:cNvPicPr>
            <a:picLocks noChangeAspect="1"/>
          </p:cNvPicPr>
          <p:nvPr/>
        </p:nvPicPr>
        <p:blipFill>
          <a:blip r:embed="rId2"/>
          <a:srcRect/>
          <a:stretch>
            <a:fillRect/>
          </a:stretch>
        </p:blipFill>
        <p:spPr>
          <a:xfrm>
            <a:off x="9221680" y="124100"/>
            <a:ext cx="2833788" cy="1490015"/>
          </a:xfrm>
          <a:prstGeom prst="rect">
            <a:avLst/>
          </a:prstGeom>
          <a:noFill/>
          <a:ln cap="flat">
            <a:noFill/>
          </a:ln>
          <a:effectLst>
            <a:outerShdw dir="16200000" algn="tl">
              <a:srgbClr val="000000">
                <a:alpha val="40000"/>
              </a:srgbClr>
            </a:outerShdw>
          </a:effectLst>
        </p:spPr>
      </p:pic>
      <p:sp>
        <p:nvSpPr>
          <p:cNvPr id="4" name="TextBox 3">
            <a:extLst>
              <a:ext uri="{FF2B5EF4-FFF2-40B4-BE49-F238E27FC236}">
                <a16:creationId xmlns:a16="http://schemas.microsoft.com/office/drawing/2014/main" id="{33AFC504-7A8B-033F-62A9-A608B00C7279}"/>
              </a:ext>
            </a:extLst>
          </p:cNvPr>
          <p:cNvSpPr txBox="1"/>
          <p:nvPr/>
        </p:nvSpPr>
        <p:spPr>
          <a:xfrm>
            <a:off x="781050" y="2034874"/>
            <a:ext cx="10629900" cy="3293211"/>
          </a:xfrm>
          <a:prstGeom prst="rect">
            <a:avLst/>
          </a:prstGeom>
          <a:noFill/>
          <a:ln cap="flat">
            <a:noFill/>
          </a:ln>
        </p:spPr>
        <p:txBody>
          <a:bodyPr vert="horz" wrap="square" lIns="91440" tIns="45720" rIns="91440" bIns="45720" anchor="t" anchorCtr="0" compatLnSpc="1">
            <a:spAutoFit/>
          </a:bodyPr>
          <a:lstStyle/>
          <a:p>
            <a:pPr marL="285750" marR="0" lvl="0" indent="-285750" algn="l" defTabSz="914400"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Calibri" pitchFamily="34"/>
                <a:ea typeface="Calibri" pitchFamily="34"/>
                <a:cs typeface="Times New Roman" pitchFamily="18"/>
              </a:rPr>
              <a:t>E</a:t>
            </a:r>
            <a:r>
              <a:rPr lang="ro-RO" sz="1600" b="0" i="0" u="none" strike="noStrike" kern="1200" cap="none" spc="0" baseline="0" dirty="0">
                <a:solidFill>
                  <a:srgbClr val="000000"/>
                </a:solidFill>
                <a:uFillTx/>
                <a:latin typeface="Calibri" pitchFamily="34"/>
                <a:ea typeface="Calibri" pitchFamily="34"/>
                <a:cs typeface="Times New Roman" pitchFamily="18"/>
              </a:rPr>
              <a:t>xistă o strânsă corelație între gradul de neaderență la tratamentul antihipertensiv și magnitudinea creșterii TA, bazată atât pe măsurătorile TA </a:t>
            </a:r>
            <a:r>
              <a:rPr lang="en-US" sz="1600" b="0" i="0" u="none" strike="noStrike" kern="1200" cap="none" spc="0" baseline="0" dirty="0">
                <a:solidFill>
                  <a:srgbClr val="000000"/>
                </a:solidFill>
                <a:uFillTx/>
                <a:latin typeface="Calibri" pitchFamily="34"/>
                <a:ea typeface="Calibri" pitchFamily="34"/>
                <a:cs typeface="Times New Roman" pitchFamily="18"/>
              </a:rPr>
              <a:t>in </a:t>
            </a:r>
            <a:r>
              <a:rPr lang="en-US" sz="1600" b="0" i="0" u="none" strike="noStrike" kern="1200" cap="none" spc="0" baseline="0" dirty="0" err="1">
                <a:solidFill>
                  <a:srgbClr val="000000"/>
                </a:solidFill>
                <a:uFillTx/>
                <a:latin typeface="Calibri" pitchFamily="34"/>
                <a:ea typeface="Calibri" pitchFamily="34"/>
                <a:cs typeface="Times New Roman" pitchFamily="18"/>
              </a:rPr>
              <a:t>cabinetul</a:t>
            </a:r>
            <a:r>
              <a:rPr lang="en-US" sz="1600" b="0" i="0" u="none" strike="noStrike" kern="1200" cap="none" spc="0" baseline="0" dirty="0">
                <a:solidFill>
                  <a:srgbClr val="000000"/>
                </a:solidFill>
                <a:uFillTx/>
                <a:latin typeface="Calibri" pitchFamily="34"/>
                <a:ea typeface="Calibri" pitchFamily="34"/>
                <a:cs typeface="Times New Roman" pitchFamily="18"/>
              </a:rPr>
              <a:t> medical</a:t>
            </a:r>
            <a:r>
              <a:rPr lang="ro-RO" sz="1600" b="0" i="0" u="none" strike="noStrike" kern="1200" cap="none" spc="0" baseline="0" dirty="0">
                <a:solidFill>
                  <a:srgbClr val="000000"/>
                </a:solidFill>
                <a:uFillTx/>
                <a:latin typeface="Calibri" pitchFamily="34"/>
                <a:ea typeface="Calibri" pitchFamily="34"/>
                <a:cs typeface="Times New Roman" pitchFamily="18"/>
              </a:rPr>
              <a:t>, cât și pe </a:t>
            </a:r>
            <a:r>
              <a:rPr lang="en-US" sz="1600" b="0" i="0" u="none" strike="noStrike" kern="1200" cap="none" spc="0" baseline="0" dirty="0">
                <a:solidFill>
                  <a:srgbClr val="000000"/>
                </a:solidFill>
                <a:uFillTx/>
                <a:latin typeface="Calibri" pitchFamily="34"/>
                <a:ea typeface="Calibri" pitchFamily="34"/>
                <a:cs typeface="Times New Roman" pitchFamily="18"/>
              </a:rPr>
              <a:t>MATA (/24h)</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dirty="0">
              <a:solidFill>
                <a:srgbClr val="000000"/>
              </a:solidFill>
              <a:uFillTx/>
              <a:latin typeface="Calibri" pitchFamily="34"/>
              <a:ea typeface="Calibri" pitchFamily="34"/>
              <a:cs typeface="Times New Roman" pitchFamily="18"/>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Calibri" pitchFamily="34"/>
                <a:ea typeface="Calibri" pitchFamily="34"/>
                <a:cs typeface="Times New Roman" pitchFamily="18"/>
              </a:rPr>
              <a:t> - </a:t>
            </a:r>
            <a:r>
              <a:rPr lang="en-US" sz="1600" b="0" i="0" u="none" strike="noStrike" kern="1200" cap="none" spc="0" baseline="0" dirty="0" err="1">
                <a:solidFill>
                  <a:srgbClr val="000000"/>
                </a:solidFill>
                <a:uFillTx/>
                <a:latin typeface="Calibri" pitchFamily="34"/>
                <a:ea typeface="Calibri" pitchFamily="34"/>
                <a:cs typeface="Times New Roman" pitchFamily="18"/>
              </a:rPr>
              <a:t>Lipsa</a:t>
            </a:r>
            <a:r>
              <a:rPr lang="en-US" sz="1600" b="0" i="0" u="none" strike="noStrike" kern="1200" cap="none" spc="0" baseline="0" dirty="0">
                <a:solidFill>
                  <a:srgbClr val="000000"/>
                </a:solidFill>
                <a:uFillTx/>
                <a:latin typeface="Calibri" pitchFamily="34"/>
                <a:ea typeface="Calibri" pitchFamily="34"/>
                <a:cs typeface="Times New Roman" pitchFamily="18"/>
              </a:rPr>
              <a:t> </a:t>
            </a:r>
            <a:r>
              <a:rPr lang="en-US" sz="1600" b="0" i="0" u="none" strike="noStrike" kern="1200" cap="none" spc="0" baseline="0" dirty="0" err="1">
                <a:solidFill>
                  <a:srgbClr val="000000"/>
                </a:solidFill>
                <a:uFillTx/>
                <a:latin typeface="Calibri" pitchFamily="34"/>
                <a:ea typeface="Calibri" pitchFamily="34"/>
                <a:cs typeface="Times New Roman" pitchFamily="18"/>
              </a:rPr>
              <a:t>aderentei</a:t>
            </a:r>
            <a:r>
              <a:rPr lang="ro-RO" sz="1600" b="0" i="0" u="none" strike="noStrike" kern="1200" cap="none" spc="0" baseline="0" dirty="0">
                <a:solidFill>
                  <a:srgbClr val="000000"/>
                </a:solidFill>
                <a:uFillTx/>
                <a:latin typeface="Calibri" pitchFamily="34"/>
                <a:ea typeface="Calibri" pitchFamily="34"/>
                <a:cs typeface="Times New Roman" pitchFamily="18"/>
              </a:rPr>
              <a:t> este asociată cu mai multe </a:t>
            </a:r>
            <a:r>
              <a:rPr lang="en-US" sz="1600" b="0" i="0" u="none" strike="noStrike" kern="1200" cap="none" spc="0" baseline="0" dirty="0" err="1">
                <a:solidFill>
                  <a:srgbClr val="000000"/>
                </a:solidFill>
                <a:uFillTx/>
                <a:latin typeface="Calibri" pitchFamily="34"/>
                <a:ea typeface="Calibri" pitchFamily="34"/>
                <a:cs typeface="Times New Roman" pitchFamily="18"/>
              </a:rPr>
              <a:t>evenimente</a:t>
            </a:r>
            <a:r>
              <a:rPr lang="en-US" sz="1600" b="0" i="0" u="none" strike="noStrike" kern="1200" cap="none" spc="0" baseline="0" dirty="0">
                <a:solidFill>
                  <a:srgbClr val="000000"/>
                </a:solidFill>
                <a:uFillTx/>
                <a:latin typeface="Calibri" pitchFamily="34"/>
                <a:ea typeface="Calibri" pitchFamily="34"/>
                <a:cs typeface="Times New Roman" pitchFamily="18"/>
              </a:rPr>
              <a:t> </a:t>
            </a:r>
            <a:r>
              <a:rPr lang="en-US" sz="1600" b="0" i="0" u="none" strike="noStrike" kern="1200" cap="none" spc="0" baseline="0" dirty="0" err="1">
                <a:solidFill>
                  <a:srgbClr val="000000"/>
                </a:solidFill>
                <a:uFillTx/>
                <a:latin typeface="Calibri" pitchFamily="34"/>
                <a:ea typeface="Calibri" pitchFamily="34"/>
                <a:cs typeface="Times New Roman" pitchFamily="18"/>
              </a:rPr>
              <a:t>cardiovasculare</a:t>
            </a:r>
            <a:r>
              <a:rPr lang="ro-RO" sz="1600" b="0" i="0" u="none" strike="noStrike" kern="1200" cap="none" spc="0" baseline="0" dirty="0">
                <a:solidFill>
                  <a:srgbClr val="000000"/>
                </a:solidFill>
                <a:uFillTx/>
                <a:latin typeface="Calibri" pitchFamily="34"/>
                <a:ea typeface="Calibri" pitchFamily="34"/>
                <a:cs typeface="Times New Roman" pitchFamily="18"/>
              </a:rPr>
              <a:t>, inclusiv HVS, microalbuminurie, infarct miocardic, accident vascular cerebral, IC, </a:t>
            </a:r>
            <a:r>
              <a:rPr lang="en-US" sz="1600" b="0" i="0" u="none" strike="noStrike" kern="1200" cap="none" spc="0" baseline="0" dirty="0">
                <a:solidFill>
                  <a:srgbClr val="000000"/>
                </a:solidFill>
                <a:uFillTx/>
                <a:latin typeface="Calibri" pitchFamily="34"/>
                <a:ea typeface="Calibri" pitchFamily="34"/>
                <a:cs typeface="Times New Roman" pitchFamily="18"/>
              </a:rPr>
              <a:t>BCR</a:t>
            </a:r>
            <a:r>
              <a:rPr lang="ro-RO" sz="1600" b="0" i="0" u="none" strike="noStrike" kern="1200" cap="none" spc="0" baseline="0" dirty="0">
                <a:solidFill>
                  <a:srgbClr val="000000"/>
                </a:solidFill>
                <a:uFillTx/>
                <a:latin typeface="Calibri" pitchFamily="34"/>
                <a:ea typeface="Calibri" pitchFamily="34"/>
                <a:cs typeface="Times New Roman" pitchFamily="18"/>
              </a:rPr>
              <a:t>, spitalizare, mortalitate de toate cauzele, scăderea calității vieții și costuri crescute ale asistenței medicale</a:t>
            </a:r>
            <a:endParaRPr lang="en-US" sz="1600" b="0" i="0" u="none" strike="noStrike" kern="1200" cap="none" spc="0" baseline="0" dirty="0">
              <a:solidFill>
                <a:srgbClr val="000000"/>
              </a:solidFill>
              <a:uFillTx/>
              <a:latin typeface="Calibri" pitchFamily="34"/>
              <a:ea typeface="Calibri" pitchFamily="34"/>
              <a:cs typeface="Times New Roman" pitchFamily="18"/>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dirty="0">
              <a:solidFill>
                <a:srgbClr val="000000"/>
              </a:solidFill>
              <a:uFillTx/>
              <a:latin typeface="Calibri" pitchFamily="34"/>
              <a:ea typeface="Calibri" pitchFamily="34"/>
              <a:cs typeface="Times New Roman" pitchFamily="18"/>
            </a:endParaRPr>
          </a:p>
          <a:p>
            <a:pPr marL="285750" marR="0" lvl="0" indent="-285750" algn="l" defTabSz="914400"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Calibri" pitchFamily="34"/>
                <a:cs typeface="Times New Roman" pitchFamily="18"/>
              </a:rPr>
              <a:t>Screening-</a:t>
            </a:r>
            <a:r>
              <a:rPr lang="en-US" sz="1600" b="0" i="0" u="none" strike="noStrike" kern="1200" cap="none" spc="0" baseline="0" dirty="0" err="1">
                <a:solidFill>
                  <a:srgbClr val="000000"/>
                </a:solidFill>
                <a:uFillTx/>
                <a:latin typeface="Calibri" pitchFamily="34"/>
                <a:cs typeface="Times New Roman" pitchFamily="18"/>
              </a:rPr>
              <a:t>ul</a:t>
            </a:r>
            <a:r>
              <a:rPr lang="en-US" sz="1600" b="0" i="0" u="none" strike="noStrike" kern="1200" cap="none" spc="0" baseline="0" dirty="0">
                <a:solidFill>
                  <a:srgbClr val="000000"/>
                </a:solidFill>
                <a:uFillTx/>
                <a:latin typeface="Calibri" pitchFamily="34"/>
                <a:cs typeface="Times New Roman" pitchFamily="18"/>
              </a:rPr>
              <a:t> </a:t>
            </a:r>
            <a:r>
              <a:rPr lang="en-US" sz="1600" b="0" i="0" u="none" strike="noStrike" kern="1200" cap="none" spc="0" baseline="0" dirty="0" err="1">
                <a:solidFill>
                  <a:srgbClr val="000000"/>
                </a:solidFill>
                <a:uFillTx/>
                <a:latin typeface="Calibri" pitchFamily="34"/>
                <a:cs typeface="Times New Roman" pitchFamily="18"/>
              </a:rPr>
              <a:t>pentru</a:t>
            </a:r>
            <a:r>
              <a:rPr lang="en-US" sz="1600" b="0" i="0" u="none" strike="noStrike" kern="1200" cap="none" spc="0" baseline="0" dirty="0">
                <a:solidFill>
                  <a:srgbClr val="000000"/>
                </a:solidFill>
                <a:uFillTx/>
                <a:latin typeface="Calibri" pitchFamily="34"/>
                <a:cs typeface="Times New Roman" pitchFamily="18"/>
              </a:rPr>
              <a:t> </a:t>
            </a:r>
            <a:r>
              <a:rPr lang="en-US" sz="1600" b="0" i="0" u="none" strike="noStrike" kern="1200" cap="none" spc="0" baseline="0" dirty="0" err="1">
                <a:solidFill>
                  <a:srgbClr val="000000"/>
                </a:solidFill>
                <a:uFillTx/>
                <a:latin typeface="Calibri" pitchFamily="34"/>
                <a:cs typeface="Times New Roman" pitchFamily="18"/>
              </a:rPr>
              <a:t>lipsa</a:t>
            </a:r>
            <a:r>
              <a:rPr lang="en-US" sz="1600" b="0" i="0" u="none" strike="noStrike" kern="1200" cap="none" spc="0" baseline="0" dirty="0">
                <a:solidFill>
                  <a:srgbClr val="000000"/>
                </a:solidFill>
                <a:uFillTx/>
                <a:latin typeface="Calibri" pitchFamily="34"/>
                <a:cs typeface="Times New Roman" pitchFamily="18"/>
              </a:rPr>
              <a:t> </a:t>
            </a:r>
            <a:r>
              <a:rPr lang="en-US" sz="1600" b="0" i="0" u="none" strike="noStrike" kern="1200" cap="none" spc="0" baseline="0" dirty="0" err="1">
                <a:solidFill>
                  <a:srgbClr val="000000"/>
                </a:solidFill>
                <a:uFillTx/>
                <a:latin typeface="Calibri" pitchFamily="34"/>
                <a:cs typeface="Times New Roman" pitchFamily="18"/>
              </a:rPr>
              <a:t>aderentei</a:t>
            </a:r>
            <a:r>
              <a:rPr lang="en-US" sz="1600" b="0" i="0" u="none" strike="noStrike" kern="1200" cap="none" spc="0" baseline="0" dirty="0">
                <a:solidFill>
                  <a:srgbClr val="000000"/>
                </a:solidFill>
                <a:uFillTx/>
                <a:latin typeface="Calibri" pitchFamily="34"/>
                <a:cs typeface="Times New Roman" pitchFamily="18"/>
              </a:rPr>
              <a:t> la </a:t>
            </a:r>
            <a:r>
              <a:rPr lang="en-US" sz="1600" b="0" i="0" u="none" strike="noStrike" kern="1200" cap="none" spc="0" baseline="0" dirty="0" err="1">
                <a:solidFill>
                  <a:srgbClr val="000000"/>
                </a:solidFill>
                <a:uFillTx/>
                <a:latin typeface="Calibri" pitchFamily="34"/>
                <a:cs typeface="Times New Roman" pitchFamily="18"/>
              </a:rPr>
              <a:t>tratamentul</a:t>
            </a:r>
            <a:r>
              <a:rPr lang="en-US" sz="1600" b="0" i="0" u="none" strike="noStrike" kern="1200" cap="none" spc="0" baseline="0" dirty="0">
                <a:solidFill>
                  <a:srgbClr val="000000"/>
                </a:solidFill>
                <a:uFillTx/>
                <a:latin typeface="Calibri" pitchFamily="34"/>
                <a:cs typeface="Times New Roman" pitchFamily="18"/>
              </a:rPr>
              <a:t> </a:t>
            </a:r>
            <a:r>
              <a:rPr lang="en-US" sz="1600" b="0" i="0" u="none" strike="noStrike" kern="1200" cap="none" spc="0" baseline="0" dirty="0" err="1">
                <a:solidFill>
                  <a:srgbClr val="000000"/>
                </a:solidFill>
                <a:uFillTx/>
                <a:latin typeface="Calibri" pitchFamily="34"/>
                <a:cs typeface="Times New Roman" pitchFamily="18"/>
              </a:rPr>
              <a:t>ar</a:t>
            </a:r>
            <a:r>
              <a:rPr lang="en-US" sz="1600" b="0" i="0" u="none" strike="noStrike" kern="1200" cap="none" spc="0" baseline="0" dirty="0">
                <a:solidFill>
                  <a:srgbClr val="000000"/>
                </a:solidFill>
                <a:uFillTx/>
                <a:latin typeface="Calibri" pitchFamily="34"/>
                <a:cs typeface="Times New Roman" pitchFamily="18"/>
              </a:rPr>
              <a:t> </a:t>
            </a:r>
            <a:r>
              <a:rPr lang="en-US" sz="1600" b="0" i="0" u="none" strike="noStrike" kern="1200" cap="none" spc="0" baseline="0" dirty="0" err="1">
                <a:solidFill>
                  <a:srgbClr val="000000"/>
                </a:solidFill>
                <a:uFillTx/>
                <a:latin typeface="Calibri" pitchFamily="34"/>
                <a:cs typeface="Times New Roman" pitchFamily="18"/>
              </a:rPr>
              <a:t>trebui</a:t>
            </a:r>
            <a:r>
              <a:rPr lang="en-US" sz="1600" b="0" i="0" u="none" strike="noStrike" kern="1200" cap="none" spc="0" baseline="0" dirty="0">
                <a:solidFill>
                  <a:srgbClr val="000000"/>
                </a:solidFill>
                <a:uFillTx/>
                <a:latin typeface="Calibri" pitchFamily="34"/>
                <a:cs typeface="Times New Roman" pitchFamily="18"/>
              </a:rPr>
              <a:t> </a:t>
            </a:r>
            <a:r>
              <a:rPr lang="en-US" sz="1600" b="0" i="0" u="none" strike="noStrike" kern="1200" cap="none" spc="0" baseline="0" dirty="0" err="1">
                <a:solidFill>
                  <a:srgbClr val="000000"/>
                </a:solidFill>
                <a:uFillTx/>
                <a:latin typeface="Calibri" pitchFamily="34"/>
                <a:cs typeface="Times New Roman" pitchFamily="18"/>
              </a:rPr>
              <a:t>să</a:t>
            </a:r>
            <a:r>
              <a:rPr lang="en-US" sz="1600" b="0" i="0" u="none" strike="noStrike" kern="1200" cap="none" spc="0" baseline="0" dirty="0">
                <a:solidFill>
                  <a:srgbClr val="000000"/>
                </a:solidFill>
                <a:uFillTx/>
                <a:latin typeface="Calibri" pitchFamily="34"/>
                <a:cs typeface="Times New Roman" pitchFamily="18"/>
              </a:rPr>
              <a:t> </a:t>
            </a:r>
            <a:r>
              <a:rPr lang="en-US" sz="1600" b="0" i="0" u="none" strike="noStrike" kern="1200" cap="none" spc="0" baseline="0" dirty="0" err="1">
                <a:solidFill>
                  <a:srgbClr val="000000"/>
                </a:solidFill>
                <a:uFillTx/>
                <a:latin typeface="Calibri" pitchFamily="34"/>
                <a:cs typeface="Times New Roman" pitchFamily="18"/>
              </a:rPr>
              <a:t>facă</a:t>
            </a:r>
            <a:r>
              <a:rPr lang="en-US" sz="1600" b="0" i="0" u="none" strike="noStrike" kern="1200" cap="none" spc="0" baseline="0" dirty="0">
                <a:solidFill>
                  <a:srgbClr val="000000"/>
                </a:solidFill>
                <a:uFillTx/>
                <a:latin typeface="Calibri" pitchFamily="34"/>
                <a:cs typeface="Times New Roman" pitchFamily="18"/>
              </a:rPr>
              <a:t> </a:t>
            </a:r>
            <a:r>
              <a:rPr lang="en-US" sz="1600" b="0" i="0" u="none" strike="noStrike" kern="1200" cap="none" spc="0" baseline="0" dirty="0" err="1">
                <a:solidFill>
                  <a:srgbClr val="000000"/>
                </a:solidFill>
                <a:uFillTx/>
                <a:latin typeface="Calibri" pitchFamily="34"/>
                <a:cs typeface="Times New Roman" pitchFamily="18"/>
              </a:rPr>
              <a:t>parte</a:t>
            </a:r>
            <a:r>
              <a:rPr lang="en-US" sz="1600" b="0" i="0" u="none" strike="noStrike" kern="1200" cap="none" spc="0" baseline="0" dirty="0">
                <a:solidFill>
                  <a:srgbClr val="000000"/>
                </a:solidFill>
                <a:uFillTx/>
                <a:latin typeface="Calibri" pitchFamily="34"/>
                <a:cs typeface="Times New Roman" pitchFamily="18"/>
              </a:rPr>
              <a:t> din </a:t>
            </a:r>
            <a:r>
              <a:rPr lang="en-US" sz="1600" b="0" i="0" u="none" strike="noStrike" kern="1200" cap="none" spc="0" baseline="0" dirty="0" err="1">
                <a:solidFill>
                  <a:srgbClr val="000000"/>
                </a:solidFill>
                <a:uFillTx/>
                <a:latin typeface="Calibri" pitchFamily="34"/>
                <a:cs typeface="Times New Roman" pitchFamily="18"/>
              </a:rPr>
              <a:t>evaluarea</a:t>
            </a:r>
            <a:r>
              <a:rPr lang="en-US" sz="1600" b="0" i="0" u="none" strike="noStrike" kern="1200" cap="none" spc="0" baseline="0" dirty="0">
                <a:solidFill>
                  <a:srgbClr val="000000"/>
                </a:solidFill>
                <a:uFillTx/>
                <a:latin typeface="Calibri" pitchFamily="34"/>
                <a:cs typeface="Times New Roman" pitchFamily="18"/>
              </a:rPr>
              <a:t> de </a:t>
            </a:r>
            <a:r>
              <a:rPr lang="en-US" sz="1600" b="0" i="0" u="none" strike="noStrike" kern="1200" cap="none" spc="0" baseline="0" dirty="0" err="1">
                <a:solidFill>
                  <a:srgbClr val="000000"/>
                </a:solidFill>
                <a:uFillTx/>
                <a:latin typeface="Calibri" pitchFamily="34"/>
                <a:cs typeface="Times New Roman" pitchFamily="18"/>
              </a:rPr>
              <a:t>rutină</a:t>
            </a:r>
            <a:r>
              <a:rPr lang="en-US" sz="1600" b="0" i="0" u="none" strike="noStrike" kern="1200" cap="none" spc="0" baseline="0" dirty="0">
                <a:solidFill>
                  <a:srgbClr val="000000"/>
                </a:solidFill>
                <a:uFillTx/>
                <a:latin typeface="Calibri" pitchFamily="34"/>
                <a:cs typeface="Times New Roman" pitchFamily="18"/>
              </a:rPr>
              <a:t> a </a:t>
            </a:r>
            <a:r>
              <a:rPr lang="en-US" sz="1600" b="0" i="0" u="none" strike="noStrike" kern="1200" cap="none" spc="0" baseline="0" dirty="0" err="1">
                <a:solidFill>
                  <a:srgbClr val="000000"/>
                </a:solidFill>
                <a:uFillTx/>
                <a:latin typeface="Calibri" pitchFamily="34"/>
                <a:cs typeface="Times New Roman" pitchFamily="18"/>
              </a:rPr>
              <a:t>eficacității</a:t>
            </a:r>
            <a:r>
              <a:rPr lang="en-US" sz="1600" b="0" i="0" u="none" strike="noStrike" kern="1200" cap="none" spc="0" baseline="0" dirty="0">
                <a:solidFill>
                  <a:srgbClr val="000000"/>
                </a:solidFill>
                <a:uFillTx/>
                <a:latin typeface="Calibri" pitchFamily="34"/>
                <a:cs typeface="Times New Roman" pitchFamily="18"/>
              </a:rPr>
              <a:t> </a:t>
            </a:r>
            <a:r>
              <a:rPr lang="en-US" sz="1600" b="0" i="0" u="none" strike="noStrike" kern="1200" cap="none" spc="0" baseline="0" dirty="0" err="1">
                <a:solidFill>
                  <a:srgbClr val="000000"/>
                </a:solidFill>
                <a:uFillTx/>
                <a:latin typeface="Calibri" pitchFamily="34"/>
                <a:cs typeface="Times New Roman" pitchFamily="18"/>
              </a:rPr>
              <a:t>medicamentelor</a:t>
            </a:r>
            <a:r>
              <a:rPr lang="en-US" sz="1600" b="0" i="0" u="none" strike="noStrike" kern="1200" cap="none" spc="0" baseline="0" dirty="0">
                <a:solidFill>
                  <a:srgbClr val="000000"/>
                </a:solidFill>
                <a:uFillTx/>
                <a:latin typeface="Calibri" pitchFamily="34"/>
                <a:cs typeface="Times New Roman" pitchFamily="18"/>
              </a:rPr>
              <a:t> </a:t>
            </a:r>
            <a:r>
              <a:rPr lang="en-US" sz="1600" b="0" i="0" u="none" strike="noStrike" kern="1200" cap="none" spc="0" baseline="0" dirty="0" err="1">
                <a:solidFill>
                  <a:srgbClr val="000000"/>
                </a:solidFill>
                <a:uFillTx/>
                <a:latin typeface="Calibri" pitchFamily="34"/>
                <a:cs typeface="Times New Roman" pitchFamily="18"/>
              </a:rPr>
              <a:t>antihipertensive</a:t>
            </a:r>
            <a:r>
              <a:rPr lang="en-US" sz="1600" b="0" i="0" u="none" strike="noStrike" kern="1200" cap="none" spc="0" baseline="0" dirty="0">
                <a:solidFill>
                  <a:srgbClr val="000000"/>
                </a:solidFill>
                <a:uFillTx/>
                <a:latin typeface="Calibri" pitchFamily="34"/>
                <a:cs typeface="Times New Roman" pitchFamily="18"/>
              </a:rPr>
              <a:t> </a:t>
            </a:r>
            <a:r>
              <a:rPr lang="en-US" sz="1600" b="0" i="0" u="none" strike="noStrike" kern="1200" cap="none" spc="0" baseline="0" dirty="0" err="1">
                <a:solidFill>
                  <a:srgbClr val="000000"/>
                </a:solidFill>
                <a:uFillTx/>
                <a:latin typeface="Calibri" pitchFamily="34"/>
                <a:cs typeface="Times New Roman" pitchFamily="18"/>
              </a:rPr>
              <a:t>și</a:t>
            </a:r>
            <a:r>
              <a:rPr lang="en-US" sz="1600" b="0" i="0" u="none" strike="noStrike" kern="1200" cap="none" spc="0" baseline="0" dirty="0">
                <a:solidFill>
                  <a:srgbClr val="000000"/>
                </a:solidFill>
                <a:uFillTx/>
                <a:latin typeface="Calibri" pitchFamily="34"/>
                <a:cs typeface="Times New Roman" pitchFamily="18"/>
              </a:rPr>
              <a:t> </a:t>
            </a:r>
            <a:r>
              <a:rPr lang="en-US" sz="1600" b="0" i="0" u="none" strike="noStrike" kern="1200" cap="none" spc="0" baseline="0" dirty="0" err="1">
                <a:solidFill>
                  <a:srgbClr val="000000"/>
                </a:solidFill>
                <a:uFillTx/>
                <a:latin typeface="Calibri" pitchFamily="34"/>
                <a:cs typeface="Times New Roman" pitchFamily="18"/>
              </a:rPr>
              <a:t>ar</a:t>
            </a:r>
            <a:r>
              <a:rPr lang="en-US" sz="1600" b="0" i="0" u="none" strike="noStrike" kern="1200" cap="none" spc="0" baseline="0" dirty="0">
                <a:solidFill>
                  <a:srgbClr val="000000"/>
                </a:solidFill>
                <a:uFillTx/>
                <a:latin typeface="Calibri" pitchFamily="34"/>
                <a:cs typeface="Times New Roman" pitchFamily="18"/>
              </a:rPr>
              <a:t> </a:t>
            </a:r>
            <a:r>
              <a:rPr lang="en-US" sz="1600" b="0" i="0" u="none" strike="noStrike" kern="1200" cap="none" spc="0" baseline="0" dirty="0" err="1">
                <a:solidFill>
                  <a:srgbClr val="000000"/>
                </a:solidFill>
                <a:uFillTx/>
                <a:latin typeface="Calibri" pitchFamily="34"/>
                <a:cs typeface="Times New Roman" pitchFamily="18"/>
              </a:rPr>
              <a:t>trebui</a:t>
            </a:r>
            <a:r>
              <a:rPr lang="en-US" sz="1600" b="0" i="0" u="none" strike="noStrike" kern="1200" cap="none" spc="0" baseline="0" dirty="0">
                <a:solidFill>
                  <a:srgbClr val="000000"/>
                </a:solidFill>
                <a:uFillTx/>
                <a:latin typeface="Calibri" pitchFamily="34"/>
                <a:cs typeface="Times New Roman" pitchFamily="18"/>
              </a:rPr>
              <a:t> </a:t>
            </a:r>
            <a:r>
              <a:rPr lang="en-US" sz="1600" b="0" i="0" u="none" strike="noStrike" kern="1200" cap="none" spc="0" baseline="0" dirty="0" err="1">
                <a:solidFill>
                  <a:srgbClr val="000000"/>
                </a:solidFill>
                <a:uFillTx/>
                <a:latin typeface="Calibri" pitchFamily="34"/>
                <a:cs typeface="Times New Roman" pitchFamily="18"/>
              </a:rPr>
              <a:t>verificat</a:t>
            </a:r>
            <a:endParaRPr lang="en-US" sz="1600" b="0" i="0" u="none" strike="noStrike" kern="1200" cap="none" spc="0" baseline="0" dirty="0">
              <a:solidFill>
                <a:srgbClr val="000000"/>
              </a:solidFill>
              <a:uFillTx/>
              <a:latin typeface="Calibri" pitchFamily="34"/>
              <a:cs typeface="Times New Roman" pitchFamily="18"/>
            </a:endParaRPr>
          </a:p>
          <a:p>
            <a:pPr marL="742950" marR="0" lvl="1" indent="-285750" algn="l" defTabSz="914400"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Calibri" pitchFamily="34"/>
                <a:cs typeface="Times New Roman" pitchFamily="18"/>
              </a:rPr>
              <a:t>(</a:t>
            </a:r>
            <a:r>
              <a:rPr lang="en-US" sz="1600" b="0" i="0" u="none" strike="noStrike" kern="1200" cap="none" spc="0" baseline="0" dirty="0" err="1">
                <a:solidFill>
                  <a:srgbClr val="000000"/>
                </a:solidFill>
                <a:uFillTx/>
                <a:latin typeface="Calibri" pitchFamily="34"/>
                <a:cs typeface="Times New Roman" pitchFamily="18"/>
              </a:rPr>
              <a:t>i</a:t>
            </a:r>
            <a:r>
              <a:rPr lang="en-US" sz="1600" b="0" i="0" u="none" strike="noStrike" kern="1200" cap="none" spc="0" baseline="0" dirty="0">
                <a:solidFill>
                  <a:srgbClr val="000000"/>
                </a:solidFill>
                <a:uFillTx/>
                <a:latin typeface="Calibri" pitchFamily="34"/>
                <a:cs typeface="Times New Roman" pitchFamily="18"/>
              </a:rPr>
              <a:t>) la </a:t>
            </a:r>
            <a:r>
              <a:rPr lang="en-US" sz="1600" b="0" i="0" u="none" strike="noStrike" kern="1200" cap="none" spc="0" baseline="0" dirty="0" err="1">
                <a:solidFill>
                  <a:srgbClr val="000000"/>
                </a:solidFill>
                <a:uFillTx/>
                <a:latin typeface="Calibri" pitchFamily="34"/>
                <a:cs typeface="Times New Roman" pitchFamily="18"/>
              </a:rPr>
              <a:t>fiecare</a:t>
            </a:r>
            <a:r>
              <a:rPr lang="en-US" sz="1600" b="0" i="0" u="none" strike="noStrike" kern="1200" cap="none" spc="0" baseline="0" dirty="0">
                <a:solidFill>
                  <a:srgbClr val="000000"/>
                </a:solidFill>
                <a:uFillTx/>
                <a:latin typeface="Calibri" pitchFamily="34"/>
                <a:cs typeface="Times New Roman" pitchFamily="18"/>
              </a:rPr>
              <a:t> </a:t>
            </a:r>
            <a:r>
              <a:rPr lang="en-US" sz="1600" b="0" i="0" u="none" strike="noStrike" kern="1200" cap="none" spc="0" baseline="0" dirty="0" err="1">
                <a:solidFill>
                  <a:srgbClr val="000000"/>
                </a:solidFill>
                <a:uFillTx/>
                <a:latin typeface="Calibri" pitchFamily="34"/>
                <a:cs typeface="Times New Roman" pitchFamily="18"/>
              </a:rPr>
              <a:t>vizita</a:t>
            </a:r>
            <a:r>
              <a:rPr lang="en-US" sz="1600" b="0" i="0" u="none" strike="noStrike" kern="1200" cap="none" spc="0" baseline="0" dirty="0">
                <a:solidFill>
                  <a:srgbClr val="000000"/>
                </a:solidFill>
                <a:uFillTx/>
                <a:latin typeface="Calibri" pitchFamily="34"/>
                <a:cs typeface="Times New Roman" pitchFamily="18"/>
              </a:rPr>
              <a:t> </a:t>
            </a:r>
            <a:r>
              <a:rPr lang="en-US" sz="1600" b="0" i="0" u="none" strike="noStrike" kern="1200" cap="none" spc="0" baseline="0" dirty="0" err="1">
                <a:solidFill>
                  <a:srgbClr val="000000"/>
                </a:solidFill>
                <a:uFillTx/>
                <a:latin typeface="Calibri" pitchFamily="34"/>
                <a:cs typeface="Times New Roman" pitchFamily="18"/>
              </a:rPr>
              <a:t>medicala</a:t>
            </a:r>
            <a:endParaRPr lang="en-US" sz="1600" b="0" i="0" u="none" strike="noStrike" kern="1200" cap="none" spc="0" baseline="0" dirty="0">
              <a:solidFill>
                <a:srgbClr val="000000"/>
              </a:solidFill>
              <a:uFillTx/>
              <a:latin typeface="Calibri" pitchFamily="34"/>
              <a:cs typeface="Times New Roman" pitchFamily="18"/>
            </a:endParaRPr>
          </a:p>
          <a:p>
            <a:pPr marL="742950" marR="0" lvl="1" indent="-285750" algn="l" defTabSz="914400"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Calibri" pitchFamily="34"/>
                <a:cs typeface="Times New Roman" pitchFamily="18"/>
              </a:rPr>
              <a:t>(ii) </a:t>
            </a:r>
            <a:r>
              <a:rPr lang="en-US" sz="1600" b="0" i="0" u="none" strike="noStrike" kern="1200" cap="none" spc="0" baseline="0" dirty="0" err="1">
                <a:solidFill>
                  <a:srgbClr val="000000"/>
                </a:solidFill>
                <a:uFillTx/>
                <a:latin typeface="Calibri" pitchFamily="34"/>
                <a:cs typeface="Times New Roman" pitchFamily="18"/>
              </a:rPr>
              <a:t>înainte</a:t>
            </a:r>
            <a:r>
              <a:rPr lang="en-US" sz="1600" b="0" i="0" u="none" strike="noStrike" kern="1200" cap="none" spc="0" baseline="0" dirty="0">
                <a:solidFill>
                  <a:srgbClr val="000000"/>
                </a:solidFill>
                <a:uFillTx/>
                <a:latin typeface="Calibri" pitchFamily="34"/>
                <a:cs typeface="Times New Roman" pitchFamily="18"/>
              </a:rPr>
              <a:t> de </a:t>
            </a:r>
            <a:r>
              <a:rPr lang="en-US" sz="1600" b="0" i="0" u="none" strike="noStrike" kern="1200" cap="none" spc="0" baseline="0" dirty="0" err="1">
                <a:solidFill>
                  <a:srgbClr val="000000"/>
                </a:solidFill>
                <a:uFillTx/>
                <a:latin typeface="Calibri" pitchFamily="34"/>
                <a:cs typeface="Times New Roman" pitchFamily="18"/>
              </a:rPr>
              <a:t>uptitrarea</a:t>
            </a:r>
            <a:r>
              <a:rPr lang="en-US" sz="1600" b="0" i="0" u="none" strike="noStrike" kern="1200" cap="none" spc="0" baseline="0" dirty="0">
                <a:solidFill>
                  <a:srgbClr val="000000"/>
                </a:solidFill>
                <a:uFillTx/>
                <a:latin typeface="Calibri" pitchFamily="34"/>
                <a:cs typeface="Times New Roman" pitchFamily="18"/>
              </a:rPr>
              <a:t> </a:t>
            </a:r>
            <a:r>
              <a:rPr lang="en-US" sz="1600" b="0" i="0" u="none" strike="noStrike" kern="1200" cap="none" spc="0" baseline="0" dirty="0" err="1">
                <a:solidFill>
                  <a:srgbClr val="000000"/>
                </a:solidFill>
                <a:uFillTx/>
                <a:latin typeface="Calibri" pitchFamily="34"/>
                <a:cs typeface="Times New Roman" pitchFamily="18"/>
              </a:rPr>
              <a:t>tratamentului</a:t>
            </a:r>
            <a:endParaRPr lang="en-US" sz="1600" b="0" i="0" u="none" strike="noStrike" kern="1200" cap="none" spc="0" baseline="0" dirty="0">
              <a:solidFill>
                <a:srgbClr val="000000"/>
              </a:solidFill>
              <a:uFillTx/>
              <a:latin typeface="Calibri" pitchFamily="34"/>
              <a:cs typeface="Times New Roman" pitchFamily="18"/>
            </a:endParaRPr>
          </a:p>
          <a:p>
            <a:pPr marL="742950" marR="0" lvl="1" indent="-285750" algn="l" defTabSz="914400"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Calibri" pitchFamily="34"/>
                <a:cs typeface="Times New Roman" pitchFamily="18"/>
              </a:rPr>
              <a:t>( iii) </a:t>
            </a:r>
            <a:r>
              <a:rPr lang="en-US" sz="1600" b="0" i="0" u="none" strike="noStrike" kern="1200" cap="none" spc="0" baseline="0" dirty="0" err="1">
                <a:solidFill>
                  <a:srgbClr val="000000"/>
                </a:solidFill>
                <a:uFillTx/>
                <a:latin typeface="Calibri" pitchFamily="34"/>
                <a:cs typeface="Times New Roman" pitchFamily="18"/>
              </a:rPr>
              <a:t>înainte</a:t>
            </a:r>
            <a:r>
              <a:rPr lang="en-US" sz="1600" b="0" i="0" u="none" strike="noStrike" kern="1200" cap="none" spc="0" baseline="0" dirty="0">
                <a:solidFill>
                  <a:srgbClr val="000000"/>
                </a:solidFill>
                <a:uFillTx/>
                <a:latin typeface="Calibri" pitchFamily="34"/>
                <a:cs typeface="Times New Roman" pitchFamily="18"/>
              </a:rPr>
              <a:t> de screening-</a:t>
            </a:r>
            <a:r>
              <a:rPr lang="en-US" sz="1600" b="0" i="0" u="none" strike="noStrike" kern="1200" cap="none" spc="0" baseline="0" dirty="0" err="1">
                <a:solidFill>
                  <a:srgbClr val="000000"/>
                </a:solidFill>
                <a:uFillTx/>
                <a:latin typeface="Calibri" pitchFamily="34"/>
                <a:cs typeface="Times New Roman" pitchFamily="18"/>
              </a:rPr>
              <a:t>ul</a:t>
            </a:r>
            <a:r>
              <a:rPr lang="en-US" sz="1600" b="0" i="0" u="none" strike="noStrike" kern="1200" cap="none" spc="0" baseline="0" dirty="0">
                <a:solidFill>
                  <a:srgbClr val="000000"/>
                </a:solidFill>
                <a:uFillTx/>
                <a:latin typeface="Calibri" pitchFamily="34"/>
                <a:cs typeface="Times New Roman" pitchFamily="18"/>
              </a:rPr>
              <a:t> </a:t>
            </a:r>
            <a:r>
              <a:rPr lang="en-US" sz="1600" b="0" i="0" u="none" strike="noStrike" kern="1200" cap="none" spc="0" baseline="0" dirty="0" err="1">
                <a:solidFill>
                  <a:srgbClr val="000000"/>
                </a:solidFill>
                <a:uFillTx/>
                <a:latin typeface="Calibri" pitchFamily="34"/>
                <a:cs typeface="Times New Roman" pitchFamily="18"/>
              </a:rPr>
              <a:t>pentru</a:t>
            </a:r>
            <a:r>
              <a:rPr lang="en-US" sz="1600" b="0" i="0" u="none" strike="noStrike" kern="1200" cap="none" spc="0" baseline="0" dirty="0">
                <a:solidFill>
                  <a:srgbClr val="000000"/>
                </a:solidFill>
                <a:uFillTx/>
                <a:latin typeface="Calibri" pitchFamily="34"/>
                <a:cs typeface="Times New Roman" pitchFamily="18"/>
              </a:rPr>
              <a:t> </a:t>
            </a:r>
            <a:r>
              <a:rPr lang="en-US" sz="1600" b="0" i="0" u="none" strike="noStrike" kern="1200" cap="none" spc="0" baseline="0" dirty="0" err="1">
                <a:solidFill>
                  <a:srgbClr val="000000"/>
                </a:solidFill>
                <a:uFillTx/>
                <a:latin typeface="Calibri" pitchFamily="34"/>
                <a:cs typeface="Times New Roman" pitchFamily="18"/>
              </a:rPr>
              <a:t>hipertensiune</a:t>
            </a:r>
            <a:r>
              <a:rPr lang="en-US" sz="1600" b="0" i="0" u="none" strike="noStrike" kern="1200" cap="none" spc="0" baseline="0" dirty="0">
                <a:solidFill>
                  <a:srgbClr val="000000"/>
                </a:solidFill>
                <a:uFillTx/>
                <a:latin typeface="Calibri" pitchFamily="34"/>
                <a:cs typeface="Times New Roman" pitchFamily="18"/>
              </a:rPr>
              <a:t> </a:t>
            </a:r>
            <a:r>
              <a:rPr lang="en-US" sz="1600" b="0" i="0" u="none" strike="noStrike" kern="1200" cap="none" spc="0" baseline="0" dirty="0" err="1">
                <a:solidFill>
                  <a:srgbClr val="000000"/>
                </a:solidFill>
                <a:uFillTx/>
                <a:latin typeface="Calibri" pitchFamily="34"/>
                <a:cs typeface="Times New Roman" pitchFamily="18"/>
              </a:rPr>
              <a:t>arterială</a:t>
            </a:r>
            <a:r>
              <a:rPr lang="en-US" sz="1600" b="0" i="0" u="none" strike="noStrike" kern="1200" cap="none" spc="0" baseline="0" dirty="0">
                <a:solidFill>
                  <a:srgbClr val="000000"/>
                </a:solidFill>
                <a:uFillTx/>
                <a:latin typeface="Calibri" pitchFamily="34"/>
                <a:cs typeface="Times New Roman" pitchFamily="18"/>
              </a:rPr>
              <a:t> </a:t>
            </a:r>
            <a:r>
              <a:rPr lang="en-US" sz="1600" b="0" i="0" u="none" strike="noStrike" kern="1200" cap="none" spc="0" baseline="0" dirty="0" err="1">
                <a:solidFill>
                  <a:srgbClr val="000000"/>
                </a:solidFill>
                <a:uFillTx/>
                <a:latin typeface="Calibri" pitchFamily="34"/>
                <a:cs typeface="Times New Roman" pitchFamily="18"/>
              </a:rPr>
              <a:t>secundară</a:t>
            </a:r>
            <a:r>
              <a:rPr lang="en-US" sz="1600" b="0" i="0" u="none" strike="noStrike" kern="1200" cap="none" spc="0" baseline="0" dirty="0">
                <a:solidFill>
                  <a:srgbClr val="000000"/>
                </a:solidFill>
                <a:uFillTx/>
                <a:latin typeface="Calibri" pitchFamily="34"/>
                <a:cs typeface="Times New Roman" pitchFamily="18"/>
              </a:rPr>
              <a:t> </a:t>
            </a:r>
            <a:r>
              <a:rPr lang="en-US" sz="1600" b="0" i="0" u="none" strike="noStrike" kern="1200" cap="none" spc="0" baseline="0" dirty="0" err="1">
                <a:solidFill>
                  <a:srgbClr val="000000"/>
                </a:solidFill>
                <a:uFillTx/>
                <a:latin typeface="Calibri" pitchFamily="34"/>
                <a:cs typeface="Times New Roman" pitchFamily="18"/>
              </a:rPr>
              <a:t>și</a:t>
            </a:r>
            <a:r>
              <a:rPr lang="en-US" sz="1600" b="0" i="0" u="none" strike="noStrike" kern="1200" cap="none" spc="0" baseline="0" dirty="0">
                <a:solidFill>
                  <a:srgbClr val="000000"/>
                </a:solidFill>
                <a:uFillTx/>
                <a:latin typeface="Calibri" pitchFamily="34"/>
                <a:cs typeface="Times New Roman" pitchFamily="18"/>
              </a:rPr>
              <a:t> </a:t>
            </a:r>
          </a:p>
          <a:p>
            <a:pPr marL="742950" marR="0" lvl="1" indent="-285750" algn="l" defTabSz="914400"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Calibri" pitchFamily="34"/>
                <a:cs typeface="Times New Roman" pitchFamily="18"/>
              </a:rPr>
              <a:t>(iv) </a:t>
            </a:r>
            <a:r>
              <a:rPr lang="en-US" sz="1600" b="0" i="0" u="none" strike="noStrike" kern="1200" cap="none" spc="0" baseline="0" dirty="0" err="1">
                <a:solidFill>
                  <a:srgbClr val="000000"/>
                </a:solidFill>
                <a:uFillTx/>
                <a:latin typeface="Calibri" pitchFamily="34"/>
                <a:cs typeface="Times New Roman" pitchFamily="18"/>
              </a:rPr>
              <a:t>când</a:t>
            </a:r>
            <a:r>
              <a:rPr lang="en-US" sz="1600" b="0" i="0" u="none" strike="noStrike" kern="1200" cap="none" spc="0" baseline="0" dirty="0">
                <a:solidFill>
                  <a:srgbClr val="000000"/>
                </a:solidFill>
                <a:uFillTx/>
                <a:latin typeface="Calibri" pitchFamily="34"/>
                <a:cs typeface="Times New Roman" pitchFamily="18"/>
              </a:rPr>
              <a:t> se </a:t>
            </a:r>
            <a:r>
              <a:rPr lang="en-US" sz="1600" b="0" i="0" u="none" strike="noStrike" kern="1200" cap="none" spc="0" baseline="0" dirty="0" err="1">
                <a:solidFill>
                  <a:srgbClr val="000000"/>
                </a:solidFill>
                <a:uFillTx/>
                <a:latin typeface="Calibri" pitchFamily="34"/>
                <a:cs typeface="Times New Roman" pitchFamily="18"/>
              </a:rPr>
              <a:t>suspectează</a:t>
            </a:r>
            <a:r>
              <a:rPr lang="en-US" sz="1600" b="0" i="0" u="none" strike="noStrike" kern="1200" cap="none" spc="0" baseline="0" dirty="0">
                <a:solidFill>
                  <a:srgbClr val="000000"/>
                </a:solidFill>
                <a:uFillTx/>
                <a:latin typeface="Calibri" pitchFamily="34"/>
                <a:cs typeface="Times New Roman" pitchFamily="18"/>
              </a:rPr>
              <a:t> </a:t>
            </a:r>
            <a:r>
              <a:rPr lang="en-US" sz="1600" b="0" i="0" u="none" strike="noStrike" kern="1200" cap="none" spc="0" baseline="0" dirty="0" err="1">
                <a:solidFill>
                  <a:srgbClr val="000000"/>
                </a:solidFill>
                <a:uFillTx/>
                <a:latin typeface="Calibri" pitchFamily="34"/>
                <a:cs typeface="Times New Roman" pitchFamily="18"/>
              </a:rPr>
              <a:t>hipertensiune</a:t>
            </a:r>
            <a:r>
              <a:rPr lang="en-US" sz="1600" b="0" i="0" u="none" strike="noStrike" kern="1200" cap="none" spc="0" baseline="0" dirty="0">
                <a:solidFill>
                  <a:srgbClr val="000000"/>
                </a:solidFill>
                <a:uFillTx/>
                <a:latin typeface="Calibri" pitchFamily="34"/>
                <a:cs typeface="Times New Roman" pitchFamily="18"/>
              </a:rPr>
              <a:t> </a:t>
            </a:r>
            <a:r>
              <a:rPr lang="en-US" sz="1600" b="0" i="0" u="none" strike="noStrike" kern="1200" cap="none" spc="0" baseline="0" dirty="0" err="1">
                <a:solidFill>
                  <a:srgbClr val="000000"/>
                </a:solidFill>
                <a:uFillTx/>
                <a:latin typeface="Calibri" pitchFamily="34"/>
                <a:cs typeface="Times New Roman" pitchFamily="18"/>
              </a:rPr>
              <a:t>arterială</a:t>
            </a:r>
            <a:r>
              <a:rPr lang="en-US" sz="1600" b="0" i="0" u="none" strike="noStrike" kern="1200" cap="none" spc="0" baseline="0" dirty="0">
                <a:solidFill>
                  <a:srgbClr val="000000"/>
                </a:solidFill>
                <a:uFillTx/>
                <a:latin typeface="Calibri" pitchFamily="34"/>
                <a:cs typeface="Times New Roman" pitchFamily="18"/>
              </a:rPr>
              <a:t> </a:t>
            </a:r>
            <a:r>
              <a:rPr lang="en-US" sz="1600" b="0" i="0" u="none" strike="noStrike" kern="1200" cap="none" spc="0" baseline="0" dirty="0" err="1">
                <a:solidFill>
                  <a:srgbClr val="000000"/>
                </a:solidFill>
                <a:uFillTx/>
                <a:latin typeface="Calibri" pitchFamily="34"/>
                <a:cs typeface="Times New Roman" pitchFamily="18"/>
              </a:rPr>
              <a:t>rezistentă</a:t>
            </a:r>
            <a:r>
              <a:rPr lang="en-US" sz="1600" b="0" i="0" u="none" strike="noStrike" kern="1200" cap="none" spc="0" baseline="0" dirty="0">
                <a:solidFill>
                  <a:srgbClr val="000000"/>
                </a:solidFill>
                <a:uFillTx/>
                <a:latin typeface="Calibri" pitchFamily="34"/>
                <a:cs typeface="Times New Roman" pitchFamily="18"/>
              </a:rPr>
              <a:t>.</a:t>
            </a:r>
            <a:endParaRPr lang="ro-RO" sz="1600" b="0" i="0" u="none" strike="noStrike" kern="1200" cap="none" spc="0" baseline="0" dirty="0">
              <a:solidFill>
                <a:srgbClr val="000000"/>
              </a:solidFill>
              <a:uFillTx/>
              <a:latin typeface="Calibri"/>
            </a:endParaRPr>
          </a:p>
        </p:txBody>
      </p:sp>
      <p:pic>
        <p:nvPicPr>
          <p:cNvPr id="5" name="Picture 5">
            <a:extLst>
              <a:ext uri="{FF2B5EF4-FFF2-40B4-BE49-F238E27FC236}">
                <a16:creationId xmlns:a16="http://schemas.microsoft.com/office/drawing/2014/main" id="{22E48982-500E-16B6-97F9-9067CBB2C1CB}"/>
              </a:ext>
            </a:extLst>
          </p:cNvPr>
          <p:cNvPicPr>
            <a:picLocks noChangeAspect="1"/>
          </p:cNvPicPr>
          <p:nvPr/>
        </p:nvPicPr>
        <p:blipFill>
          <a:blip r:embed="rId3"/>
          <a:stretch>
            <a:fillRect/>
          </a:stretch>
        </p:blipFill>
        <p:spPr>
          <a:xfrm>
            <a:off x="397187" y="6270507"/>
            <a:ext cx="3214682" cy="467587"/>
          </a:xfrm>
          <a:prstGeom prst="rect">
            <a:avLst/>
          </a:prstGeom>
          <a:noFill/>
          <a:ln cap="flat">
            <a:noFill/>
          </a:ln>
          <a:effectLst>
            <a:outerShdw dir="16200000" algn="tl">
              <a:srgbClr val="000000">
                <a:alpha val="40000"/>
              </a:srgbClr>
            </a:outerShdw>
          </a:effectLst>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EB732-5637-C8CA-356F-EDAD84B9F786}"/>
              </a:ext>
            </a:extLst>
          </p:cNvPr>
          <p:cNvSpPr>
            <a:spLocks noGrp="1"/>
          </p:cNvSpPr>
          <p:nvPr>
            <p:ph type="title"/>
          </p:nvPr>
        </p:nvSpPr>
        <p:spPr>
          <a:xfrm>
            <a:off x="76200" y="218867"/>
            <a:ext cx="11861800" cy="794400"/>
          </a:xfrm>
        </p:spPr>
        <p:txBody>
          <a:bodyPr>
            <a:normAutofit/>
          </a:bodyPr>
          <a:lstStyle/>
          <a:p>
            <a:pPr algn="ctr"/>
            <a:r>
              <a:rPr lang="en-US" sz="3200" b="1" dirty="0" err="1">
                <a:solidFill>
                  <a:srgbClr val="C00000"/>
                </a:solidFill>
              </a:rPr>
              <a:t>Etapele</a:t>
            </a:r>
            <a:r>
              <a:rPr lang="en-US" sz="3200" b="1" dirty="0">
                <a:solidFill>
                  <a:srgbClr val="C00000"/>
                </a:solidFill>
              </a:rPr>
              <a:t> </a:t>
            </a:r>
            <a:r>
              <a:rPr lang="en-US" sz="3200" b="1" dirty="0" err="1">
                <a:solidFill>
                  <a:srgbClr val="C00000"/>
                </a:solidFill>
              </a:rPr>
              <a:t>aderentei</a:t>
            </a:r>
            <a:r>
              <a:rPr lang="en-US" sz="3200" b="1" dirty="0">
                <a:solidFill>
                  <a:srgbClr val="C00000"/>
                </a:solidFill>
              </a:rPr>
              <a:t> la </a:t>
            </a:r>
            <a:r>
              <a:rPr lang="en-US" sz="3200" b="1" dirty="0" err="1">
                <a:solidFill>
                  <a:srgbClr val="C00000"/>
                </a:solidFill>
              </a:rPr>
              <a:t>tratament</a:t>
            </a:r>
            <a:endParaRPr lang="ro-RO" sz="3200" b="1" dirty="0">
              <a:solidFill>
                <a:srgbClr val="C00000"/>
              </a:solidFill>
            </a:endParaRPr>
          </a:p>
        </p:txBody>
      </p:sp>
      <p:graphicFrame>
        <p:nvGraphicFramePr>
          <p:cNvPr id="3" name="Diagram 2">
            <a:extLst>
              <a:ext uri="{FF2B5EF4-FFF2-40B4-BE49-F238E27FC236}">
                <a16:creationId xmlns:a16="http://schemas.microsoft.com/office/drawing/2014/main" id="{63A41396-951B-4D2F-7B13-1457A0343B89}"/>
              </a:ext>
            </a:extLst>
          </p:cNvPr>
          <p:cNvGraphicFramePr/>
          <p:nvPr/>
        </p:nvGraphicFramePr>
        <p:xfrm>
          <a:off x="660629" y="1004268"/>
          <a:ext cx="9185180" cy="31409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Arrow: Down 3">
            <a:extLst>
              <a:ext uri="{FF2B5EF4-FFF2-40B4-BE49-F238E27FC236}">
                <a16:creationId xmlns:a16="http://schemas.microsoft.com/office/drawing/2014/main" id="{6ED02387-4D8B-FF18-D88D-AF0FB67BA2FA}"/>
              </a:ext>
            </a:extLst>
          </p:cNvPr>
          <p:cNvSpPr/>
          <p:nvPr/>
        </p:nvSpPr>
        <p:spPr>
          <a:xfrm>
            <a:off x="9979213" y="1532701"/>
            <a:ext cx="2212788" cy="5106432"/>
          </a:xfrm>
          <a:prstGeom prst="downArrow">
            <a:avLst/>
          </a:prstGeom>
          <a:solidFill>
            <a:srgbClr val="C0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0">
            <a:scrgbClr r="0" g="0" b="0"/>
          </a:fillRef>
          <a:effectRef idx="0">
            <a:scrgbClr r="0" g="0" b="0"/>
          </a:effectRef>
          <a:fontRef idx="minor">
            <a:schemeClr val="lt1"/>
          </a:fontRef>
        </p:style>
        <p:txBody>
          <a:bodyPr vert="vert270" rtlCol="0" anchor="ctr"/>
          <a:lstStyle/>
          <a:p>
            <a:pPr algn="ctr"/>
            <a:r>
              <a:rPr lang="en-US" sz="2400" b="1" u="sng" dirty="0">
                <a:solidFill>
                  <a:schemeClr val="bg1"/>
                </a:solidFill>
                <a:effectLst>
                  <a:outerShdw blurRad="38100" dist="38100" dir="2700000" algn="tl">
                    <a:srgbClr val="000000">
                      <a:alpha val="43137"/>
                    </a:srgbClr>
                  </a:outerShdw>
                </a:effectLst>
              </a:rPr>
              <a:t>Non-</a:t>
            </a:r>
            <a:r>
              <a:rPr lang="en-US" sz="2400" b="1" u="sng" dirty="0" err="1">
                <a:solidFill>
                  <a:schemeClr val="bg1"/>
                </a:solidFill>
                <a:effectLst>
                  <a:outerShdw blurRad="38100" dist="38100" dir="2700000" algn="tl">
                    <a:srgbClr val="000000">
                      <a:alpha val="43137"/>
                    </a:srgbClr>
                  </a:outerShdw>
                </a:effectLst>
              </a:rPr>
              <a:t>aderenta</a:t>
            </a:r>
            <a:r>
              <a:rPr lang="en-US" sz="2400" b="1" u="sng" dirty="0">
                <a:solidFill>
                  <a:schemeClr val="bg1"/>
                </a:solidFill>
                <a:effectLst>
                  <a:outerShdw blurRad="38100" dist="38100" dir="2700000" algn="tl">
                    <a:srgbClr val="000000">
                      <a:alpha val="43137"/>
                    </a:srgbClr>
                  </a:outerShdw>
                </a:effectLst>
              </a:rPr>
              <a:t> </a:t>
            </a:r>
            <a:r>
              <a:rPr lang="en-US" sz="2400" dirty="0" err="1">
                <a:solidFill>
                  <a:schemeClr val="bg1"/>
                </a:solidFill>
                <a:effectLst>
                  <a:outerShdw blurRad="38100" dist="38100" dir="2700000" algn="tl">
                    <a:srgbClr val="000000">
                      <a:alpha val="43137"/>
                    </a:srgbClr>
                  </a:outerShdw>
                </a:effectLst>
              </a:rPr>
              <a:t>apare</a:t>
            </a:r>
            <a:r>
              <a:rPr lang="en-US" sz="2400" dirty="0">
                <a:solidFill>
                  <a:schemeClr val="bg1"/>
                </a:solidFill>
                <a:effectLst>
                  <a:outerShdw blurRad="38100" dist="38100" dir="2700000" algn="tl">
                    <a:srgbClr val="000000">
                      <a:alpha val="43137"/>
                    </a:srgbClr>
                  </a:outerShdw>
                </a:effectLst>
              </a:rPr>
              <a:t> cand </a:t>
            </a:r>
            <a:r>
              <a:rPr lang="en-US" sz="2400" dirty="0" err="1">
                <a:solidFill>
                  <a:schemeClr val="bg1"/>
                </a:solidFill>
                <a:effectLst>
                  <a:outerShdw blurRad="38100" dist="38100" dir="2700000" algn="tl">
                    <a:srgbClr val="000000">
                      <a:alpha val="43137"/>
                    </a:srgbClr>
                  </a:outerShdw>
                </a:effectLst>
              </a:rPr>
              <a:t>este</a:t>
            </a:r>
            <a:r>
              <a:rPr lang="en-US" sz="2400" dirty="0">
                <a:solidFill>
                  <a:schemeClr val="bg1"/>
                </a:solidFill>
                <a:effectLst>
                  <a:outerShdw blurRad="38100" dist="38100" dir="2700000" algn="tl">
                    <a:srgbClr val="000000">
                      <a:alpha val="43137"/>
                    </a:srgbClr>
                  </a:outerShdw>
                </a:effectLst>
              </a:rPr>
              <a:t> </a:t>
            </a:r>
            <a:r>
              <a:rPr lang="en-US" sz="2400" dirty="0" err="1">
                <a:solidFill>
                  <a:schemeClr val="bg1"/>
                </a:solidFill>
                <a:effectLst>
                  <a:outerShdw blurRad="38100" dist="38100" dir="2700000" algn="tl">
                    <a:srgbClr val="000000">
                      <a:alpha val="43137"/>
                    </a:srgbClr>
                  </a:outerShdw>
                </a:effectLst>
              </a:rPr>
              <a:t>afectata</a:t>
            </a:r>
            <a:r>
              <a:rPr lang="en-US" sz="2400" dirty="0">
                <a:solidFill>
                  <a:schemeClr val="bg1"/>
                </a:solidFill>
                <a:effectLst>
                  <a:outerShdw blurRad="38100" dist="38100" dir="2700000" algn="tl">
                    <a:srgbClr val="000000">
                      <a:alpha val="43137"/>
                    </a:srgbClr>
                  </a:outerShdw>
                </a:effectLst>
              </a:rPr>
              <a:t> </a:t>
            </a:r>
            <a:r>
              <a:rPr lang="en-US" sz="2400" dirty="0" err="1">
                <a:solidFill>
                  <a:schemeClr val="bg1"/>
                </a:solidFill>
                <a:effectLst>
                  <a:outerShdw blurRad="38100" dist="38100" dir="2700000" algn="tl">
                    <a:srgbClr val="000000">
                      <a:alpha val="43137"/>
                    </a:srgbClr>
                  </a:outerShdw>
                </a:effectLst>
              </a:rPr>
              <a:t>cel</a:t>
            </a:r>
            <a:r>
              <a:rPr lang="en-US" sz="2400" dirty="0">
                <a:solidFill>
                  <a:schemeClr val="bg1"/>
                </a:solidFill>
                <a:effectLst>
                  <a:outerShdw blurRad="38100" dist="38100" dir="2700000" algn="tl">
                    <a:srgbClr val="000000">
                      <a:alpha val="43137"/>
                    </a:srgbClr>
                  </a:outerShdw>
                </a:effectLst>
              </a:rPr>
              <a:t> </a:t>
            </a:r>
            <a:r>
              <a:rPr lang="en-US" sz="2400" dirty="0" err="1">
                <a:solidFill>
                  <a:schemeClr val="bg1"/>
                </a:solidFill>
                <a:effectLst>
                  <a:outerShdw blurRad="38100" dist="38100" dir="2700000" algn="tl">
                    <a:srgbClr val="000000">
                      <a:alpha val="43137"/>
                    </a:srgbClr>
                  </a:outerShdw>
                </a:effectLst>
              </a:rPr>
              <a:t>putin</a:t>
            </a:r>
            <a:r>
              <a:rPr lang="en-US" sz="2400" dirty="0">
                <a:solidFill>
                  <a:schemeClr val="bg1"/>
                </a:solidFill>
                <a:effectLst>
                  <a:outerShdw blurRad="38100" dist="38100" dir="2700000" algn="tl">
                    <a:srgbClr val="000000">
                      <a:alpha val="43137"/>
                    </a:srgbClr>
                  </a:outerShdw>
                </a:effectLst>
              </a:rPr>
              <a:t> </a:t>
            </a:r>
            <a:r>
              <a:rPr lang="en-US" sz="2400" dirty="0" err="1">
                <a:solidFill>
                  <a:schemeClr val="bg1"/>
                </a:solidFill>
                <a:effectLst>
                  <a:outerShdw blurRad="38100" dist="38100" dir="2700000" algn="tl">
                    <a:srgbClr val="000000">
                      <a:alpha val="43137"/>
                    </a:srgbClr>
                  </a:outerShdw>
                </a:effectLst>
              </a:rPr>
              <a:t>una</a:t>
            </a:r>
            <a:r>
              <a:rPr lang="en-US" sz="2400" dirty="0">
                <a:solidFill>
                  <a:schemeClr val="bg1"/>
                </a:solidFill>
                <a:effectLst>
                  <a:outerShdw blurRad="38100" dist="38100" dir="2700000" algn="tl">
                    <a:srgbClr val="000000">
                      <a:alpha val="43137"/>
                    </a:srgbClr>
                  </a:outerShdw>
                </a:effectLst>
              </a:rPr>
              <a:t> din </a:t>
            </a:r>
            <a:r>
              <a:rPr lang="en-US" sz="2400" dirty="0" err="1">
                <a:solidFill>
                  <a:schemeClr val="bg1"/>
                </a:solidFill>
                <a:effectLst>
                  <a:outerShdw blurRad="38100" dist="38100" dir="2700000" algn="tl">
                    <a:srgbClr val="000000">
                      <a:alpha val="43137"/>
                    </a:srgbClr>
                  </a:outerShdw>
                </a:effectLst>
              </a:rPr>
              <a:t>etapele</a:t>
            </a:r>
            <a:r>
              <a:rPr lang="en-US" sz="2400" dirty="0">
                <a:solidFill>
                  <a:schemeClr val="bg1"/>
                </a:solidFill>
                <a:effectLst>
                  <a:outerShdw blurRad="38100" dist="38100" dir="2700000" algn="tl">
                    <a:srgbClr val="000000">
                      <a:alpha val="43137"/>
                    </a:srgbClr>
                  </a:outerShdw>
                </a:effectLst>
              </a:rPr>
              <a:t> </a:t>
            </a:r>
            <a:r>
              <a:rPr lang="en-US" sz="2400" dirty="0" err="1">
                <a:solidFill>
                  <a:schemeClr val="bg1"/>
                </a:solidFill>
                <a:effectLst>
                  <a:outerShdw blurRad="38100" dist="38100" dir="2700000" algn="tl">
                    <a:srgbClr val="000000">
                      <a:alpha val="43137"/>
                    </a:srgbClr>
                  </a:outerShdw>
                </a:effectLst>
              </a:rPr>
              <a:t>aderentei</a:t>
            </a:r>
            <a:endParaRPr lang="ro-RO" sz="2400" dirty="0">
              <a:solidFill>
                <a:schemeClr val="bg1"/>
              </a:solidFill>
              <a:effectLst>
                <a:outerShdw blurRad="38100" dist="38100" dir="2700000" algn="tl">
                  <a:srgbClr val="000000">
                    <a:alpha val="43137"/>
                  </a:srgbClr>
                </a:outerShdw>
              </a:effectLst>
            </a:endParaRPr>
          </a:p>
        </p:txBody>
      </p:sp>
      <p:graphicFrame>
        <p:nvGraphicFramePr>
          <p:cNvPr id="5" name="Diagram 4">
            <a:extLst>
              <a:ext uri="{FF2B5EF4-FFF2-40B4-BE49-F238E27FC236}">
                <a16:creationId xmlns:a16="http://schemas.microsoft.com/office/drawing/2014/main" id="{ED9BB834-1A14-2345-7E8B-EB0A8AE799CC}"/>
              </a:ext>
            </a:extLst>
          </p:cNvPr>
          <p:cNvGraphicFramePr/>
          <p:nvPr/>
        </p:nvGraphicFramePr>
        <p:xfrm>
          <a:off x="563496" y="4307642"/>
          <a:ext cx="9282313" cy="273551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4122913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graphicEl>
                                              <a:dgm id="{8AD9FBCA-383F-4AF7-B600-42D9262F4BB3}"/>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graphicEl>
                                              <a:dgm id="{9CDF45DD-AA40-4BFC-8EB0-D2A18A624F52}"/>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graphicEl>
                                              <a:dgm id="{D17E7236-14A4-447F-A183-A54C94954D16}"/>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graphicEl>
                                              <a:dgm id="{8AD502EF-82C3-4051-8FAA-47037B3C7E51}"/>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graphicEl>
                                              <a:dgm id="{B8897168-7C4D-40BB-9A89-CDB6F3D7E553}"/>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graphicEl>
                                              <a:dgm id="{37F656CD-0974-45C0-83BA-16B8C3915026}"/>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graphicEl>
                                              <a:dgm id="{4FAA0166-020B-459E-B5B8-7A065C2F5BAB}"/>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graphicEl>
                                              <a:dgm id="{EED0EC35-A4CE-4B26-BBB0-253626DC76D4}"/>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P spid="4" grpId="0" animBg="1"/>
      <p:bldGraphic spid="5" grpId="0">
        <p:bldAsOne/>
      </p:bldGraphic>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4ECEF-0E07-B997-0364-F9FAA1AEC874}"/>
              </a:ext>
            </a:extLst>
          </p:cNvPr>
          <p:cNvSpPr>
            <a:spLocks noGrp="1"/>
          </p:cNvSpPr>
          <p:nvPr>
            <p:ph type="title"/>
          </p:nvPr>
        </p:nvSpPr>
        <p:spPr>
          <a:xfrm>
            <a:off x="896388" y="283676"/>
            <a:ext cx="10272000" cy="794400"/>
          </a:xfrm>
        </p:spPr>
        <p:txBody>
          <a:bodyPr>
            <a:normAutofit/>
          </a:bodyPr>
          <a:lstStyle/>
          <a:p>
            <a:pPr algn="ctr"/>
            <a:r>
              <a:rPr lang="en-US" sz="3200" b="1" dirty="0" err="1">
                <a:solidFill>
                  <a:srgbClr val="C00000"/>
                </a:solidFill>
              </a:rPr>
              <a:t>Consecintele</a:t>
            </a:r>
            <a:r>
              <a:rPr lang="en-US" sz="3200" b="1" dirty="0">
                <a:solidFill>
                  <a:srgbClr val="C00000"/>
                </a:solidFill>
              </a:rPr>
              <a:t> non-</a:t>
            </a:r>
            <a:r>
              <a:rPr lang="en-US" sz="3200" b="1" dirty="0" err="1">
                <a:solidFill>
                  <a:srgbClr val="C00000"/>
                </a:solidFill>
              </a:rPr>
              <a:t>aderentei</a:t>
            </a:r>
            <a:r>
              <a:rPr lang="en-US" sz="3200" b="1" dirty="0">
                <a:solidFill>
                  <a:srgbClr val="C00000"/>
                </a:solidFill>
              </a:rPr>
              <a:t> la </a:t>
            </a:r>
            <a:r>
              <a:rPr lang="en-US" sz="3200" b="1" dirty="0" err="1">
                <a:solidFill>
                  <a:srgbClr val="C00000"/>
                </a:solidFill>
              </a:rPr>
              <a:t>tratament</a:t>
            </a:r>
            <a:endParaRPr lang="ro-RO" sz="3200" b="1" dirty="0">
              <a:solidFill>
                <a:srgbClr val="C00000"/>
              </a:solidFill>
            </a:endParaRPr>
          </a:p>
        </p:txBody>
      </p:sp>
      <p:graphicFrame>
        <p:nvGraphicFramePr>
          <p:cNvPr id="8" name="Diagram 7">
            <a:extLst>
              <a:ext uri="{FF2B5EF4-FFF2-40B4-BE49-F238E27FC236}">
                <a16:creationId xmlns:a16="http://schemas.microsoft.com/office/drawing/2014/main" id="{D969F237-61CF-1D0F-3A5F-A68936CE3A53}"/>
              </a:ext>
            </a:extLst>
          </p:cNvPr>
          <p:cNvGraphicFramePr/>
          <p:nvPr/>
        </p:nvGraphicFramePr>
        <p:xfrm>
          <a:off x="345737" y="1655909"/>
          <a:ext cx="5286615" cy="47231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Diagram 8">
            <a:extLst>
              <a:ext uri="{FF2B5EF4-FFF2-40B4-BE49-F238E27FC236}">
                <a16:creationId xmlns:a16="http://schemas.microsoft.com/office/drawing/2014/main" id="{004320A1-E9B5-5093-4A2F-7C33EAFEF548}"/>
              </a:ext>
            </a:extLst>
          </p:cNvPr>
          <p:cNvGraphicFramePr/>
          <p:nvPr/>
        </p:nvGraphicFramePr>
        <p:xfrm>
          <a:off x="5976471" y="1655909"/>
          <a:ext cx="6020867" cy="501383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3" name="Picture 2">
            <a:extLst>
              <a:ext uri="{FF2B5EF4-FFF2-40B4-BE49-F238E27FC236}">
                <a16:creationId xmlns:a16="http://schemas.microsoft.com/office/drawing/2014/main" id="{BE780B70-EC99-937A-D6B9-B139B56A5564}"/>
              </a:ext>
            </a:extLst>
          </p:cNvPr>
          <p:cNvPicPr>
            <a:picLocks noChangeAspect="1"/>
          </p:cNvPicPr>
          <p:nvPr/>
        </p:nvPicPr>
        <p:blipFill>
          <a:blip r:embed="rId12"/>
          <a:stretch>
            <a:fillRect/>
          </a:stretch>
        </p:blipFill>
        <p:spPr>
          <a:xfrm>
            <a:off x="3358765" y="4691269"/>
            <a:ext cx="1459726" cy="1459726"/>
          </a:xfrm>
          <a:prstGeom prst="rect">
            <a:avLst/>
          </a:prstGeom>
          <a:ln>
            <a:noFill/>
          </a:ln>
          <a:effectLst>
            <a:softEdge rad="112500"/>
          </a:effectLst>
        </p:spPr>
      </p:pic>
    </p:spTree>
    <p:extLst>
      <p:ext uri="{BB962C8B-B14F-4D97-AF65-F5344CB8AC3E}">
        <p14:creationId xmlns:p14="http://schemas.microsoft.com/office/powerpoint/2010/main" val="2646635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graphicEl>
                                              <a:dgm id="{3099B1B3-25D2-4BE0-B6D3-E167752E46E7}"/>
                                            </p:graphicEl>
                                          </p:spTgt>
                                        </p:tgtEl>
                                        <p:attrNameLst>
                                          <p:attrName>style.visibility</p:attrName>
                                        </p:attrNameLst>
                                      </p:cBhvr>
                                      <p:to>
                                        <p:strVal val="visible"/>
                                      </p:to>
                                    </p:set>
                                    <p:anim calcmode="lin" valueType="num">
                                      <p:cBhvr additive="base">
                                        <p:cTn id="7" dur="500" fill="hold"/>
                                        <p:tgtEl>
                                          <p:spTgt spid="9">
                                            <p:graphicEl>
                                              <a:dgm id="{3099B1B3-25D2-4BE0-B6D3-E167752E46E7}"/>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graphicEl>
                                              <a:dgm id="{3099B1B3-25D2-4BE0-B6D3-E167752E46E7}"/>
                                            </p:graphic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graphicEl>
                                              <a:dgm id="{493DFF8E-F606-4106-85D4-B1017261C522}"/>
                                            </p:graphicEl>
                                          </p:spTgt>
                                        </p:tgtEl>
                                        <p:attrNameLst>
                                          <p:attrName>style.visibility</p:attrName>
                                        </p:attrNameLst>
                                      </p:cBhvr>
                                      <p:to>
                                        <p:strVal val="visible"/>
                                      </p:to>
                                    </p:set>
                                    <p:anim calcmode="lin" valueType="num">
                                      <p:cBhvr additive="base">
                                        <p:cTn id="11" dur="500" fill="hold"/>
                                        <p:tgtEl>
                                          <p:spTgt spid="9">
                                            <p:graphicEl>
                                              <a:dgm id="{493DFF8E-F606-4106-85D4-B1017261C522}"/>
                                            </p:graphic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graphicEl>
                                              <a:dgm id="{493DFF8E-F606-4106-85D4-B1017261C522}"/>
                                            </p:graphic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graphicEl>
                                              <a:dgm id="{1A34ADEA-29F0-466D-B669-E6B8A171842C}"/>
                                            </p:graphicEl>
                                          </p:spTgt>
                                        </p:tgtEl>
                                        <p:attrNameLst>
                                          <p:attrName>style.visibility</p:attrName>
                                        </p:attrNameLst>
                                      </p:cBhvr>
                                      <p:to>
                                        <p:strVal val="visible"/>
                                      </p:to>
                                    </p:set>
                                    <p:anim calcmode="lin" valueType="num">
                                      <p:cBhvr additive="base">
                                        <p:cTn id="17" dur="500" fill="hold"/>
                                        <p:tgtEl>
                                          <p:spTgt spid="9">
                                            <p:graphicEl>
                                              <a:dgm id="{1A34ADEA-29F0-466D-B669-E6B8A171842C}"/>
                                            </p:graphicEl>
                                          </p:spTgt>
                                        </p:tgtEl>
                                        <p:attrNameLst>
                                          <p:attrName>ppt_x</p:attrName>
                                        </p:attrNameLst>
                                      </p:cBhvr>
                                      <p:tavLst>
                                        <p:tav tm="0">
                                          <p:val>
                                            <p:strVal val="#ppt_x"/>
                                          </p:val>
                                        </p:tav>
                                        <p:tav tm="100000">
                                          <p:val>
                                            <p:strVal val="#ppt_x"/>
                                          </p:val>
                                        </p:tav>
                                      </p:tavLst>
                                    </p:anim>
                                    <p:anim calcmode="lin" valueType="num">
                                      <p:cBhvr additive="base">
                                        <p:cTn id="18" dur="500" fill="hold"/>
                                        <p:tgtEl>
                                          <p:spTgt spid="9">
                                            <p:graphicEl>
                                              <a:dgm id="{1A34ADEA-29F0-466D-B669-E6B8A171842C}"/>
                                            </p:graphic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graphicEl>
                                              <a:dgm id="{D94202F2-196C-42F2-B339-1F34268B12C5}"/>
                                            </p:graphicEl>
                                          </p:spTgt>
                                        </p:tgtEl>
                                        <p:attrNameLst>
                                          <p:attrName>style.visibility</p:attrName>
                                        </p:attrNameLst>
                                      </p:cBhvr>
                                      <p:to>
                                        <p:strVal val="visible"/>
                                      </p:to>
                                    </p:set>
                                    <p:anim calcmode="lin" valueType="num">
                                      <p:cBhvr additive="base">
                                        <p:cTn id="23" dur="500" fill="hold"/>
                                        <p:tgtEl>
                                          <p:spTgt spid="9">
                                            <p:graphicEl>
                                              <a:dgm id="{D94202F2-196C-42F2-B339-1F34268B12C5}"/>
                                            </p:graphicEl>
                                          </p:spTgt>
                                        </p:tgtEl>
                                        <p:attrNameLst>
                                          <p:attrName>ppt_x</p:attrName>
                                        </p:attrNameLst>
                                      </p:cBhvr>
                                      <p:tavLst>
                                        <p:tav tm="0">
                                          <p:val>
                                            <p:strVal val="#ppt_x"/>
                                          </p:val>
                                        </p:tav>
                                        <p:tav tm="100000">
                                          <p:val>
                                            <p:strVal val="#ppt_x"/>
                                          </p:val>
                                        </p:tav>
                                      </p:tavLst>
                                    </p:anim>
                                    <p:anim calcmode="lin" valueType="num">
                                      <p:cBhvr additive="base">
                                        <p:cTn id="24" dur="500" fill="hold"/>
                                        <p:tgtEl>
                                          <p:spTgt spid="9">
                                            <p:graphicEl>
                                              <a:dgm id="{D94202F2-196C-42F2-B339-1F34268B12C5}"/>
                                            </p:graphic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9">
                                            <p:graphicEl>
                                              <a:dgm id="{23AF65EE-9229-4E75-BA2A-FB45568A70C9}"/>
                                            </p:graphicEl>
                                          </p:spTgt>
                                        </p:tgtEl>
                                        <p:attrNameLst>
                                          <p:attrName>style.visibility</p:attrName>
                                        </p:attrNameLst>
                                      </p:cBhvr>
                                      <p:to>
                                        <p:strVal val="visible"/>
                                      </p:to>
                                    </p:set>
                                    <p:anim calcmode="lin" valueType="num">
                                      <p:cBhvr additive="base">
                                        <p:cTn id="29" dur="500" fill="hold"/>
                                        <p:tgtEl>
                                          <p:spTgt spid="9">
                                            <p:graphicEl>
                                              <a:dgm id="{23AF65EE-9229-4E75-BA2A-FB45568A70C9}"/>
                                            </p:graphicEl>
                                          </p:spTgt>
                                        </p:tgtEl>
                                        <p:attrNameLst>
                                          <p:attrName>ppt_x</p:attrName>
                                        </p:attrNameLst>
                                      </p:cBhvr>
                                      <p:tavLst>
                                        <p:tav tm="0">
                                          <p:val>
                                            <p:strVal val="#ppt_x"/>
                                          </p:val>
                                        </p:tav>
                                        <p:tav tm="100000">
                                          <p:val>
                                            <p:strVal val="#ppt_x"/>
                                          </p:val>
                                        </p:tav>
                                      </p:tavLst>
                                    </p:anim>
                                    <p:anim calcmode="lin" valueType="num">
                                      <p:cBhvr additive="base">
                                        <p:cTn id="30" dur="500" fill="hold"/>
                                        <p:tgtEl>
                                          <p:spTgt spid="9">
                                            <p:graphicEl>
                                              <a:dgm id="{23AF65EE-9229-4E75-BA2A-FB45568A70C9}"/>
                                            </p:graphic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9">
                                            <p:graphicEl>
                                              <a:dgm id="{A721CD62-EB14-4C8B-87F9-453968DCA8CD}"/>
                                            </p:graphicEl>
                                          </p:spTgt>
                                        </p:tgtEl>
                                        <p:attrNameLst>
                                          <p:attrName>style.visibility</p:attrName>
                                        </p:attrNameLst>
                                      </p:cBhvr>
                                      <p:to>
                                        <p:strVal val="visible"/>
                                      </p:to>
                                    </p:set>
                                    <p:anim calcmode="lin" valueType="num">
                                      <p:cBhvr additive="base">
                                        <p:cTn id="35" dur="500" fill="hold"/>
                                        <p:tgtEl>
                                          <p:spTgt spid="9">
                                            <p:graphicEl>
                                              <a:dgm id="{A721CD62-EB14-4C8B-87F9-453968DCA8CD}"/>
                                            </p:graphicEl>
                                          </p:spTgt>
                                        </p:tgtEl>
                                        <p:attrNameLst>
                                          <p:attrName>ppt_x</p:attrName>
                                        </p:attrNameLst>
                                      </p:cBhvr>
                                      <p:tavLst>
                                        <p:tav tm="0">
                                          <p:val>
                                            <p:strVal val="#ppt_x"/>
                                          </p:val>
                                        </p:tav>
                                        <p:tav tm="100000">
                                          <p:val>
                                            <p:strVal val="#ppt_x"/>
                                          </p:val>
                                        </p:tav>
                                      </p:tavLst>
                                    </p:anim>
                                    <p:anim calcmode="lin" valueType="num">
                                      <p:cBhvr additive="base">
                                        <p:cTn id="36" dur="500" fill="hold"/>
                                        <p:tgtEl>
                                          <p:spTgt spid="9">
                                            <p:graphicEl>
                                              <a:dgm id="{A721CD62-EB14-4C8B-87F9-453968DCA8CD}"/>
                                            </p:graphic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9">
                                            <p:graphicEl>
                                              <a:dgm id="{9CC20BF9-D6BC-4569-9303-7AFBE78A7A29}"/>
                                            </p:graphicEl>
                                          </p:spTgt>
                                        </p:tgtEl>
                                        <p:attrNameLst>
                                          <p:attrName>style.visibility</p:attrName>
                                        </p:attrNameLst>
                                      </p:cBhvr>
                                      <p:to>
                                        <p:strVal val="visible"/>
                                      </p:to>
                                    </p:set>
                                    <p:anim calcmode="lin" valueType="num">
                                      <p:cBhvr additive="base">
                                        <p:cTn id="41" dur="500" fill="hold"/>
                                        <p:tgtEl>
                                          <p:spTgt spid="9">
                                            <p:graphicEl>
                                              <a:dgm id="{9CC20BF9-D6BC-4569-9303-7AFBE78A7A29}"/>
                                            </p:graphicEl>
                                          </p:spTgt>
                                        </p:tgtEl>
                                        <p:attrNameLst>
                                          <p:attrName>ppt_x</p:attrName>
                                        </p:attrNameLst>
                                      </p:cBhvr>
                                      <p:tavLst>
                                        <p:tav tm="0">
                                          <p:val>
                                            <p:strVal val="#ppt_x"/>
                                          </p:val>
                                        </p:tav>
                                        <p:tav tm="100000">
                                          <p:val>
                                            <p:strVal val="#ppt_x"/>
                                          </p:val>
                                        </p:tav>
                                      </p:tavLst>
                                    </p:anim>
                                    <p:anim calcmode="lin" valueType="num">
                                      <p:cBhvr additive="base">
                                        <p:cTn id="42" dur="500" fill="hold"/>
                                        <p:tgtEl>
                                          <p:spTgt spid="9">
                                            <p:graphicEl>
                                              <a:dgm id="{9CC20BF9-D6BC-4569-9303-7AFBE78A7A29}"/>
                                            </p:graphic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9">
                                            <p:graphicEl>
                                              <a:dgm id="{6612A849-7167-4D1E-98EC-F78EAAEECA29}"/>
                                            </p:graphicEl>
                                          </p:spTgt>
                                        </p:tgtEl>
                                        <p:attrNameLst>
                                          <p:attrName>style.visibility</p:attrName>
                                        </p:attrNameLst>
                                      </p:cBhvr>
                                      <p:to>
                                        <p:strVal val="visible"/>
                                      </p:to>
                                    </p:set>
                                    <p:anim calcmode="lin" valueType="num">
                                      <p:cBhvr additive="base">
                                        <p:cTn id="47" dur="500" fill="hold"/>
                                        <p:tgtEl>
                                          <p:spTgt spid="9">
                                            <p:graphicEl>
                                              <a:dgm id="{6612A849-7167-4D1E-98EC-F78EAAEECA29}"/>
                                            </p:graphicEl>
                                          </p:spTgt>
                                        </p:tgtEl>
                                        <p:attrNameLst>
                                          <p:attrName>ppt_x</p:attrName>
                                        </p:attrNameLst>
                                      </p:cBhvr>
                                      <p:tavLst>
                                        <p:tav tm="0">
                                          <p:val>
                                            <p:strVal val="#ppt_x"/>
                                          </p:val>
                                        </p:tav>
                                        <p:tav tm="100000">
                                          <p:val>
                                            <p:strVal val="#ppt_x"/>
                                          </p:val>
                                        </p:tav>
                                      </p:tavLst>
                                    </p:anim>
                                    <p:anim calcmode="lin" valueType="num">
                                      <p:cBhvr additive="base">
                                        <p:cTn id="48" dur="500" fill="hold"/>
                                        <p:tgtEl>
                                          <p:spTgt spid="9">
                                            <p:graphicEl>
                                              <a:dgm id="{6612A849-7167-4D1E-98EC-F78EAAEECA29}"/>
                                            </p:graphic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9">
                                            <p:graphicEl>
                                              <a:dgm id="{7122B951-529D-46B5-B08C-C00E9F9DC41B}"/>
                                            </p:graphicEl>
                                          </p:spTgt>
                                        </p:tgtEl>
                                        <p:attrNameLst>
                                          <p:attrName>style.visibility</p:attrName>
                                        </p:attrNameLst>
                                      </p:cBhvr>
                                      <p:to>
                                        <p:strVal val="visible"/>
                                      </p:to>
                                    </p:set>
                                    <p:anim calcmode="lin" valueType="num">
                                      <p:cBhvr additive="base">
                                        <p:cTn id="53" dur="500" fill="hold"/>
                                        <p:tgtEl>
                                          <p:spTgt spid="9">
                                            <p:graphicEl>
                                              <a:dgm id="{7122B951-529D-46B5-B08C-C00E9F9DC41B}"/>
                                            </p:graphicEl>
                                          </p:spTgt>
                                        </p:tgtEl>
                                        <p:attrNameLst>
                                          <p:attrName>ppt_x</p:attrName>
                                        </p:attrNameLst>
                                      </p:cBhvr>
                                      <p:tavLst>
                                        <p:tav tm="0">
                                          <p:val>
                                            <p:strVal val="#ppt_x"/>
                                          </p:val>
                                        </p:tav>
                                        <p:tav tm="100000">
                                          <p:val>
                                            <p:strVal val="#ppt_x"/>
                                          </p:val>
                                        </p:tav>
                                      </p:tavLst>
                                    </p:anim>
                                    <p:anim calcmode="lin" valueType="num">
                                      <p:cBhvr additive="base">
                                        <p:cTn id="54" dur="500" fill="hold"/>
                                        <p:tgtEl>
                                          <p:spTgt spid="9">
                                            <p:graphicEl>
                                              <a:dgm id="{7122B951-529D-46B5-B08C-C00E9F9DC41B}"/>
                                            </p:graphic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9">
                                            <p:graphicEl>
                                              <a:dgm id="{D1875B81-2E12-4D8E-A52F-DE0BA15A9C58}"/>
                                            </p:graphicEl>
                                          </p:spTgt>
                                        </p:tgtEl>
                                        <p:attrNameLst>
                                          <p:attrName>style.visibility</p:attrName>
                                        </p:attrNameLst>
                                      </p:cBhvr>
                                      <p:to>
                                        <p:strVal val="visible"/>
                                      </p:to>
                                    </p:set>
                                    <p:anim calcmode="lin" valueType="num">
                                      <p:cBhvr additive="base">
                                        <p:cTn id="59" dur="500" fill="hold"/>
                                        <p:tgtEl>
                                          <p:spTgt spid="9">
                                            <p:graphicEl>
                                              <a:dgm id="{D1875B81-2E12-4D8E-A52F-DE0BA15A9C58}"/>
                                            </p:graphicEl>
                                          </p:spTgt>
                                        </p:tgtEl>
                                        <p:attrNameLst>
                                          <p:attrName>ppt_x</p:attrName>
                                        </p:attrNameLst>
                                      </p:cBhvr>
                                      <p:tavLst>
                                        <p:tav tm="0">
                                          <p:val>
                                            <p:strVal val="#ppt_x"/>
                                          </p:val>
                                        </p:tav>
                                        <p:tav tm="100000">
                                          <p:val>
                                            <p:strVal val="#ppt_x"/>
                                          </p:val>
                                        </p:tav>
                                      </p:tavLst>
                                    </p:anim>
                                    <p:anim calcmode="lin" valueType="num">
                                      <p:cBhvr additive="base">
                                        <p:cTn id="60" dur="500" fill="hold"/>
                                        <p:tgtEl>
                                          <p:spTgt spid="9">
                                            <p:graphicEl>
                                              <a:dgm id="{D1875B81-2E12-4D8E-A52F-DE0BA15A9C58}"/>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1D87E-C18A-6BC2-EAA2-FECF42A8609E}"/>
              </a:ext>
            </a:extLst>
          </p:cNvPr>
          <p:cNvSpPr txBox="1">
            <a:spLocks noGrp="1"/>
          </p:cNvSpPr>
          <p:nvPr>
            <p:ph type="title" idx="4294967295"/>
          </p:nvPr>
        </p:nvSpPr>
        <p:spPr>
          <a:xfrm>
            <a:off x="1376364" y="901698"/>
            <a:ext cx="10815632" cy="427033"/>
          </a:xfrm>
        </p:spPr>
        <p:txBody>
          <a:bodyPr>
            <a:noAutofit/>
          </a:bodyPr>
          <a:lstStyle/>
          <a:p>
            <a:pPr lvl="0" algn="ctr"/>
            <a:r>
              <a:rPr lang="en-US" sz="3200" b="1" dirty="0" err="1">
                <a:solidFill>
                  <a:srgbClr val="C00000"/>
                </a:solidFill>
              </a:rPr>
              <a:t>Recomandari</a:t>
            </a:r>
            <a:r>
              <a:rPr lang="en-US" sz="3200" b="1" dirty="0">
                <a:solidFill>
                  <a:srgbClr val="C00000"/>
                </a:solidFill>
              </a:rPr>
              <a:t> </a:t>
            </a:r>
            <a:r>
              <a:rPr lang="en-US" sz="3200" b="1" dirty="0" err="1">
                <a:solidFill>
                  <a:srgbClr val="C00000"/>
                </a:solidFill>
              </a:rPr>
              <a:t>pentru</a:t>
            </a:r>
            <a:r>
              <a:rPr lang="en-US" sz="3200" b="1" dirty="0">
                <a:solidFill>
                  <a:srgbClr val="C00000"/>
                </a:solidFill>
              </a:rPr>
              <a:t> </a:t>
            </a:r>
            <a:r>
              <a:rPr lang="en-US" sz="3200" b="1" dirty="0" err="1">
                <a:solidFill>
                  <a:srgbClr val="C00000"/>
                </a:solidFill>
              </a:rPr>
              <a:t>cresterea</a:t>
            </a:r>
            <a:r>
              <a:rPr lang="en-US" sz="3200" b="1" dirty="0">
                <a:solidFill>
                  <a:srgbClr val="C00000"/>
                </a:solidFill>
              </a:rPr>
              <a:t> </a:t>
            </a:r>
            <a:r>
              <a:rPr lang="en-US" sz="3200" b="1" dirty="0" err="1">
                <a:solidFill>
                  <a:srgbClr val="C00000"/>
                </a:solidFill>
              </a:rPr>
              <a:t>aderentei</a:t>
            </a:r>
            <a:r>
              <a:rPr lang="en-US" sz="3200" b="1" dirty="0">
                <a:solidFill>
                  <a:srgbClr val="C00000"/>
                </a:solidFill>
              </a:rPr>
              <a:t> </a:t>
            </a:r>
            <a:endParaRPr lang="ro-RO" sz="3200" b="1" dirty="0">
              <a:solidFill>
                <a:srgbClr val="C00000"/>
              </a:solidFill>
            </a:endParaRPr>
          </a:p>
        </p:txBody>
      </p:sp>
      <p:sp>
        <p:nvSpPr>
          <p:cNvPr id="3" name="TextBox 3">
            <a:extLst>
              <a:ext uri="{FF2B5EF4-FFF2-40B4-BE49-F238E27FC236}">
                <a16:creationId xmlns:a16="http://schemas.microsoft.com/office/drawing/2014/main" id="{AD205F70-F86A-8D4A-1FF6-D75AE7141A7B}"/>
              </a:ext>
            </a:extLst>
          </p:cNvPr>
          <p:cNvSpPr txBox="1"/>
          <p:nvPr/>
        </p:nvSpPr>
        <p:spPr>
          <a:xfrm>
            <a:off x="491517" y="1986991"/>
            <a:ext cx="4585487" cy="3539432"/>
          </a:xfrm>
          <a:prstGeom prst="rect">
            <a:avLst/>
          </a:prstGeom>
          <a:noFill/>
          <a:ln w="9528" cap="flat">
            <a:solidFill>
              <a:srgbClr val="9F2B42"/>
            </a:solidFill>
            <a:prstDash val="solid"/>
            <a:miter/>
          </a:ln>
        </p:spPr>
        <p:txBody>
          <a:bodyPr vert="horz" wrap="square" lIns="91440" tIns="45720" rIns="91440" bIns="45720" anchor="t" anchorCtr="0" compatLnSpc="1">
            <a:spAutoFit/>
          </a:bodyPr>
          <a:lstStyle/>
          <a:p>
            <a:pPr marL="0" marR="0" lvl="0" indent="0" algn="l" defTabSz="1219169"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0" cap="none" spc="0" baseline="0">
                <a:solidFill>
                  <a:srgbClr val="000000"/>
                </a:solidFill>
                <a:uFillTx/>
                <a:latin typeface="Arial"/>
                <a:cs typeface="Arial"/>
              </a:rPr>
              <a:t> - aderenta / persistenta la tratament se considera un </a:t>
            </a:r>
            <a:r>
              <a:rPr lang="en-US" sz="1600" b="1" i="0" u="none" strike="noStrike" kern="0" cap="none" spc="0" baseline="0">
                <a:solidFill>
                  <a:srgbClr val="000000"/>
                </a:solidFill>
                <a:uFillTx/>
                <a:latin typeface="Arial"/>
                <a:cs typeface="Arial"/>
              </a:rPr>
              <a:t>factor fundamental</a:t>
            </a:r>
          </a:p>
          <a:p>
            <a:pPr marL="0" marR="0" lvl="0" indent="0" algn="l" defTabSz="1219169"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0" cap="none" spc="0" baseline="0">
              <a:solidFill>
                <a:srgbClr val="000000"/>
              </a:solidFill>
              <a:uFillTx/>
              <a:latin typeface="Arial"/>
              <a:cs typeface="Arial"/>
            </a:endParaRPr>
          </a:p>
          <a:p>
            <a:pPr marL="0" marR="0" lvl="0" indent="0" algn="l" defTabSz="1219169"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0" cap="none" spc="0" baseline="0">
                <a:solidFill>
                  <a:srgbClr val="000000"/>
                </a:solidFill>
                <a:uFillTx/>
                <a:latin typeface="Arial"/>
                <a:cs typeface="Arial"/>
              </a:rPr>
              <a:t> - corelatie stransa intre </a:t>
            </a:r>
            <a:r>
              <a:rPr lang="en-US" sz="1600" b="1" i="0" u="none" strike="noStrike" kern="0" cap="none" spc="0" baseline="0">
                <a:solidFill>
                  <a:srgbClr val="000000"/>
                </a:solidFill>
                <a:uFillTx/>
                <a:latin typeface="Arial"/>
                <a:cs typeface="Arial"/>
              </a:rPr>
              <a:t>non-aderenta / non-persistenta </a:t>
            </a:r>
            <a:r>
              <a:rPr lang="en-US" sz="1600" b="0" i="0" u="none" strike="noStrike" kern="0" cap="none" spc="0" baseline="0">
                <a:solidFill>
                  <a:srgbClr val="000000"/>
                </a:solidFill>
                <a:uFillTx/>
                <a:latin typeface="Arial"/>
                <a:cs typeface="Arial"/>
              </a:rPr>
              <a:t>si </a:t>
            </a:r>
            <a:r>
              <a:rPr lang="en-US" sz="1600" b="1" i="0" u="none" strike="noStrike" kern="0" cap="none" spc="0" baseline="0">
                <a:solidFill>
                  <a:srgbClr val="000000"/>
                </a:solidFill>
                <a:uFillTx/>
                <a:latin typeface="Arial"/>
                <a:cs typeface="Arial"/>
              </a:rPr>
              <a:t>controlul inadecvat al TA </a:t>
            </a:r>
            <a:r>
              <a:rPr lang="en-US" sz="1600" b="0" i="0" u="none" strike="noStrike" kern="0" cap="none" spc="0" baseline="0">
                <a:solidFill>
                  <a:srgbClr val="000000"/>
                </a:solidFill>
                <a:uFillTx/>
                <a:latin typeface="Arial"/>
                <a:cs typeface="Arial"/>
              </a:rPr>
              <a:t>&amp; </a:t>
            </a:r>
            <a:r>
              <a:rPr lang="en-US" sz="1600" b="1" i="0" u="none" strike="noStrike" kern="0" cap="none" spc="0" baseline="0">
                <a:solidFill>
                  <a:srgbClr val="000000"/>
                </a:solidFill>
                <a:uFillTx/>
                <a:latin typeface="Arial"/>
                <a:cs typeface="Arial"/>
              </a:rPr>
              <a:t>evenimente CV</a:t>
            </a:r>
          </a:p>
          <a:p>
            <a:pPr marL="0" marR="0" lvl="0" indent="0" algn="l" defTabSz="1219169"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0" cap="none" spc="0" baseline="0">
              <a:solidFill>
                <a:srgbClr val="000000"/>
              </a:solidFill>
              <a:uFillTx/>
              <a:latin typeface="Arial"/>
              <a:cs typeface="Arial"/>
            </a:endParaRPr>
          </a:p>
          <a:p>
            <a:pPr marL="0" marR="0" lvl="0" indent="0" algn="l" defTabSz="1219169"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0" cap="none" spc="0" baseline="0">
                <a:solidFill>
                  <a:srgbClr val="000000"/>
                </a:solidFill>
                <a:uFillTx/>
                <a:latin typeface="Arial"/>
                <a:cs typeface="Arial"/>
              </a:rPr>
              <a:t> - </a:t>
            </a:r>
            <a:r>
              <a:rPr lang="en-US" sz="1600" b="1" i="0" u="none" strike="noStrike" kern="0" cap="none" spc="0" baseline="0">
                <a:solidFill>
                  <a:srgbClr val="000000"/>
                </a:solidFill>
                <a:uFillTx/>
                <a:latin typeface="Arial"/>
                <a:cs typeface="Arial"/>
              </a:rPr>
              <a:t>non-aderenta</a:t>
            </a:r>
            <a:r>
              <a:rPr lang="en-US" sz="1600" b="0" i="0" u="none" strike="noStrike" kern="0" cap="none" spc="0" baseline="0">
                <a:solidFill>
                  <a:srgbClr val="000000"/>
                </a:solidFill>
                <a:uFillTx/>
                <a:latin typeface="Arial"/>
                <a:cs typeface="Arial"/>
              </a:rPr>
              <a:t> este </a:t>
            </a:r>
            <a:r>
              <a:rPr lang="en-US" sz="1600" b="1" i="0" u="none" strike="noStrike" kern="0" cap="none" spc="0" baseline="0">
                <a:solidFill>
                  <a:srgbClr val="000000"/>
                </a:solidFill>
                <a:uFillTx/>
                <a:latin typeface="Arial"/>
                <a:cs typeface="Arial"/>
              </a:rPr>
              <a:t>multifactoriala,</a:t>
            </a:r>
            <a:r>
              <a:rPr lang="en-US" sz="1600" b="0" i="0" u="none" strike="noStrike" kern="0" cap="none" spc="0" baseline="0">
                <a:solidFill>
                  <a:srgbClr val="000000"/>
                </a:solidFill>
                <a:uFillTx/>
                <a:latin typeface="Arial"/>
                <a:cs typeface="Arial"/>
              </a:rPr>
              <a:t> iar numarul medicamentelor antihipertensive este un factor determinant</a:t>
            </a:r>
          </a:p>
          <a:p>
            <a:pPr marL="0" marR="0" lvl="0" indent="0" algn="l" defTabSz="1219169"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0" cap="none" spc="0" baseline="0">
              <a:solidFill>
                <a:srgbClr val="000000"/>
              </a:solidFill>
              <a:uFillTx/>
              <a:latin typeface="Arial"/>
              <a:cs typeface="Arial"/>
            </a:endParaRPr>
          </a:p>
          <a:p>
            <a:pPr marL="0" marR="0" lvl="0" indent="0" algn="l" defTabSz="1219169"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0" cap="none" spc="0" baseline="0">
                <a:solidFill>
                  <a:srgbClr val="000000"/>
                </a:solidFill>
                <a:uFillTx/>
                <a:latin typeface="Arial"/>
                <a:cs typeface="Arial"/>
              </a:rPr>
              <a:t> - managementul non-aderentei este </a:t>
            </a:r>
            <a:r>
              <a:rPr lang="en-US" sz="1600" b="1" i="0" u="none" strike="noStrike" kern="0" cap="none" spc="0" baseline="0">
                <a:solidFill>
                  <a:srgbClr val="000000"/>
                </a:solidFill>
                <a:uFillTx/>
                <a:latin typeface="Arial"/>
                <a:cs typeface="Arial"/>
              </a:rPr>
              <a:t>individualizat</a:t>
            </a:r>
            <a:r>
              <a:rPr lang="en-US" sz="1600" b="0" i="0" u="none" strike="noStrike" kern="0" cap="none" spc="0" baseline="0">
                <a:solidFill>
                  <a:srgbClr val="000000"/>
                </a:solidFill>
                <a:uFillTx/>
                <a:latin typeface="Arial"/>
                <a:cs typeface="Arial"/>
              </a:rPr>
              <a:t> in functie de factorii modificabili ai fiecarui pacient</a:t>
            </a:r>
            <a:endParaRPr lang="ro-RO" sz="1600" b="0" i="0" u="none" strike="noStrike" kern="0" cap="none" spc="0" baseline="0">
              <a:solidFill>
                <a:srgbClr val="000000"/>
              </a:solidFill>
              <a:uFillTx/>
              <a:latin typeface="Arial"/>
              <a:cs typeface="Arial"/>
            </a:endParaRPr>
          </a:p>
        </p:txBody>
      </p:sp>
      <p:graphicFrame>
        <p:nvGraphicFramePr>
          <p:cNvPr id="4" name="Table 3">
            <a:extLst>
              <a:ext uri="{FF2B5EF4-FFF2-40B4-BE49-F238E27FC236}">
                <a16:creationId xmlns:a16="http://schemas.microsoft.com/office/drawing/2014/main" id="{A74D17A3-D104-C162-79EA-8437E98A8F1C}"/>
              </a:ext>
            </a:extLst>
          </p:cNvPr>
          <p:cNvGraphicFramePr>
            <a:graphicFrameLocks noGrp="1"/>
          </p:cNvGraphicFramePr>
          <p:nvPr/>
        </p:nvGraphicFramePr>
        <p:xfrm>
          <a:off x="5215554" y="1742828"/>
          <a:ext cx="6721790" cy="4174286"/>
        </p:xfrm>
        <a:graphic>
          <a:graphicData uri="http://schemas.openxmlformats.org/drawingml/2006/table">
            <a:tbl>
              <a:tblPr firstRow="1" bandRow="1">
                <a:effectLst/>
              </a:tblPr>
              <a:tblGrid>
                <a:gridCol w="5594399">
                  <a:extLst>
                    <a:ext uri="{9D8B030D-6E8A-4147-A177-3AD203B41FA5}">
                      <a16:colId xmlns:a16="http://schemas.microsoft.com/office/drawing/2014/main" val="640549831"/>
                    </a:ext>
                  </a:extLst>
                </a:gridCol>
                <a:gridCol w="584969">
                  <a:extLst>
                    <a:ext uri="{9D8B030D-6E8A-4147-A177-3AD203B41FA5}">
                      <a16:colId xmlns:a16="http://schemas.microsoft.com/office/drawing/2014/main" val="1336279723"/>
                    </a:ext>
                  </a:extLst>
                </a:gridCol>
                <a:gridCol w="542422">
                  <a:extLst>
                    <a:ext uri="{9D8B030D-6E8A-4147-A177-3AD203B41FA5}">
                      <a16:colId xmlns:a16="http://schemas.microsoft.com/office/drawing/2014/main" val="6770542"/>
                    </a:ext>
                  </a:extLst>
                </a:gridCol>
              </a:tblGrid>
              <a:tr h="455700">
                <a:tc>
                  <a:txBody>
                    <a:bodyPr/>
                    <a:lstStyle/>
                    <a:p>
                      <a:pPr lvl="0"/>
                      <a:r>
                        <a:rPr lang="en-US" sz="1900" b="1"/>
                        <a:t>Recomandari</a:t>
                      </a:r>
                      <a:endParaRPr lang="ro-RO" sz="1900" b="1"/>
                    </a:p>
                  </a:txBody>
                  <a:tcPr marL="121916" marR="121916" marT="60963" marB="60963">
                    <a:lnL w="19046" cap="flat" cmpd="sng" algn="ctr">
                      <a:solidFill>
                        <a:srgbClr val="241719"/>
                      </a:solidFill>
                      <a:prstDash val="solid"/>
                      <a:round/>
                      <a:headEnd type="none" w="med" len="med"/>
                      <a:tailEnd type="none" w="med" len="med"/>
                    </a:lnL>
                    <a:lnR w="19046" cap="flat" cmpd="sng" algn="ctr">
                      <a:solidFill>
                        <a:srgbClr val="241719"/>
                      </a:solidFill>
                      <a:prstDash val="solid"/>
                      <a:round/>
                      <a:headEnd type="none" w="med" len="med"/>
                      <a:tailEnd type="none" w="med" len="med"/>
                    </a:lnR>
                    <a:lnT w="19046" cap="flat" cmpd="sng" algn="ctr">
                      <a:solidFill>
                        <a:srgbClr val="241719"/>
                      </a:solidFill>
                      <a:prstDash val="solid"/>
                      <a:round/>
                      <a:headEnd type="none" w="med" len="med"/>
                      <a:tailEnd type="none" w="med" len="med"/>
                    </a:lnT>
                    <a:lnB w="19046" cap="flat" cmpd="sng" algn="ctr">
                      <a:solidFill>
                        <a:srgbClr val="241719"/>
                      </a:solidFill>
                      <a:prstDash val="solid"/>
                      <a:round/>
                      <a:headEnd type="none" w="med" len="med"/>
                      <a:tailEnd type="none" w="med" len="med"/>
                    </a:lnB>
                  </a:tcPr>
                </a:tc>
                <a:tc>
                  <a:txBody>
                    <a:bodyPr/>
                    <a:lstStyle/>
                    <a:p>
                      <a:pPr lvl="0"/>
                      <a:endParaRPr lang="ro-RO" sz="1900"/>
                    </a:p>
                  </a:txBody>
                  <a:tcPr marL="121916" marR="121916" marT="60963" marB="60963">
                    <a:lnL w="19046" cap="flat" cmpd="sng" algn="ctr">
                      <a:solidFill>
                        <a:srgbClr val="241719"/>
                      </a:solidFill>
                      <a:prstDash val="solid"/>
                      <a:round/>
                      <a:headEnd type="none" w="med" len="med"/>
                      <a:tailEnd type="none" w="med" len="med"/>
                    </a:lnL>
                    <a:lnR w="19046" cap="flat" cmpd="sng" algn="ctr">
                      <a:solidFill>
                        <a:srgbClr val="241719"/>
                      </a:solidFill>
                      <a:prstDash val="solid"/>
                      <a:round/>
                      <a:headEnd type="none" w="med" len="med"/>
                      <a:tailEnd type="none" w="med" len="med"/>
                    </a:lnR>
                    <a:lnT w="19046" cap="flat" cmpd="sng" algn="ctr">
                      <a:solidFill>
                        <a:srgbClr val="241719"/>
                      </a:solidFill>
                      <a:prstDash val="solid"/>
                      <a:round/>
                      <a:headEnd type="none" w="med" len="med"/>
                      <a:tailEnd type="none" w="med" len="med"/>
                    </a:lnT>
                    <a:lnB w="19046" cap="flat" cmpd="sng" algn="ctr">
                      <a:solidFill>
                        <a:srgbClr val="241719"/>
                      </a:solidFill>
                      <a:prstDash val="solid"/>
                      <a:round/>
                      <a:headEnd type="none" w="med" len="med"/>
                      <a:tailEnd type="none" w="med" len="med"/>
                    </a:lnB>
                  </a:tcPr>
                </a:tc>
                <a:tc>
                  <a:txBody>
                    <a:bodyPr/>
                    <a:lstStyle/>
                    <a:p>
                      <a:pPr lvl="0"/>
                      <a:endParaRPr lang="ro-RO" sz="1900"/>
                    </a:p>
                  </a:txBody>
                  <a:tcPr marL="121916" marR="121916" marT="60963" marB="60963">
                    <a:lnL w="19046" cap="flat" cmpd="sng" algn="ctr">
                      <a:solidFill>
                        <a:srgbClr val="241719"/>
                      </a:solidFill>
                      <a:prstDash val="solid"/>
                      <a:round/>
                      <a:headEnd type="none" w="med" len="med"/>
                      <a:tailEnd type="none" w="med" len="med"/>
                    </a:lnL>
                    <a:lnR w="19046" cap="flat" cmpd="sng" algn="ctr">
                      <a:solidFill>
                        <a:srgbClr val="241719"/>
                      </a:solidFill>
                      <a:prstDash val="solid"/>
                      <a:round/>
                      <a:headEnd type="none" w="med" len="med"/>
                      <a:tailEnd type="none" w="med" len="med"/>
                    </a:lnR>
                    <a:lnT w="19046" cap="flat" cmpd="sng" algn="ctr">
                      <a:solidFill>
                        <a:srgbClr val="241719"/>
                      </a:solidFill>
                      <a:prstDash val="solid"/>
                      <a:round/>
                      <a:headEnd type="none" w="med" len="med"/>
                      <a:tailEnd type="none" w="med" len="med"/>
                    </a:lnT>
                    <a:lnB w="19046" cap="flat" cmpd="sng" algn="ctr">
                      <a:solidFill>
                        <a:srgbClr val="241719"/>
                      </a:solidFill>
                      <a:prstDash val="solid"/>
                      <a:round/>
                      <a:headEnd type="none" w="med" len="med"/>
                      <a:tailEnd type="none" w="med" len="med"/>
                    </a:lnB>
                  </a:tcPr>
                </a:tc>
                <a:extLst>
                  <a:ext uri="{0D108BD9-81ED-4DB2-BD59-A6C34878D82A}">
                    <a16:rowId xmlns:a16="http://schemas.microsoft.com/office/drawing/2014/main" val="1109722313"/>
                  </a:ext>
                </a:extLst>
              </a:tr>
              <a:tr h="548640">
                <a:tc>
                  <a:txBody>
                    <a:bodyPr/>
                    <a:lstStyle/>
                    <a:p>
                      <a:pPr lvl="0"/>
                      <a:r>
                        <a:rPr lang="ro-RO" sz="1400"/>
                        <a:t>Se recomandă </a:t>
                      </a:r>
                      <a:r>
                        <a:rPr lang="ro-RO" sz="1400" b="1"/>
                        <a:t>screening-ul pentru n</a:t>
                      </a:r>
                      <a:r>
                        <a:rPr lang="en-US" sz="1400" b="1"/>
                        <a:t>on-aderenta</a:t>
                      </a:r>
                      <a:r>
                        <a:rPr lang="ro-RO" sz="1400" b="1"/>
                        <a:t> </a:t>
                      </a:r>
                      <a:r>
                        <a:rPr lang="ro-RO" sz="1400"/>
                        <a:t>la tratament </a:t>
                      </a:r>
                      <a:r>
                        <a:rPr lang="en-US" sz="1400"/>
                        <a:t>pentru toti </a:t>
                      </a:r>
                      <a:r>
                        <a:rPr lang="ro-RO" sz="1400"/>
                        <a:t>pacienții cu </a:t>
                      </a:r>
                      <a:r>
                        <a:rPr lang="ro-RO" sz="1400" b="1"/>
                        <a:t>hipertensiune arterială</a:t>
                      </a:r>
                      <a:r>
                        <a:rPr lang="en-US" sz="1400" b="1"/>
                        <a:t> aparent</a:t>
                      </a:r>
                      <a:r>
                        <a:rPr lang="ro-RO" sz="1400" b="1"/>
                        <a:t> rezistentă</a:t>
                      </a:r>
                    </a:p>
                  </a:txBody>
                  <a:tcPr marL="121916" marR="121916" marT="60963" marB="60963">
                    <a:lnL w="19046" cap="flat" cmpd="sng" algn="ctr">
                      <a:solidFill>
                        <a:srgbClr val="241719"/>
                      </a:solidFill>
                      <a:prstDash val="solid"/>
                      <a:round/>
                      <a:headEnd type="none" w="med" len="med"/>
                      <a:tailEnd type="none" w="med" len="med"/>
                    </a:lnL>
                    <a:lnR w="19046" cap="flat" cmpd="sng" algn="ctr">
                      <a:solidFill>
                        <a:srgbClr val="241719"/>
                      </a:solidFill>
                      <a:prstDash val="solid"/>
                      <a:round/>
                      <a:headEnd type="none" w="med" len="med"/>
                      <a:tailEnd type="none" w="med" len="med"/>
                    </a:lnR>
                    <a:lnT w="19046" cap="flat" cmpd="sng" algn="ctr">
                      <a:solidFill>
                        <a:srgbClr val="241719"/>
                      </a:solidFill>
                      <a:prstDash val="solid"/>
                      <a:round/>
                      <a:headEnd type="none" w="med" len="med"/>
                      <a:tailEnd type="none" w="med" len="med"/>
                    </a:lnT>
                    <a:lnB w="19046" cap="flat" cmpd="sng" algn="ctr">
                      <a:solidFill>
                        <a:srgbClr val="241719"/>
                      </a:solidFill>
                      <a:prstDash val="solid"/>
                      <a:round/>
                      <a:headEnd type="none" w="med" len="med"/>
                      <a:tailEnd type="none" w="med" len="med"/>
                    </a:lnB>
                  </a:tcPr>
                </a:tc>
                <a:tc>
                  <a:txBody>
                    <a:bodyPr/>
                    <a:lstStyle/>
                    <a:p>
                      <a:pPr lvl="0"/>
                      <a:r>
                        <a:rPr lang="en-US" sz="1900"/>
                        <a:t>I</a:t>
                      </a:r>
                      <a:endParaRPr lang="ro-RO" sz="1900"/>
                    </a:p>
                  </a:txBody>
                  <a:tcPr marL="121916" marR="121916" marT="60963" marB="60963">
                    <a:lnL w="19046" cap="flat" cmpd="sng" algn="ctr">
                      <a:solidFill>
                        <a:srgbClr val="241719"/>
                      </a:solidFill>
                      <a:prstDash val="solid"/>
                      <a:round/>
                      <a:headEnd type="none" w="med" len="med"/>
                      <a:tailEnd type="none" w="med" len="med"/>
                    </a:lnL>
                    <a:lnR w="19046" cap="flat" cmpd="sng" algn="ctr">
                      <a:solidFill>
                        <a:srgbClr val="241719"/>
                      </a:solidFill>
                      <a:prstDash val="solid"/>
                      <a:round/>
                      <a:headEnd type="none" w="med" len="med"/>
                      <a:tailEnd type="none" w="med" len="med"/>
                    </a:lnR>
                    <a:lnT w="19046" cap="flat" cmpd="sng" algn="ctr">
                      <a:solidFill>
                        <a:srgbClr val="241719"/>
                      </a:solidFill>
                      <a:prstDash val="solid"/>
                      <a:round/>
                      <a:headEnd type="none" w="med" len="med"/>
                      <a:tailEnd type="none" w="med" len="med"/>
                    </a:lnT>
                    <a:lnB w="19046" cap="flat" cmpd="sng" algn="ctr">
                      <a:solidFill>
                        <a:srgbClr val="241719"/>
                      </a:solidFill>
                      <a:prstDash val="solid"/>
                      <a:round/>
                      <a:headEnd type="none" w="med" len="med"/>
                      <a:tailEnd type="none" w="med" len="med"/>
                    </a:lnB>
                    <a:solidFill>
                      <a:srgbClr val="008000"/>
                    </a:solidFill>
                  </a:tcPr>
                </a:tc>
                <a:tc>
                  <a:txBody>
                    <a:bodyPr/>
                    <a:lstStyle/>
                    <a:p>
                      <a:pPr lvl="0"/>
                      <a:r>
                        <a:rPr lang="en-US" sz="1900"/>
                        <a:t>B</a:t>
                      </a:r>
                      <a:endParaRPr lang="ro-RO" sz="1900"/>
                    </a:p>
                  </a:txBody>
                  <a:tcPr marL="121916" marR="121916" marT="60963" marB="60963">
                    <a:lnL w="19046" cap="flat" cmpd="sng" algn="ctr">
                      <a:solidFill>
                        <a:srgbClr val="241719"/>
                      </a:solidFill>
                      <a:prstDash val="solid"/>
                      <a:round/>
                      <a:headEnd type="none" w="med" len="med"/>
                      <a:tailEnd type="none" w="med" len="med"/>
                    </a:lnL>
                    <a:lnR w="19046" cap="flat" cmpd="sng" algn="ctr">
                      <a:solidFill>
                        <a:srgbClr val="241719"/>
                      </a:solidFill>
                      <a:prstDash val="solid"/>
                      <a:round/>
                      <a:headEnd type="none" w="med" len="med"/>
                      <a:tailEnd type="none" w="med" len="med"/>
                    </a:lnR>
                    <a:lnT w="19046" cap="flat" cmpd="sng" algn="ctr">
                      <a:solidFill>
                        <a:srgbClr val="241719"/>
                      </a:solidFill>
                      <a:prstDash val="solid"/>
                      <a:round/>
                      <a:headEnd type="none" w="med" len="med"/>
                      <a:tailEnd type="none" w="med" len="med"/>
                    </a:lnT>
                    <a:lnB w="19046" cap="flat" cmpd="sng" algn="ctr">
                      <a:solidFill>
                        <a:srgbClr val="241719"/>
                      </a:solidFill>
                      <a:prstDash val="solid"/>
                      <a:round/>
                      <a:headEnd type="none" w="med" len="med"/>
                      <a:tailEnd type="none" w="med" len="med"/>
                    </a:lnB>
                    <a:solidFill>
                      <a:srgbClr val="3399FF"/>
                    </a:solidFill>
                  </a:tcPr>
                </a:tc>
                <a:extLst>
                  <a:ext uri="{0D108BD9-81ED-4DB2-BD59-A6C34878D82A}">
                    <a16:rowId xmlns:a16="http://schemas.microsoft.com/office/drawing/2014/main" val="1908964963"/>
                  </a:ext>
                </a:extLst>
              </a:tr>
              <a:tr h="761996">
                <a:tc>
                  <a:txBody>
                    <a:bodyPr/>
                    <a:lstStyle/>
                    <a:p>
                      <a:pPr lvl="0"/>
                      <a:r>
                        <a:rPr lang="en-US" sz="1400"/>
                        <a:t>Se ia </a:t>
                      </a:r>
                      <a:r>
                        <a:rPr lang="ro-RO" sz="1400"/>
                        <a:t>în considerare screening-ul </a:t>
                      </a:r>
                      <a:r>
                        <a:rPr lang="en-US" sz="1400"/>
                        <a:t>aderentei pentru </a:t>
                      </a:r>
                      <a:r>
                        <a:rPr lang="ro-RO" sz="1400"/>
                        <a:t>pacienții care </a:t>
                      </a:r>
                      <a:r>
                        <a:rPr lang="en-US" sz="1400"/>
                        <a:t>au </a:t>
                      </a:r>
                      <a:r>
                        <a:rPr lang="ro-RO" sz="1400" b="1"/>
                        <a:t>tratament combinat </a:t>
                      </a:r>
                      <a:r>
                        <a:rPr lang="en-US" sz="1400"/>
                        <a:t>(</a:t>
                      </a:r>
                      <a:r>
                        <a:rPr lang="ro-RO" sz="1400"/>
                        <a:t>cel puțin 2 medicamente) și au un</a:t>
                      </a:r>
                      <a:r>
                        <a:rPr lang="en-US" sz="1400"/>
                        <a:t> </a:t>
                      </a:r>
                      <a:r>
                        <a:rPr lang="ro-RO" sz="1400" b="1"/>
                        <a:t>răspuns inadecvat </a:t>
                      </a:r>
                      <a:r>
                        <a:rPr lang="en-US" sz="1400" b="1"/>
                        <a:t>al controlului </a:t>
                      </a:r>
                      <a:r>
                        <a:rPr lang="ro-RO" sz="1400" b="1"/>
                        <a:t>TA </a:t>
                      </a:r>
                      <a:r>
                        <a:rPr lang="ro-RO" sz="1400"/>
                        <a:t>la acest tratament.</a:t>
                      </a:r>
                    </a:p>
                  </a:txBody>
                  <a:tcPr marL="121916" marR="121916" marT="60963" marB="60963">
                    <a:lnL w="19046" cap="flat" cmpd="sng" algn="ctr">
                      <a:solidFill>
                        <a:srgbClr val="241719"/>
                      </a:solidFill>
                      <a:prstDash val="solid"/>
                      <a:round/>
                      <a:headEnd type="none" w="med" len="med"/>
                      <a:tailEnd type="none" w="med" len="med"/>
                    </a:lnL>
                    <a:lnR w="19046" cap="flat" cmpd="sng" algn="ctr">
                      <a:solidFill>
                        <a:srgbClr val="241719"/>
                      </a:solidFill>
                      <a:prstDash val="solid"/>
                      <a:round/>
                      <a:headEnd type="none" w="med" len="med"/>
                      <a:tailEnd type="none" w="med" len="med"/>
                    </a:lnR>
                    <a:lnT w="19046" cap="flat" cmpd="sng" algn="ctr">
                      <a:solidFill>
                        <a:srgbClr val="241719"/>
                      </a:solidFill>
                      <a:prstDash val="solid"/>
                      <a:round/>
                      <a:headEnd type="none" w="med" len="med"/>
                      <a:tailEnd type="none" w="med" len="med"/>
                    </a:lnT>
                    <a:lnB w="19046" cap="flat" cmpd="sng" algn="ctr">
                      <a:solidFill>
                        <a:srgbClr val="241719"/>
                      </a:solidFill>
                      <a:prstDash val="solid"/>
                      <a:round/>
                      <a:headEnd type="none" w="med" len="med"/>
                      <a:tailEnd type="none" w="med" len="med"/>
                    </a:lnB>
                  </a:tcPr>
                </a:tc>
                <a:tc>
                  <a:txBody>
                    <a:bodyPr/>
                    <a:lstStyle/>
                    <a:p>
                      <a:pPr lvl="0"/>
                      <a:r>
                        <a:rPr lang="en-US" sz="1900"/>
                        <a:t>II</a:t>
                      </a:r>
                      <a:endParaRPr lang="ro-RO" sz="1900"/>
                    </a:p>
                  </a:txBody>
                  <a:tcPr marL="121916" marR="121916" marT="60963" marB="60963">
                    <a:lnL w="19046" cap="flat" cmpd="sng" algn="ctr">
                      <a:solidFill>
                        <a:srgbClr val="241719"/>
                      </a:solidFill>
                      <a:prstDash val="solid"/>
                      <a:round/>
                      <a:headEnd type="none" w="med" len="med"/>
                      <a:tailEnd type="none" w="med" len="med"/>
                    </a:lnL>
                    <a:lnR w="19046" cap="flat" cmpd="sng" algn="ctr">
                      <a:solidFill>
                        <a:srgbClr val="241719"/>
                      </a:solidFill>
                      <a:prstDash val="solid"/>
                      <a:round/>
                      <a:headEnd type="none" w="med" len="med"/>
                      <a:tailEnd type="none" w="med" len="med"/>
                    </a:lnR>
                    <a:lnT w="19046" cap="flat" cmpd="sng" algn="ctr">
                      <a:solidFill>
                        <a:srgbClr val="241719"/>
                      </a:solidFill>
                      <a:prstDash val="solid"/>
                      <a:round/>
                      <a:headEnd type="none" w="med" len="med"/>
                      <a:tailEnd type="none" w="med" len="med"/>
                    </a:lnT>
                    <a:lnB w="19046" cap="flat" cmpd="sng" algn="ctr">
                      <a:solidFill>
                        <a:srgbClr val="241719"/>
                      </a:solidFill>
                      <a:prstDash val="solid"/>
                      <a:round/>
                      <a:headEnd type="none" w="med" len="med"/>
                      <a:tailEnd type="none" w="med" len="med"/>
                    </a:lnB>
                    <a:solidFill>
                      <a:srgbClr val="FFC000"/>
                    </a:solidFill>
                  </a:tcPr>
                </a:tc>
                <a:tc>
                  <a:txBody>
                    <a:bodyPr/>
                    <a:lstStyle/>
                    <a:p>
                      <a:pPr lvl="0"/>
                      <a:r>
                        <a:rPr lang="en-US" sz="1900"/>
                        <a:t>C</a:t>
                      </a:r>
                      <a:endParaRPr lang="ro-RO" sz="1900"/>
                    </a:p>
                  </a:txBody>
                  <a:tcPr marL="121916" marR="121916" marT="60963" marB="60963">
                    <a:lnL w="19046" cap="flat" cmpd="sng" algn="ctr">
                      <a:solidFill>
                        <a:srgbClr val="241719"/>
                      </a:solidFill>
                      <a:prstDash val="solid"/>
                      <a:round/>
                      <a:headEnd type="none" w="med" len="med"/>
                      <a:tailEnd type="none" w="med" len="med"/>
                    </a:lnL>
                    <a:lnR w="19046" cap="flat" cmpd="sng" algn="ctr">
                      <a:solidFill>
                        <a:srgbClr val="241719"/>
                      </a:solidFill>
                      <a:prstDash val="solid"/>
                      <a:round/>
                      <a:headEnd type="none" w="med" len="med"/>
                      <a:tailEnd type="none" w="med" len="med"/>
                    </a:lnR>
                    <a:lnT w="19046" cap="flat" cmpd="sng" algn="ctr">
                      <a:solidFill>
                        <a:srgbClr val="241719"/>
                      </a:solidFill>
                      <a:prstDash val="solid"/>
                      <a:round/>
                      <a:headEnd type="none" w="med" len="med"/>
                      <a:tailEnd type="none" w="med" len="med"/>
                    </a:lnT>
                    <a:lnB w="19046" cap="flat" cmpd="sng" algn="ctr">
                      <a:solidFill>
                        <a:srgbClr val="241719"/>
                      </a:solidFill>
                      <a:prstDash val="solid"/>
                      <a:round/>
                      <a:headEnd type="none" w="med" len="med"/>
                      <a:tailEnd type="none" w="med" len="med"/>
                    </a:lnB>
                    <a:solidFill>
                      <a:srgbClr val="99CCFF"/>
                    </a:solidFill>
                  </a:tcPr>
                </a:tc>
                <a:extLst>
                  <a:ext uri="{0D108BD9-81ED-4DB2-BD59-A6C34878D82A}">
                    <a16:rowId xmlns:a16="http://schemas.microsoft.com/office/drawing/2014/main" val="461109725"/>
                  </a:ext>
                </a:extLst>
              </a:tr>
              <a:tr h="548640">
                <a:tc>
                  <a:txBody>
                    <a:bodyPr/>
                    <a:lstStyle/>
                    <a:p>
                      <a:pPr lvl="0"/>
                      <a:r>
                        <a:rPr lang="en-US" sz="1400" b="1"/>
                        <a:t>Verificarea aderentei </a:t>
                      </a:r>
                      <a:r>
                        <a:rPr lang="en-US" sz="1400"/>
                        <a:t>inainde de screeningul pentru </a:t>
                      </a:r>
                      <a:r>
                        <a:rPr lang="en-US" sz="1400" b="1"/>
                        <a:t>hipertensiune arteriala secundara</a:t>
                      </a:r>
                      <a:endParaRPr lang="ro-RO" sz="1400" b="1"/>
                    </a:p>
                  </a:txBody>
                  <a:tcPr marL="121916" marR="121916" marT="60963" marB="60963">
                    <a:lnL w="19046" cap="flat" cmpd="sng" algn="ctr">
                      <a:solidFill>
                        <a:srgbClr val="241719"/>
                      </a:solidFill>
                      <a:prstDash val="solid"/>
                      <a:round/>
                      <a:headEnd type="none" w="med" len="med"/>
                      <a:tailEnd type="none" w="med" len="med"/>
                    </a:lnL>
                    <a:lnR w="19046" cap="flat" cmpd="sng" algn="ctr">
                      <a:solidFill>
                        <a:srgbClr val="241719"/>
                      </a:solidFill>
                      <a:prstDash val="solid"/>
                      <a:round/>
                      <a:headEnd type="none" w="med" len="med"/>
                      <a:tailEnd type="none" w="med" len="med"/>
                    </a:lnR>
                    <a:lnT w="19046" cap="flat" cmpd="sng" algn="ctr">
                      <a:solidFill>
                        <a:srgbClr val="241719"/>
                      </a:solidFill>
                      <a:prstDash val="solid"/>
                      <a:round/>
                      <a:headEnd type="none" w="med" len="med"/>
                      <a:tailEnd type="none" w="med" len="med"/>
                    </a:lnT>
                    <a:lnB w="19046" cap="flat" cmpd="sng" algn="ctr">
                      <a:solidFill>
                        <a:srgbClr val="241719"/>
                      </a:solidFill>
                      <a:prstDash val="solid"/>
                      <a:round/>
                      <a:headEnd type="none" w="med" len="med"/>
                      <a:tailEnd type="none" w="med" len="med"/>
                    </a:lnB>
                  </a:tcPr>
                </a:tc>
                <a:tc>
                  <a:txBody>
                    <a:bodyPr/>
                    <a:lstStyle/>
                    <a:p>
                      <a:pPr lvl="0"/>
                      <a:r>
                        <a:rPr lang="en-US" sz="1900"/>
                        <a:t>I</a:t>
                      </a:r>
                      <a:endParaRPr lang="ro-RO" sz="1900"/>
                    </a:p>
                  </a:txBody>
                  <a:tcPr marL="121916" marR="121916" marT="60963" marB="60963">
                    <a:lnL w="19046" cap="flat" cmpd="sng" algn="ctr">
                      <a:solidFill>
                        <a:srgbClr val="241719"/>
                      </a:solidFill>
                      <a:prstDash val="solid"/>
                      <a:round/>
                      <a:headEnd type="none" w="med" len="med"/>
                      <a:tailEnd type="none" w="med" len="med"/>
                    </a:lnL>
                    <a:lnR w="19046" cap="flat" cmpd="sng" algn="ctr">
                      <a:solidFill>
                        <a:srgbClr val="241719"/>
                      </a:solidFill>
                      <a:prstDash val="solid"/>
                      <a:round/>
                      <a:headEnd type="none" w="med" len="med"/>
                      <a:tailEnd type="none" w="med" len="med"/>
                    </a:lnR>
                    <a:lnT w="19046" cap="flat" cmpd="sng" algn="ctr">
                      <a:solidFill>
                        <a:srgbClr val="241719"/>
                      </a:solidFill>
                      <a:prstDash val="solid"/>
                      <a:round/>
                      <a:headEnd type="none" w="med" len="med"/>
                      <a:tailEnd type="none" w="med" len="med"/>
                    </a:lnT>
                    <a:lnB w="19046" cap="flat" cmpd="sng" algn="ctr">
                      <a:solidFill>
                        <a:srgbClr val="241719"/>
                      </a:solidFill>
                      <a:prstDash val="solid"/>
                      <a:round/>
                      <a:headEnd type="none" w="med" len="med"/>
                      <a:tailEnd type="none" w="med" len="med"/>
                    </a:lnB>
                    <a:solidFill>
                      <a:srgbClr val="008000"/>
                    </a:solidFill>
                  </a:tcPr>
                </a:tc>
                <a:tc>
                  <a:txBody>
                    <a:bodyPr/>
                    <a:lstStyle/>
                    <a:p>
                      <a:pPr lvl="0"/>
                      <a:r>
                        <a:rPr lang="en-US" sz="1900"/>
                        <a:t>C</a:t>
                      </a:r>
                      <a:endParaRPr lang="ro-RO" sz="1900"/>
                    </a:p>
                  </a:txBody>
                  <a:tcPr marL="121916" marR="121916" marT="60963" marB="60963">
                    <a:lnL w="19046" cap="flat" cmpd="sng" algn="ctr">
                      <a:solidFill>
                        <a:srgbClr val="241719"/>
                      </a:solidFill>
                      <a:prstDash val="solid"/>
                      <a:round/>
                      <a:headEnd type="none" w="med" len="med"/>
                      <a:tailEnd type="none" w="med" len="med"/>
                    </a:lnL>
                    <a:lnR w="19046" cap="flat" cmpd="sng" algn="ctr">
                      <a:solidFill>
                        <a:srgbClr val="241719"/>
                      </a:solidFill>
                      <a:prstDash val="solid"/>
                      <a:round/>
                      <a:headEnd type="none" w="med" len="med"/>
                      <a:tailEnd type="none" w="med" len="med"/>
                    </a:lnR>
                    <a:lnT w="19046" cap="flat" cmpd="sng" algn="ctr">
                      <a:solidFill>
                        <a:srgbClr val="241719"/>
                      </a:solidFill>
                      <a:prstDash val="solid"/>
                      <a:round/>
                      <a:headEnd type="none" w="med" len="med"/>
                      <a:tailEnd type="none" w="med" len="med"/>
                    </a:lnT>
                    <a:lnB w="19046" cap="flat" cmpd="sng" algn="ctr">
                      <a:solidFill>
                        <a:srgbClr val="241719"/>
                      </a:solidFill>
                      <a:prstDash val="solid"/>
                      <a:round/>
                      <a:headEnd type="none" w="med" len="med"/>
                      <a:tailEnd type="none" w="med" len="med"/>
                    </a:lnB>
                    <a:solidFill>
                      <a:srgbClr val="99CCFF"/>
                    </a:solidFill>
                  </a:tcPr>
                </a:tc>
                <a:extLst>
                  <a:ext uri="{0D108BD9-81ED-4DB2-BD59-A6C34878D82A}">
                    <a16:rowId xmlns:a16="http://schemas.microsoft.com/office/drawing/2014/main" val="580047744"/>
                  </a:ext>
                </a:extLst>
              </a:tr>
              <a:tr h="548640">
                <a:tc>
                  <a:txBody>
                    <a:bodyPr/>
                    <a:lstStyle/>
                    <a:p>
                      <a:pPr lvl="0"/>
                      <a:r>
                        <a:rPr lang="en-US" sz="1400"/>
                        <a:t>Colectarea informatiilor cu privire la aderenta tinand cont ca toate metodele de masurare a acesteia au limitari</a:t>
                      </a:r>
                      <a:endParaRPr lang="ro-RO" sz="1400"/>
                    </a:p>
                  </a:txBody>
                  <a:tcPr marL="121916" marR="121916" marT="60963" marB="60963">
                    <a:lnL w="19046" cap="flat" cmpd="sng" algn="ctr">
                      <a:solidFill>
                        <a:srgbClr val="241719"/>
                      </a:solidFill>
                      <a:prstDash val="solid"/>
                      <a:round/>
                      <a:headEnd type="none" w="med" len="med"/>
                      <a:tailEnd type="none" w="med" len="med"/>
                    </a:lnL>
                    <a:lnR w="19046" cap="flat" cmpd="sng" algn="ctr">
                      <a:solidFill>
                        <a:srgbClr val="241719"/>
                      </a:solidFill>
                      <a:prstDash val="solid"/>
                      <a:round/>
                      <a:headEnd type="none" w="med" len="med"/>
                      <a:tailEnd type="none" w="med" len="med"/>
                    </a:lnR>
                    <a:lnT w="19046" cap="flat" cmpd="sng" algn="ctr">
                      <a:solidFill>
                        <a:srgbClr val="241719"/>
                      </a:solidFill>
                      <a:prstDash val="solid"/>
                      <a:round/>
                      <a:headEnd type="none" w="med" len="med"/>
                      <a:tailEnd type="none" w="med" len="med"/>
                    </a:lnT>
                    <a:lnB w="19046" cap="flat" cmpd="sng" algn="ctr">
                      <a:solidFill>
                        <a:srgbClr val="241719"/>
                      </a:solidFill>
                      <a:prstDash val="solid"/>
                      <a:round/>
                      <a:headEnd type="none" w="med" len="med"/>
                      <a:tailEnd type="none" w="med" len="med"/>
                    </a:lnB>
                  </a:tcPr>
                </a:tc>
                <a:tc>
                  <a:txBody>
                    <a:bodyPr/>
                    <a:lstStyle/>
                    <a:p>
                      <a:pPr lvl="0"/>
                      <a:r>
                        <a:rPr lang="en-US" sz="1900"/>
                        <a:t>I</a:t>
                      </a:r>
                      <a:endParaRPr lang="ro-RO" sz="1900"/>
                    </a:p>
                  </a:txBody>
                  <a:tcPr marL="121916" marR="121916" marT="60963" marB="60963">
                    <a:lnL w="19046" cap="flat" cmpd="sng" algn="ctr">
                      <a:solidFill>
                        <a:srgbClr val="241719"/>
                      </a:solidFill>
                      <a:prstDash val="solid"/>
                      <a:round/>
                      <a:headEnd type="none" w="med" len="med"/>
                      <a:tailEnd type="none" w="med" len="med"/>
                    </a:lnL>
                    <a:lnR w="19046" cap="flat" cmpd="sng" algn="ctr">
                      <a:solidFill>
                        <a:srgbClr val="241719"/>
                      </a:solidFill>
                      <a:prstDash val="solid"/>
                      <a:round/>
                      <a:headEnd type="none" w="med" len="med"/>
                      <a:tailEnd type="none" w="med" len="med"/>
                    </a:lnR>
                    <a:lnT w="19046" cap="flat" cmpd="sng" algn="ctr">
                      <a:solidFill>
                        <a:srgbClr val="241719"/>
                      </a:solidFill>
                      <a:prstDash val="solid"/>
                      <a:round/>
                      <a:headEnd type="none" w="med" len="med"/>
                      <a:tailEnd type="none" w="med" len="med"/>
                    </a:lnT>
                    <a:lnB w="19046" cap="flat" cmpd="sng" algn="ctr">
                      <a:solidFill>
                        <a:srgbClr val="241719"/>
                      </a:solidFill>
                      <a:prstDash val="solid"/>
                      <a:round/>
                      <a:headEnd type="none" w="med" len="med"/>
                      <a:tailEnd type="none" w="med" len="med"/>
                    </a:lnB>
                    <a:solidFill>
                      <a:srgbClr val="008000"/>
                    </a:solidFill>
                  </a:tcPr>
                </a:tc>
                <a:tc>
                  <a:txBody>
                    <a:bodyPr/>
                    <a:lstStyle/>
                    <a:p>
                      <a:pPr lvl="0"/>
                      <a:r>
                        <a:rPr lang="en-US" sz="1900"/>
                        <a:t>C</a:t>
                      </a:r>
                      <a:endParaRPr lang="ro-RO" sz="1900"/>
                    </a:p>
                  </a:txBody>
                  <a:tcPr marL="121916" marR="121916" marT="60963" marB="60963">
                    <a:lnL w="19046" cap="flat" cmpd="sng" algn="ctr">
                      <a:solidFill>
                        <a:srgbClr val="241719"/>
                      </a:solidFill>
                      <a:prstDash val="solid"/>
                      <a:round/>
                      <a:headEnd type="none" w="med" len="med"/>
                      <a:tailEnd type="none" w="med" len="med"/>
                    </a:lnL>
                    <a:lnR w="19046" cap="flat" cmpd="sng" algn="ctr">
                      <a:solidFill>
                        <a:srgbClr val="241719"/>
                      </a:solidFill>
                      <a:prstDash val="solid"/>
                      <a:round/>
                      <a:headEnd type="none" w="med" len="med"/>
                      <a:tailEnd type="none" w="med" len="med"/>
                    </a:lnR>
                    <a:lnT w="19046" cap="flat" cmpd="sng" algn="ctr">
                      <a:solidFill>
                        <a:srgbClr val="241719"/>
                      </a:solidFill>
                      <a:prstDash val="solid"/>
                      <a:round/>
                      <a:headEnd type="none" w="med" len="med"/>
                      <a:tailEnd type="none" w="med" len="med"/>
                    </a:lnT>
                    <a:lnB w="19046" cap="flat" cmpd="sng" algn="ctr">
                      <a:solidFill>
                        <a:srgbClr val="241719"/>
                      </a:solidFill>
                      <a:prstDash val="solid"/>
                      <a:round/>
                      <a:headEnd type="none" w="med" len="med"/>
                      <a:tailEnd type="none" w="med" len="med"/>
                    </a:lnB>
                    <a:solidFill>
                      <a:srgbClr val="99CCFF"/>
                    </a:solidFill>
                  </a:tcPr>
                </a:tc>
                <a:extLst>
                  <a:ext uri="{0D108BD9-81ED-4DB2-BD59-A6C34878D82A}">
                    <a16:rowId xmlns:a16="http://schemas.microsoft.com/office/drawing/2014/main" val="1419673841"/>
                  </a:ext>
                </a:extLst>
              </a:tr>
              <a:tr h="548640">
                <a:tc>
                  <a:txBody>
                    <a:bodyPr/>
                    <a:lstStyle/>
                    <a:p>
                      <a:pPr lvl="0"/>
                      <a:r>
                        <a:rPr lang="en-US" sz="1400"/>
                        <a:t>Se recomanda </a:t>
                      </a:r>
                      <a:r>
                        <a:rPr lang="en-US" sz="1400" b="1"/>
                        <a:t>utilizarea combinatiilor fixe </a:t>
                      </a:r>
                      <a:r>
                        <a:rPr lang="en-US" sz="1400"/>
                        <a:t>pentru imbunatirea aderentei si persistentei la tratamentul antihipertensiv</a:t>
                      </a:r>
                      <a:endParaRPr lang="ro-RO" sz="1400"/>
                    </a:p>
                  </a:txBody>
                  <a:tcPr marL="121916" marR="121916" marT="60963" marB="60963">
                    <a:lnL w="19046" cap="flat" cmpd="sng" algn="ctr">
                      <a:solidFill>
                        <a:srgbClr val="241719"/>
                      </a:solidFill>
                      <a:prstDash val="solid"/>
                      <a:round/>
                      <a:headEnd type="none" w="med" len="med"/>
                      <a:tailEnd type="none" w="med" len="med"/>
                    </a:lnL>
                    <a:lnR w="19046" cap="flat" cmpd="sng" algn="ctr">
                      <a:solidFill>
                        <a:srgbClr val="241719"/>
                      </a:solidFill>
                      <a:prstDash val="solid"/>
                      <a:round/>
                      <a:headEnd type="none" w="med" len="med"/>
                      <a:tailEnd type="none" w="med" len="med"/>
                    </a:lnR>
                    <a:lnT w="19046" cap="flat" cmpd="sng" algn="ctr">
                      <a:solidFill>
                        <a:srgbClr val="241719"/>
                      </a:solidFill>
                      <a:prstDash val="solid"/>
                      <a:round/>
                      <a:headEnd type="none" w="med" len="med"/>
                      <a:tailEnd type="none" w="med" len="med"/>
                    </a:lnT>
                    <a:lnB w="19046" cap="flat" cmpd="sng" algn="ctr">
                      <a:solidFill>
                        <a:srgbClr val="241719"/>
                      </a:solidFill>
                      <a:prstDash val="solid"/>
                      <a:round/>
                      <a:headEnd type="none" w="med" len="med"/>
                      <a:tailEnd type="none" w="med" len="med"/>
                    </a:lnB>
                  </a:tcPr>
                </a:tc>
                <a:tc>
                  <a:txBody>
                    <a:bodyPr/>
                    <a:lstStyle/>
                    <a:p>
                      <a:pPr lvl="0"/>
                      <a:r>
                        <a:rPr lang="en-US" sz="1900"/>
                        <a:t>I</a:t>
                      </a:r>
                      <a:endParaRPr lang="ro-RO" sz="1900"/>
                    </a:p>
                  </a:txBody>
                  <a:tcPr marL="121916" marR="121916" marT="60963" marB="60963">
                    <a:lnL w="19046" cap="flat" cmpd="sng" algn="ctr">
                      <a:solidFill>
                        <a:srgbClr val="241719"/>
                      </a:solidFill>
                      <a:prstDash val="solid"/>
                      <a:round/>
                      <a:headEnd type="none" w="med" len="med"/>
                      <a:tailEnd type="none" w="med" len="med"/>
                    </a:lnL>
                    <a:lnR w="19046" cap="flat" cmpd="sng" algn="ctr">
                      <a:solidFill>
                        <a:srgbClr val="241719"/>
                      </a:solidFill>
                      <a:prstDash val="solid"/>
                      <a:round/>
                      <a:headEnd type="none" w="med" len="med"/>
                      <a:tailEnd type="none" w="med" len="med"/>
                    </a:lnR>
                    <a:lnT w="19046" cap="flat" cmpd="sng" algn="ctr">
                      <a:solidFill>
                        <a:srgbClr val="241719"/>
                      </a:solidFill>
                      <a:prstDash val="solid"/>
                      <a:round/>
                      <a:headEnd type="none" w="med" len="med"/>
                      <a:tailEnd type="none" w="med" len="med"/>
                    </a:lnT>
                    <a:lnB w="19046" cap="flat" cmpd="sng" algn="ctr">
                      <a:solidFill>
                        <a:srgbClr val="241719"/>
                      </a:solidFill>
                      <a:prstDash val="solid"/>
                      <a:round/>
                      <a:headEnd type="none" w="med" len="med"/>
                      <a:tailEnd type="none" w="med" len="med"/>
                    </a:lnB>
                    <a:solidFill>
                      <a:srgbClr val="008000"/>
                    </a:solidFill>
                  </a:tcPr>
                </a:tc>
                <a:tc>
                  <a:txBody>
                    <a:bodyPr/>
                    <a:lstStyle/>
                    <a:p>
                      <a:pPr lvl="0"/>
                      <a:r>
                        <a:rPr lang="en-US" sz="1900"/>
                        <a:t>B</a:t>
                      </a:r>
                      <a:endParaRPr lang="ro-RO" sz="1900"/>
                    </a:p>
                  </a:txBody>
                  <a:tcPr marL="121916" marR="121916" marT="60963" marB="60963">
                    <a:lnL w="19046" cap="flat" cmpd="sng" algn="ctr">
                      <a:solidFill>
                        <a:srgbClr val="241719"/>
                      </a:solidFill>
                      <a:prstDash val="solid"/>
                      <a:round/>
                      <a:headEnd type="none" w="med" len="med"/>
                      <a:tailEnd type="none" w="med" len="med"/>
                    </a:lnL>
                    <a:lnR w="19046" cap="flat" cmpd="sng" algn="ctr">
                      <a:solidFill>
                        <a:srgbClr val="241719"/>
                      </a:solidFill>
                      <a:prstDash val="solid"/>
                      <a:round/>
                      <a:headEnd type="none" w="med" len="med"/>
                      <a:tailEnd type="none" w="med" len="med"/>
                    </a:lnR>
                    <a:lnT w="19046" cap="flat" cmpd="sng" algn="ctr">
                      <a:solidFill>
                        <a:srgbClr val="241719"/>
                      </a:solidFill>
                      <a:prstDash val="solid"/>
                      <a:round/>
                      <a:headEnd type="none" w="med" len="med"/>
                      <a:tailEnd type="none" w="med" len="med"/>
                    </a:lnT>
                    <a:lnB w="19046" cap="flat" cmpd="sng" algn="ctr">
                      <a:solidFill>
                        <a:srgbClr val="241719"/>
                      </a:solidFill>
                      <a:prstDash val="solid"/>
                      <a:round/>
                      <a:headEnd type="none" w="med" len="med"/>
                      <a:tailEnd type="none" w="med" len="med"/>
                    </a:lnB>
                    <a:solidFill>
                      <a:srgbClr val="3399FF"/>
                    </a:solidFill>
                  </a:tcPr>
                </a:tc>
                <a:extLst>
                  <a:ext uri="{0D108BD9-81ED-4DB2-BD59-A6C34878D82A}">
                    <a16:rowId xmlns:a16="http://schemas.microsoft.com/office/drawing/2014/main" val="3460481392"/>
                  </a:ext>
                </a:extLst>
              </a:tr>
              <a:tr h="761996">
                <a:tc>
                  <a:txBody>
                    <a:bodyPr/>
                    <a:lstStyle/>
                    <a:p>
                      <a:pPr lvl="0"/>
                      <a:r>
                        <a:rPr lang="en-US" sz="1400"/>
                        <a:t>Pot fi luate in considerare mai multe strategii pentru cresterea aderentei si o </a:t>
                      </a:r>
                      <a:r>
                        <a:rPr lang="en-US" sz="1400" b="1"/>
                        <a:t>abordare multidimensionala</a:t>
                      </a:r>
                      <a:r>
                        <a:rPr lang="en-US" sz="1400"/>
                        <a:t> bazata pe echipe de specialisti</a:t>
                      </a:r>
                      <a:endParaRPr lang="ro-RO" sz="1400"/>
                    </a:p>
                  </a:txBody>
                  <a:tcPr marL="121916" marR="121916" marT="60963" marB="60963">
                    <a:lnL w="19046" cap="flat" cmpd="sng" algn="ctr">
                      <a:solidFill>
                        <a:srgbClr val="241719"/>
                      </a:solidFill>
                      <a:prstDash val="solid"/>
                      <a:round/>
                      <a:headEnd type="none" w="med" len="med"/>
                      <a:tailEnd type="none" w="med" len="med"/>
                    </a:lnL>
                    <a:lnR w="19046" cap="flat" cmpd="sng" algn="ctr">
                      <a:solidFill>
                        <a:srgbClr val="241719"/>
                      </a:solidFill>
                      <a:prstDash val="solid"/>
                      <a:round/>
                      <a:headEnd type="none" w="med" len="med"/>
                      <a:tailEnd type="none" w="med" len="med"/>
                    </a:lnR>
                    <a:lnT w="19046" cap="flat" cmpd="sng" algn="ctr">
                      <a:solidFill>
                        <a:srgbClr val="241719"/>
                      </a:solidFill>
                      <a:prstDash val="solid"/>
                      <a:round/>
                      <a:headEnd type="none" w="med" len="med"/>
                      <a:tailEnd type="none" w="med" len="med"/>
                    </a:lnT>
                    <a:lnB w="19046" cap="flat" cmpd="sng" algn="ctr">
                      <a:solidFill>
                        <a:srgbClr val="241719"/>
                      </a:solidFill>
                      <a:prstDash val="solid"/>
                      <a:round/>
                      <a:headEnd type="none" w="med" len="med"/>
                      <a:tailEnd type="none" w="med" len="med"/>
                    </a:lnB>
                  </a:tcPr>
                </a:tc>
                <a:tc>
                  <a:txBody>
                    <a:bodyPr/>
                    <a:lstStyle/>
                    <a:p>
                      <a:pPr lvl="0"/>
                      <a:r>
                        <a:rPr lang="en-US" sz="1900"/>
                        <a:t>I</a:t>
                      </a:r>
                      <a:endParaRPr lang="ro-RO" sz="1900"/>
                    </a:p>
                  </a:txBody>
                  <a:tcPr marL="121916" marR="121916" marT="60963" marB="60963">
                    <a:lnL w="19046" cap="flat" cmpd="sng" algn="ctr">
                      <a:solidFill>
                        <a:srgbClr val="241719"/>
                      </a:solidFill>
                      <a:prstDash val="solid"/>
                      <a:round/>
                      <a:headEnd type="none" w="med" len="med"/>
                      <a:tailEnd type="none" w="med" len="med"/>
                    </a:lnL>
                    <a:lnR w="19046" cap="flat" cmpd="sng" algn="ctr">
                      <a:solidFill>
                        <a:srgbClr val="241719"/>
                      </a:solidFill>
                      <a:prstDash val="solid"/>
                      <a:round/>
                      <a:headEnd type="none" w="med" len="med"/>
                      <a:tailEnd type="none" w="med" len="med"/>
                    </a:lnR>
                    <a:lnT w="19046" cap="flat" cmpd="sng" algn="ctr">
                      <a:solidFill>
                        <a:srgbClr val="241719"/>
                      </a:solidFill>
                      <a:prstDash val="solid"/>
                      <a:round/>
                      <a:headEnd type="none" w="med" len="med"/>
                      <a:tailEnd type="none" w="med" len="med"/>
                    </a:lnT>
                    <a:lnB w="19046" cap="flat" cmpd="sng" algn="ctr">
                      <a:solidFill>
                        <a:srgbClr val="241719"/>
                      </a:solidFill>
                      <a:prstDash val="solid"/>
                      <a:round/>
                      <a:headEnd type="none" w="med" len="med"/>
                      <a:tailEnd type="none" w="med" len="med"/>
                    </a:lnB>
                    <a:solidFill>
                      <a:srgbClr val="008000"/>
                    </a:solidFill>
                  </a:tcPr>
                </a:tc>
                <a:tc>
                  <a:txBody>
                    <a:bodyPr/>
                    <a:lstStyle/>
                    <a:p>
                      <a:pPr lvl="0"/>
                      <a:r>
                        <a:rPr lang="en-US" sz="1900"/>
                        <a:t>C</a:t>
                      </a:r>
                      <a:endParaRPr lang="ro-RO" sz="1900"/>
                    </a:p>
                  </a:txBody>
                  <a:tcPr marL="121916" marR="121916" marT="60963" marB="60963">
                    <a:lnL w="19046" cap="flat" cmpd="sng" algn="ctr">
                      <a:solidFill>
                        <a:srgbClr val="241719"/>
                      </a:solidFill>
                      <a:prstDash val="solid"/>
                      <a:round/>
                      <a:headEnd type="none" w="med" len="med"/>
                      <a:tailEnd type="none" w="med" len="med"/>
                    </a:lnL>
                    <a:lnR w="19046" cap="flat" cmpd="sng" algn="ctr">
                      <a:solidFill>
                        <a:srgbClr val="241719"/>
                      </a:solidFill>
                      <a:prstDash val="solid"/>
                      <a:round/>
                      <a:headEnd type="none" w="med" len="med"/>
                      <a:tailEnd type="none" w="med" len="med"/>
                    </a:lnR>
                    <a:lnT w="19046" cap="flat" cmpd="sng" algn="ctr">
                      <a:solidFill>
                        <a:srgbClr val="241719"/>
                      </a:solidFill>
                      <a:prstDash val="solid"/>
                      <a:round/>
                      <a:headEnd type="none" w="med" len="med"/>
                      <a:tailEnd type="none" w="med" len="med"/>
                    </a:lnT>
                    <a:lnB w="19046" cap="flat" cmpd="sng" algn="ctr">
                      <a:solidFill>
                        <a:srgbClr val="241719"/>
                      </a:solidFill>
                      <a:prstDash val="solid"/>
                      <a:round/>
                      <a:headEnd type="none" w="med" len="med"/>
                      <a:tailEnd type="none" w="med" len="med"/>
                    </a:lnB>
                    <a:solidFill>
                      <a:srgbClr val="99CCFF"/>
                    </a:solidFill>
                  </a:tcPr>
                </a:tc>
                <a:extLst>
                  <a:ext uri="{0D108BD9-81ED-4DB2-BD59-A6C34878D82A}">
                    <a16:rowId xmlns:a16="http://schemas.microsoft.com/office/drawing/2014/main" val="2392556209"/>
                  </a:ext>
                </a:extLst>
              </a:tr>
            </a:tbl>
          </a:graphicData>
        </a:graphic>
      </p:graphicFrame>
      <p:sp>
        <p:nvSpPr>
          <p:cNvPr id="5" name="Rectangle: Rounded Corners 5">
            <a:extLst>
              <a:ext uri="{FF2B5EF4-FFF2-40B4-BE49-F238E27FC236}">
                <a16:creationId xmlns:a16="http://schemas.microsoft.com/office/drawing/2014/main" id="{4CD6B07C-21FE-8F5D-B4EB-4E200E522011}"/>
              </a:ext>
            </a:extLst>
          </p:cNvPr>
          <p:cNvSpPr/>
          <p:nvPr/>
        </p:nvSpPr>
        <p:spPr>
          <a:xfrm>
            <a:off x="5077004" y="2109411"/>
            <a:ext cx="6998881" cy="677332"/>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w="28575" cap="flat">
            <a:solidFill>
              <a:srgbClr val="2F528F"/>
            </a:solidFill>
            <a:prstDash val="solid"/>
            <a:miter/>
          </a:ln>
        </p:spPr>
        <p:txBody>
          <a:bodyPr vert="horz" wrap="square" lIns="91440" tIns="45720" rIns="91440" bIns="45720" anchor="ctr" anchorCtr="1" compatLnSpc="1">
            <a:noAutofit/>
          </a:bodyPr>
          <a:lstStyle/>
          <a:p>
            <a:pPr marL="0" marR="0" lvl="0" indent="0" algn="ctr" defTabSz="1219169"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o-RO" sz="1867" b="0" i="0" u="none" strike="noStrike" kern="0" cap="none" spc="0" baseline="0">
              <a:solidFill>
                <a:srgbClr val="6D9EEB"/>
              </a:solidFill>
              <a:uFillTx/>
              <a:latin typeface="Arial"/>
            </a:endParaRPr>
          </a:p>
        </p:txBody>
      </p:sp>
      <p:sp>
        <p:nvSpPr>
          <p:cNvPr id="6" name="Rectangle: Rounded Corners 6">
            <a:extLst>
              <a:ext uri="{FF2B5EF4-FFF2-40B4-BE49-F238E27FC236}">
                <a16:creationId xmlns:a16="http://schemas.microsoft.com/office/drawing/2014/main" id="{834043CD-AE60-94EC-CA7E-6BB876D308A8}"/>
              </a:ext>
            </a:extLst>
          </p:cNvPr>
          <p:cNvSpPr/>
          <p:nvPr/>
        </p:nvSpPr>
        <p:spPr>
          <a:xfrm>
            <a:off x="5077004" y="3393923"/>
            <a:ext cx="6998881" cy="677332"/>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w="28575" cap="flat">
            <a:solidFill>
              <a:srgbClr val="2F528F"/>
            </a:solidFill>
            <a:prstDash val="solid"/>
            <a:miter/>
          </a:ln>
        </p:spPr>
        <p:txBody>
          <a:bodyPr vert="horz" wrap="square" lIns="91440" tIns="45720" rIns="91440" bIns="45720" anchor="ctr" anchorCtr="1" compatLnSpc="1">
            <a:noAutofit/>
          </a:bodyPr>
          <a:lstStyle/>
          <a:p>
            <a:pPr marL="0" marR="0" lvl="0" indent="0" algn="ctr" defTabSz="1219169"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o-RO" sz="1867" b="0" i="0" u="none" strike="noStrike" kern="0" cap="none" spc="0" baseline="0">
              <a:solidFill>
                <a:srgbClr val="6D9EEB"/>
              </a:solidFill>
              <a:uFillTx/>
              <a:latin typeface="Arial"/>
            </a:endParaRPr>
          </a:p>
        </p:txBody>
      </p:sp>
      <p:sp>
        <p:nvSpPr>
          <p:cNvPr id="7" name="Rectangle: Rounded Corners 7">
            <a:extLst>
              <a:ext uri="{FF2B5EF4-FFF2-40B4-BE49-F238E27FC236}">
                <a16:creationId xmlns:a16="http://schemas.microsoft.com/office/drawing/2014/main" id="{5AB68DDA-3D91-28FC-2BC1-57438B9E2DCF}"/>
              </a:ext>
            </a:extLst>
          </p:cNvPr>
          <p:cNvSpPr/>
          <p:nvPr/>
        </p:nvSpPr>
        <p:spPr>
          <a:xfrm>
            <a:off x="5077004" y="4576837"/>
            <a:ext cx="6998881" cy="1378951"/>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w="28575" cap="flat">
            <a:solidFill>
              <a:srgbClr val="2F528F"/>
            </a:solidFill>
            <a:prstDash val="solid"/>
            <a:miter/>
          </a:ln>
        </p:spPr>
        <p:txBody>
          <a:bodyPr vert="horz" wrap="square" lIns="91440" tIns="45720" rIns="91440" bIns="45720" anchor="ctr" anchorCtr="1" compatLnSpc="1">
            <a:noAutofit/>
          </a:bodyPr>
          <a:lstStyle/>
          <a:p>
            <a:pPr marL="0" marR="0" lvl="0" indent="0" algn="ctr" defTabSz="1219169"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o-RO" sz="1867" b="0" i="0" u="none" strike="noStrike" kern="0" cap="none" spc="0" baseline="0">
              <a:solidFill>
                <a:srgbClr val="6D9EEB"/>
              </a:solidFill>
              <a:uFillTx/>
              <a:latin typeface="Arial"/>
            </a:endParaRPr>
          </a:p>
        </p:txBody>
      </p:sp>
      <p:pic>
        <p:nvPicPr>
          <p:cNvPr id="8" name="Picture 7" descr="European Society of Hypertension Announces Comprehensive New Guidelines for  the Management of Arterial Hypertension">
            <a:extLst>
              <a:ext uri="{FF2B5EF4-FFF2-40B4-BE49-F238E27FC236}">
                <a16:creationId xmlns:a16="http://schemas.microsoft.com/office/drawing/2014/main" id="{05382776-54E9-0675-57A2-062959D2CB03}"/>
              </a:ext>
            </a:extLst>
          </p:cNvPr>
          <p:cNvPicPr>
            <a:picLocks noChangeAspect="1"/>
          </p:cNvPicPr>
          <p:nvPr/>
        </p:nvPicPr>
        <p:blipFill>
          <a:blip r:embed="rId2"/>
          <a:srcRect/>
          <a:stretch>
            <a:fillRect/>
          </a:stretch>
        </p:blipFill>
        <p:spPr>
          <a:xfrm>
            <a:off x="212852" y="167846"/>
            <a:ext cx="2833788" cy="1490015"/>
          </a:xfrm>
          <a:prstGeom prst="rect">
            <a:avLst/>
          </a:prstGeom>
          <a:noFill/>
          <a:ln cap="flat">
            <a:noFill/>
          </a:ln>
          <a:effectLst>
            <a:outerShdw dir="16200000" algn="tl">
              <a:srgbClr val="000000">
                <a:alpha val="40000"/>
              </a:srgbClr>
            </a:outerShdw>
          </a:effectLst>
        </p:spPr>
      </p:pic>
      <p:pic>
        <p:nvPicPr>
          <p:cNvPr id="9" name="Picture 5">
            <a:extLst>
              <a:ext uri="{FF2B5EF4-FFF2-40B4-BE49-F238E27FC236}">
                <a16:creationId xmlns:a16="http://schemas.microsoft.com/office/drawing/2014/main" id="{F755E111-6B17-3AF1-1290-9CF202DE549D}"/>
              </a:ext>
            </a:extLst>
          </p:cNvPr>
          <p:cNvPicPr>
            <a:picLocks noChangeAspect="1"/>
          </p:cNvPicPr>
          <p:nvPr/>
        </p:nvPicPr>
        <p:blipFill>
          <a:blip r:embed="rId3"/>
          <a:stretch>
            <a:fillRect/>
          </a:stretch>
        </p:blipFill>
        <p:spPr>
          <a:xfrm>
            <a:off x="397187" y="6270507"/>
            <a:ext cx="3214682" cy="467587"/>
          </a:xfrm>
          <a:prstGeom prst="rect">
            <a:avLst/>
          </a:prstGeom>
          <a:noFill/>
          <a:ln cap="flat">
            <a:noFill/>
          </a:ln>
          <a:effectLst>
            <a:outerShdw dir="16200000" algn="tl">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4ED2B-37FF-104A-1A22-DD67899F2E50}"/>
              </a:ext>
            </a:extLst>
          </p:cNvPr>
          <p:cNvSpPr>
            <a:spLocks noGrp="1"/>
          </p:cNvSpPr>
          <p:nvPr>
            <p:ph type="title"/>
          </p:nvPr>
        </p:nvSpPr>
        <p:spPr>
          <a:xfrm>
            <a:off x="838200" y="214051"/>
            <a:ext cx="10515600" cy="1325563"/>
          </a:xfrm>
        </p:spPr>
        <p:txBody>
          <a:bodyPr>
            <a:normAutofit/>
          </a:bodyPr>
          <a:lstStyle/>
          <a:p>
            <a:pPr algn="ctr"/>
            <a:r>
              <a:rPr lang="en-US" sz="3200" b="1" dirty="0" err="1">
                <a:solidFill>
                  <a:srgbClr val="C00000"/>
                </a:solidFill>
              </a:rPr>
              <a:t>Aderenta</a:t>
            </a:r>
            <a:r>
              <a:rPr lang="en-US" sz="3200" b="1" dirty="0">
                <a:solidFill>
                  <a:srgbClr val="C00000"/>
                </a:solidFill>
              </a:rPr>
              <a:t> buna la </a:t>
            </a:r>
            <a:r>
              <a:rPr lang="en-US" sz="3200" b="1" dirty="0" err="1">
                <a:solidFill>
                  <a:srgbClr val="C00000"/>
                </a:solidFill>
              </a:rPr>
              <a:t>tratamentul</a:t>
            </a:r>
            <a:r>
              <a:rPr lang="en-US" sz="3200" b="1" dirty="0">
                <a:solidFill>
                  <a:srgbClr val="C00000"/>
                </a:solidFill>
              </a:rPr>
              <a:t> </a:t>
            </a:r>
            <a:r>
              <a:rPr lang="en-US" sz="3200" b="1" dirty="0" err="1">
                <a:solidFill>
                  <a:srgbClr val="C00000"/>
                </a:solidFill>
              </a:rPr>
              <a:t>antihipertensiv</a:t>
            </a:r>
            <a:r>
              <a:rPr lang="en-US" sz="3200" b="1" dirty="0">
                <a:solidFill>
                  <a:srgbClr val="C00000"/>
                </a:solidFill>
              </a:rPr>
              <a:t> reduce </a:t>
            </a:r>
            <a:r>
              <a:rPr lang="en-US" sz="3200" b="1" dirty="0" err="1">
                <a:solidFill>
                  <a:srgbClr val="C00000"/>
                </a:solidFill>
              </a:rPr>
              <a:t>riscul</a:t>
            </a:r>
            <a:r>
              <a:rPr lang="en-US" sz="3200" b="1" dirty="0">
                <a:solidFill>
                  <a:srgbClr val="C00000"/>
                </a:solidFill>
              </a:rPr>
              <a:t> cardiovascular</a:t>
            </a:r>
            <a:endParaRPr lang="ro-RO" sz="3200" b="1" dirty="0">
              <a:solidFill>
                <a:srgbClr val="C00000"/>
              </a:solidFill>
            </a:endParaRPr>
          </a:p>
        </p:txBody>
      </p:sp>
      <p:pic>
        <p:nvPicPr>
          <p:cNvPr id="3" name="Picture 2">
            <a:extLst>
              <a:ext uri="{FF2B5EF4-FFF2-40B4-BE49-F238E27FC236}">
                <a16:creationId xmlns:a16="http://schemas.microsoft.com/office/drawing/2014/main" id="{E30C6192-B85F-8C1C-DE8C-390E74D70A5B}"/>
              </a:ext>
            </a:extLst>
          </p:cNvPr>
          <p:cNvPicPr>
            <a:picLocks noChangeAspect="1"/>
          </p:cNvPicPr>
          <p:nvPr/>
        </p:nvPicPr>
        <p:blipFill rotWithShape="1">
          <a:blip r:embed="rId2">
            <a:extLst>
              <a:ext uri="{28A0092B-C50C-407E-A947-70E740481C1C}">
                <a14:useLocalDpi xmlns:a14="http://schemas.microsoft.com/office/drawing/2010/main" val="0"/>
              </a:ext>
            </a:extLst>
          </a:blip>
          <a:srcRect l="1843" r="841"/>
          <a:stretch/>
        </p:blipFill>
        <p:spPr>
          <a:xfrm>
            <a:off x="374807" y="1794139"/>
            <a:ext cx="6511022" cy="4215391"/>
          </a:xfrm>
          <a:prstGeom prst="rect">
            <a:avLst/>
          </a:prstGeom>
          <a:ln>
            <a:solidFill>
              <a:schemeClr val="bg2">
                <a:lumMod val="90000"/>
              </a:schemeClr>
            </a:solidFill>
          </a:ln>
        </p:spPr>
      </p:pic>
      <p:sp>
        <p:nvSpPr>
          <p:cNvPr id="5" name="TextBox 4">
            <a:extLst>
              <a:ext uri="{FF2B5EF4-FFF2-40B4-BE49-F238E27FC236}">
                <a16:creationId xmlns:a16="http://schemas.microsoft.com/office/drawing/2014/main" id="{4628D6A9-6B0B-06A9-1D0F-C532AB64ED1C}"/>
              </a:ext>
            </a:extLst>
          </p:cNvPr>
          <p:cNvSpPr txBox="1"/>
          <p:nvPr/>
        </p:nvSpPr>
        <p:spPr>
          <a:xfrm>
            <a:off x="-1135049" y="6581001"/>
            <a:ext cx="8020878" cy="276999"/>
          </a:xfrm>
          <a:prstGeom prst="rect">
            <a:avLst/>
          </a:prstGeom>
          <a:noFill/>
        </p:spPr>
        <p:txBody>
          <a:bodyPr wrap="square">
            <a:spAutoFit/>
          </a:bodyPr>
          <a:lstStyle/>
          <a:p>
            <a:pPr algn="r"/>
            <a:r>
              <a:rPr lang="en-US" sz="1200" dirty="0">
                <a:solidFill>
                  <a:srgbClr val="324168"/>
                </a:solidFill>
                <a:latin typeface="Arial" panose="020B0604020202020204" pitchFamily="34" charset="0"/>
                <a:cs typeface="Arial" panose="020B0604020202020204" pitchFamily="34" charset="0"/>
              </a:rPr>
              <a:t>Corrao G, et al. J. </a:t>
            </a:r>
            <a:r>
              <a:rPr lang="en-US" sz="1200" dirty="0" err="1">
                <a:solidFill>
                  <a:srgbClr val="324168"/>
                </a:solidFill>
                <a:latin typeface="Arial" panose="020B0604020202020204" pitchFamily="34" charset="0"/>
                <a:cs typeface="Arial" panose="020B0604020202020204" pitchFamily="34" charset="0"/>
              </a:rPr>
              <a:t>Hypertens</a:t>
            </a:r>
            <a:r>
              <a:rPr lang="en-US" sz="1200" dirty="0">
                <a:solidFill>
                  <a:srgbClr val="324168"/>
                </a:solidFill>
                <a:latin typeface="Arial" panose="020B0604020202020204" pitchFamily="34" charset="0"/>
                <a:cs typeface="Arial" panose="020B0604020202020204" pitchFamily="34" charset="0"/>
              </a:rPr>
              <a:t>. 2011;29(3):610-618; doi:10.1097/HJH.0b013e328342ca97 </a:t>
            </a:r>
          </a:p>
        </p:txBody>
      </p:sp>
      <p:sp>
        <p:nvSpPr>
          <p:cNvPr id="7" name="TextBox 6">
            <a:extLst>
              <a:ext uri="{FF2B5EF4-FFF2-40B4-BE49-F238E27FC236}">
                <a16:creationId xmlns:a16="http://schemas.microsoft.com/office/drawing/2014/main" id="{93F0DC0E-97AE-AD7B-49EF-36B70B8667DF}"/>
              </a:ext>
            </a:extLst>
          </p:cNvPr>
          <p:cNvSpPr txBox="1"/>
          <p:nvPr/>
        </p:nvSpPr>
        <p:spPr>
          <a:xfrm>
            <a:off x="7068710" y="2192125"/>
            <a:ext cx="4748483" cy="3447098"/>
          </a:xfrm>
          <a:prstGeom prst="rect">
            <a:avLst/>
          </a:prstGeom>
          <a:noFill/>
          <a:ln>
            <a:solidFill>
              <a:schemeClr val="bg2">
                <a:lumMod val="90000"/>
              </a:schemeClr>
            </a:solidFill>
          </a:ln>
        </p:spPr>
        <p:txBody>
          <a:bodyPr wrap="square">
            <a:spAutoFit/>
          </a:bodyPr>
          <a:lstStyle/>
          <a:p>
            <a:pPr marL="342900" indent="-342900" algn="just">
              <a:spcAft>
                <a:spcPts val="1200"/>
              </a:spcAft>
              <a:buFont typeface="Arial" panose="020B0604020202020204" pitchFamily="34" charset="0"/>
              <a:buChar char="•"/>
            </a:pPr>
            <a:r>
              <a:rPr lang="en-US" b="1" dirty="0">
                <a:solidFill>
                  <a:schemeClr val="accent1">
                    <a:lumMod val="50000"/>
                  </a:schemeClr>
                </a:solidFill>
                <a:cs typeface="Times New Roman" panose="02020603050405020304" pitchFamily="18" charset="0"/>
              </a:rPr>
              <a:t>242.594 </a:t>
            </a:r>
            <a:r>
              <a:rPr lang="en-US" b="1" dirty="0" err="1">
                <a:solidFill>
                  <a:schemeClr val="accent1">
                    <a:lumMod val="50000"/>
                  </a:schemeClr>
                </a:solidFill>
                <a:cs typeface="Times New Roman" panose="02020603050405020304" pitchFamily="18" charset="0"/>
              </a:rPr>
              <a:t>pacienti</a:t>
            </a:r>
            <a:r>
              <a:rPr lang="en-US" b="1" dirty="0">
                <a:solidFill>
                  <a:schemeClr val="accent1">
                    <a:lumMod val="50000"/>
                  </a:schemeClr>
                </a:solidFill>
                <a:cs typeface="Times New Roman" panose="02020603050405020304" pitchFamily="18" charset="0"/>
              </a:rPr>
              <a:t> </a:t>
            </a:r>
            <a:r>
              <a:rPr lang="en-US" b="1" dirty="0" err="1">
                <a:solidFill>
                  <a:schemeClr val="accent1">
                    <a:lumMod val="50000"/>
                  </a:schemeClr>
                </a:solidFill>
                <a:cs typeface="Times New Roman" panose="02020603050405020304" pitchFamily="18" charset="0"/>
              </a:rPr>
              <a:t>hipertensivi</a:t>
            </a:r>
            <a:r>
              <a:rPr lang="en-US" dirty="0">
                <a:solidFill>
                  <a:schemeClr val="accent1">
                    <a:lumMod val="50000"/>
                  </a:schemeClr>
                </a:solidFill>
                <a:cs typeface="Times New Roman" panose="02020603050405020304" pitchFamily="18" charset="0"/>
              </a:rPr>
              <a:t>, </a:t>
            </a:r>
            <a:r>
              <a:rPr lang="en-US" dirty="0" err="1">
                <a:solidFill>
                  <a:schemeClr val="accent1">
                    <a:lumMod val="50000"/>
                  </a:schemeClr>
                </a:solidFill>
                <a:cs typeface="Times New Roman" panose="02020603050405020304" pitchFamily="18" charset="0"/>
              </a:rPr>
              <a:t>urmariti</a:t>
            </a:r>
            <a:r>
              <a:rPr lang="en-US" dirty="0">
                <a:solidFill>
                  <a:schemeClr val="accent1">
                    <a:lumMod val="50000"/>
                  </a:schemeClr>
                </a:solidFill>
                <a:cs typeface="Times New Roman" panose="02020603050405020304" pitchFamily="18" charset="0"/>
              </a:rPr>
              <a:t> 6 ani</a:t>
            </a:r>
          </a:p>
          <a:p>
            <a:pPr marL="342900" indent="-342900" algn="just">
              <a:spcAft>
                <a:spcPts val="1200"/>
              </a:spcAft>
              <a:buFont typeface="Arial" panose="020B0604020202020204" pitchFamily="34" charset="0"/>
              <a:buChar char="•"/>
            </a:pPr>
            <a:r>
              <a:rPr lang="en-US" dirty="0" err="1">
                <a:solidFill>
                  <a:schemeClr val="accent1">
                    <a:lumMod val="50000"/>
                  </a:schemeClr>
                </a:solidFill>
                <a:cs typeface="Times New Roman" panose="02020603050405020304" pitchFamily="18" charset="0"/>
              </a:rPr>
              <a:t>Spre</a:t>
            </a:r>
            <a:r>
              <a:rPr lang="en-US" dirty="0">
                <a:solidFill>
                  <a:schemeClr val="accent1">
                    <a:lumMod val="50000"/>
                  </a:schemeClr>
                </a:solidFill>
                <a:cs typeface="Times New Roman" panose="02020603050405020304" pitchFamily="18" charset="0"/>
              </a:rPr>
              <a:t> </a:t>
            </a:r>
            <a:r>
              <a:rPr lang="en-US" dirty="0" err="1">
                <a:solidFill>
                  <a:schemeClr val="accent1">
                    <a:lumMod val="50000"/>
                  </a:schemeClr>
                </a:solidFill>
                <a:cs typeface="Times New Roman" panose="02020603050405020304" pitchFamily="18" charset="0"/>
              </a:rPr>
              <a:t>deosebire</a:t>
            </a:r>
            <a:r>
              <a:rPr lang="en-US" dirty="0">
                <a:solidFill>
                  <a:schemeClr val="accent1">
                    <a:lumMod val="50000"/>
                  </a:schemeClr>
                </a:solidFill>
                <a:cs typeface="Times New Roman" panose="02020603050405020304" pitchFamily="18" charset="0"/>
              </a:rPr>
              <a:t> de </a:t>
            </a:r>
            <a:r>
              <a:rPr lang="en-US" dirty="0" err="1">
                <a:solidFill>
                  <a:schemeClr val="accent1">
                    <a:lumMod val="50000"/>
                  </a:schemeClr>
                </a:solidFill>
                <a:cs typeface="Times New Roman" panose="02020603050405020304" pitchFamily="18" charset="0"/>
              </a:rPr>
              <a:t>pacientii</a:t>
            </a:r>
            <a:r>
              <a:rPr lang="en-US" dirty="0">
                <a:solidFill>
                  <a:schemeClr val="accent1">
                    <a:lumMod val="50000"/>
                  </a:schemeClr>
                </a:solidFill>
                <a:cs typeface="Times New Roman" panose="02020603050405020304" pitchFamily="18" charset="0"/>
              </a:rPr>
              <a:t> care nu au </a:t>
            </a:r>
            <a:r>
              <a:rPr lang="en-US" dirty="0" err="1">
                <a:solidFill>
                  <a:schemeClr val="accent1">
                    <a:lumMod val="50000"/>
                  </a:schemeClr>
                </a:solidFill>
                <a:cs typeface="Times New Roman" panose="02020603050405020304" pitchFamily="18" charset="0"/>
              </a:rPr>
              <a:t>fost</a:t>
            </a:r>
            <a:r>
              <a:rPr lang="en-US" dirty="0">
                <a:solidFill>
                  <a:schemeClr val="accent1">
                    <a:lumMod val="50000"/>
                  </a:schemeClr>
                </a:solidFill>
                <a:cs typeface="Times New Roman" panose="02020603050405020304" pitchFamily="18" charset="0"/>
              </a:rPr>
              <a:t> </a:t>
            </a:r>
            <a:r>
              <a:rPr lang="en-US" dirty="0" err="1">
                <a:solidFill>
                  <a:schemeClr val="accent1">
                    <a:lumMod val="50000"/>
                  </a:schemeClr>
                </a:solidFill>
                <a:cs typeface="Times New Roman" panose="02020603050405020304" pitchFamily="18" charset="0"/>
              </a:rPr>
              <a:t>persistenti</a:t>
            </a:r>
            <a:r>
              <a:rPr lang="en-US" dirty="0">
                <a:solidFill>
                  <a:schemeClr val="accent1">
                    <a:lumMod val="50000"/>
                  </a:schemeClr>
                </a:solidFill>
                <a:cs typeface="Times New Roman" panose="02020603050405020304" pitchFamily="18" charset="0"/>
              </a:rPr>
              <a:t> la </a:t>
            </a:r>
            <a:r>
              <a:rPr lang="en-US" dirty="0" err="1">
                <a:solidFill>
                  <a:schemeClr val="accent1">
                    <a:lumMod val="50000"/>
                  </a:schemeClr>
                </a:solidFill>
                <a:cs typeface="Times New Roman" panose="02020603050405020304" pitchFamily="18" charset="0"/>
              </a:rPr>
              <a:t>tratament</a:t>
            </a:r>
            <a:r>
              <a:rPr lang="en-US" dirty="0">
                <a:solidFill>
                  <a:schemeClr val="accent1">
                    <a:lumMod val="50000"/>
                  </a:schemeClr>
                </a:solidFill>
                <a:cs typeface="Times New Roman" panose="02020603050405020304" pitchFamily="18" charset="0"/>
              </a:rPr>
              <a:t>, </a:t>
            </a:r>
            <a:r>
              <a:rPr lang="en-US" dirty="0" err="1">
                <a:solidFill>
                  <a:schemeClr val="accent1">
                    <a:lumMod val="50000"/>
                  </a:schemeClr>
                </a:solidFill>
                <a:cs typeface="Times New Roman" panose="02020603050405020304" pitchFamily="18" charset="0"/>
              </a:rPr>
              <a:t>pacientii</a:t>
            </a:r>
            <a:r>
              <a:rPr lang="en-US" dirty="0">
                <a:solidFill>
                  <a:schemeClr val="accent1">
                    <a:lumMod val="50000"/>
                  </a:schemeClr>
                </a:solidFill>
                <a:cs typeface="Times New Roman" panose="02020603050405020304" pitchFamily="18" charset="0"/>
              </a:rPr>
              <a:t> care au </a:t>
            </a:r>
            <a:r>
              <a:rPr lang="en-US" b="1" dirty="0" err="1">
                <a:solidFill>
                  <a:schemeClr val="accent1">
                    <a:lumMod val="50000"/>
                  </a:schemeClr>
                </a:solidFill>
                <a:highlight>
                  <a:srgbClr val="FFFF00"/>
                </a:highlight>
                <a:cs typeface="Times New Roman" panose="02020603050405020304" pitchFamily="18" charset="0"/>
              </a:rPr>
              <a:t>continuat</a:t>
            </a:r>
            <a:r>
              <a:rPr lang="en-US" b="1" dirty="0">
                <a:solidFill>
                  <a:schemeClr val="accent1">
                    <a:lumMod val="50000"/>
                  </a:schemeClr>
                </a:solidFill>
                <a:highlight>
                  <a:srgbClr val="FFFF00"/>
                </a:highlight>
                <a:cs typeface="Times New Roman" panose="02020603050405020304" pitchFamily="18" charset="0"/>
              </a:rPr>
              <a:t> </a:t>
            </a:r>
            <a:r>
              <a:rPr lang="en-US" b="1" dirty="0" err="1">
                <a:solidFill>
                  <a:schemeClr val="accent1">
                    <a:lumMod val="50000"/>
                  </a:schemeClr>
                </a:solidFill>
                <a:highlight>
                  <a:srgbClr val="FFFF00"/>
                </a:highlight>
                <a:cs typeface="Times New Roman" panose="02020603050405020304" pitchFamily="18" charset="0"/>
              </a:rPr>
              <a:t>tratamentul</a:t>
            </a:r>
            <a:r>
              <a:rPr lang="en-US" b="1" dirty="0">
                <a:solidFill>
                  <a:schemeClr val="accent1">
                    <a:lumMod val="50000"/>
                  </a:schemeClr>
                </a:solidFill>
                <a:highlight>
                  <a:srgbClr val="FFFF00"/>
                </a:highlight>
                <a:cs typeface="Times New Roman" panose="02020603050405020304" pitchFamily="18" charset="0"/>
              </a:rPr>
              <a:t> </a:t>
            </a:r>
            <a:r>
              <a:rPr lang="en-US" dirty="0">
                <a:solidFill>
                  <a:schemeClr val="accent1">
                    <a:lumMod val="50000"/>
                  </a:schemeClr>
                </a:solidFill>
                <a:cs typeface="Times New Roman" panose="02020603050405020304" pitchFamily="18" charset="0"/>
              </a:rPr>
              <a:t>au </a:t>
            </a:r>
            <a:r>
              <a:rPr lang="en-US" dirty="0" err="1">
                <a:solidFill>
                  <a:schemeClr val="accent1">
                    <a:lumMod val="50000"/>
                  </a:schemeClr>
                </a:solidFill>
                <a:cs typeface="Times New Roman" panose="02020603050405020304" pitchFamily="18" charset="0"/>
              </a:rPr>
              <a:t>avut</a:t>
            </a:r>
            <a:r>
              <a:rPr lang="en-US" dirty="0">
                <a:solidFill>
                  <a:schemeClr val="accent1">
                    <a:lumMod val="50000"/>
                  </a:schemeClr>
                </a:solidFill>
                <a:cs typeface="Times New Roman" panose="02020603050405020304" pitchFamily="18" charset="0"/>
              </a:rPr>
              <a:t>  o </a:t>
            </a:r>
            <a:r>
              <a:rPr lang="en-US" b="1" dirty="0" err="1">
                <a:solidFill>
                  <a:schemeClr val="accent1">
                    <a:lumMod val="50000"/>
                  </a:schemeClr>
                </a:solidFill>
                <a:cs typeface="Times New Roman" panose="02020603050405020304" pitchFamily="18" charset="0"/>
              </a:rPr>
              <a:t>reducere</a:t>
            </a:r>
            <a:r>
              <a:rPr lang="en-US" b="1" dirty="0">
                <a:solidFill>
                  <a:schemeClr val="accent1">
                    <a:lumMod val="50000"/>
                  </a:schemeClr>
                </a:solidFill>
                <a:cs typeface="Times New Roman" panose="02020603050405020304" pitchFamily="18" charset="0"/>
              </a:rPr>
              <a:t> a </a:t>
            </a:r>
            <a:r>
              <a:rPr lang="en-US" b="1" dirty="0" err="1">
                <a:solidFill>
                  <a:schemeClr val="accent1">
                    <a:lumMod val="50000"/>
                  </a:schemeClr>
                </a:solidFill>
                <a:cs typeface="Times New Roman" panose="02020603050405020304" pitchFamily="18" charset="0"/>
              </a:rPr>
              <a:t>riscului</a:t>
            </a:r>
            <a:r>
              <a:rPr lang="en-US" b="1" dirty="0">
                <a:solidFill>
                  <a:schemeClr val="accent1">
                    <a:lumMod val="50000"/>
                  </a:schemeClr>
                </a:solidFill>
                <a:cs typeface="Times New Roman" panose="02020603050405020304" pitchFamily="18" charset="0"/>
              </a:rPr>
              <a:t> </a:t>
            </a:r>
            <a:r>
              <a:rPr lang="en-US" b="1" dirty="0" err="1">
                <a:solidFill>
                  <a:schemeClr val="accent1">
                    <a:lumMod val="50000"/>
                  </a:schemeClr>
                </a:solidFill>
                <a:cs typeface="Times New Roman" panose="02020603050405020304" pitchFamily="18" charset="0"/>
              </a:rPr>
              <a:t>coronarian</a:t>
            </a:r>
            <a:r>
              <a:rPr lang="en-US" b="1" dirty="0">
                <a:solidFill>
                  <a:schemeClr val="accent1">
                    <a:lumMod val="50000"/>
                  </a:schemeClr>
                </a:solidFill>
                <a:cs typeface="Times New Roman" panose="02020603050405020304" pitchFamily="18" charset="0"/>
              </a:rPr>
              <a:t> </a:t>
            </a:r>
            <a:r>
              <a:rPr lang="en-US" b="1" dirty="0" err="1">
                <a:solidFill>
                  <a:schemeClr val="accent1">
                    <a:lumMod val="50000"/>
                  </a:schemeClr>
                </a:solidFill>
                <a:cs typeface="Times New Roman" panose="02020603050405020304" pitchFamily="18" charset="0"/>
              </a:rPr>
              <a:t>si</a:t>
            </a:r>
            <a:r>
              <a:rPr lang="en-US" b="1" dirty="0">
                <a:solidFill>
                  <a:schemeClr val="accent1">
                    <a:lumMod val="50000"/>
                  </a:schemeClr>
                </a:solidFill>
                <a:cs typeface="Times New Roman" panose="02020603050405020304" pitchFamily="18" charset="0"/>
              </a:rPr>
              <a:t> cerebrovascular cu 37% </a:t>
            </a:r>
          </a:p>
          <a:p>
            <a:pPr marL="342900" indent="-342900" algn="just">
              <a:spcAft>
                <a:spcPts val="1200"/>
              </a:spcAft>
              <a:buFont typeface="Arial" panose="020B0604020202020204" pitchFamily="34" charset="0"/>
              <a:buChar char="•"/>
            </a:pPr>
            <a:r>
              <a:rPr lang="en-US" dirty="0">
                <a:solidFill>
                  <a:schemeClr val="accent1">
                    <a:lumMod val="50000"/>
                  </a:schemeClr>
                </a:solidFill>
                <a:cs typeface="Times New Roman" panose="02020603050405020304" pitchFamily="18" charset="0"/>
              </a:rPr>
              <a:t>In </a:t>
            </a:r>
            <a:r>
              <a:rPr lang="en-US" dirty="0" err="1">
                <a:solidFill>
                  <a:schemeClr val="accent1">
                    <a:lumMod val="50000"/>
                  </a:schemeClr>
                </a:solidFill>
                <a:cs typeface="Times New Roman" panose="02020603050405020304" pitchFamily="18" charset="0"/>
              </a:rPr>
              <a:t>comparatie</a:t>
            </a:r>
            <a:r>
              <a:rPr lang="en-US" dirty="0">
                <a:solidFill>
                  <a:schemeClr val="accent1">
                    <a:lumMod val="50000"/>
                  </a:schemeClr>
                </a:solidFill>
                <a:cs typeface="Times New Roman" panose="02020603050405020304" pitchFamily="18" charset="0"/>
              </a:rPr>
              <a:t> cu </a:t>
            </a:r>
            <a:r>
              <a:rPr lang="en-US" dirty="0" err="1">
                <a:solidFill>
                  <a:schemeClr val="accent1">
                    <a:lumMod val="50000"/>
                  </a:schemeClr>
                </a:solidFill>
                <a:cs typeface="Times New Roman" panose="02020603050405020304" pitchFamily="18" charset="0"/>
              </a:rPr>
              <a:t>pacientii</a:t>
            </a:r>
            <a:r>
              <a:rPr lang="en-US" dirty="0">
                <a:solidFill>
                  <a:schemeClr val="accent1">
                    <a:lumMod val="50000"/>
                  </a:schemeClr>
                </a:solidFill>
                <a:cs typeface="Times New Roman" panose="02020603050405020304" pitchFamily="18" charset="0"/>
              </a:rPr>
              <a:t> cu </a:t>
            </a:r>
            <a:r>
              <a:rPr lang="en-US" dirty="0" err="1">
                <a:solidFill>
                  <a:schemeClr val="accent1">
                    <a:lumMod val="50000"/>
                  </a:schemeClr>
                </a:solidFill>
                <a:cs typeface="Times New Roman" panose="02020603050405020304" pitchFamily="18" charset="0"/>
              </a:rPr>
              <a:t>aderenta</a:t>
            </a:r>
            <a:r>
              <a:rPr lang="en-US" dirty="0">
                <a:solidFill>
                  <a:schemeClr val="accent1">
                    <a:lumMod val="50000"/>
                  </a:schemeClr>
                </a:solidFill>
                <a:cs typeface="Times New Roman" panose="02020603050405020304" pitchFamily="18" charset="0"/>
              </a:rPr>
              <a:t> </a:t>
            </a:r>
            <a:r>
              <a:rPr lang="en-US" dirty="0" err="1">
                <a:solidFill>
                  <a:schemeClr val="accent1">
                    <a:lumMod val="50000"/>
                  </a:schemeClr>
                </a:solidFill>
                <a:cs typeface="Times New Roman" panose="02020603050405020304" pitchFamily="18" charset="0"/>
              </a:rPr>
              <a:t>foarte</a:t>
            </a:r>
            <a:r>
              <a:rPr lang="en-US" dirty="0">
                <a:solidFill>
                  <a:schemeClr val="accent1">
                    <a:lumMod val="50000"/>
                  </a:schemeClr>
                </a:solidFill>
                <a:cs typeface="Times New Roman" panose="02020603050405020304" pitchFamily="18" charset="0"/>
              </a:rPr>
              <a:t> </a:t>
            </a:r>
            <a:r>
              <a:rPr lang="en-US" dirty="0" err="1">
                <a:solidFill>
                  <a:schemeClr val="accent1">
                    <a:lumMod val="50000"/>
                  </a:schemeClr>
                </a:solidFill>
                <a:cs typeface="Times New Roman" panose="02020603050405020304" pitchFamily="18" charset="0"/>
              </a:rPr>
              <a:t>scazuta</a:t>
            </a:r>
            <a:r>
              <a:rPr lang="en-US" dirty="0">
                <a:solidFill>
                  <a:schemeClr val="accent1">
                    <a:lumMod val="50000"/>
                  </a:schemeClr>
                </a:solidFill>
                <a:cs typeface="Times New Roman" panose="02020603050405020304" pitchFamily="18" charset="0"/>
              </a:rPr>
              <a:t>, la </a:t>
            </a:r>
            <a:r>
              <a:rPr lang="en-US" dirty="0" err="1">
                <a:solidFill>
                  <a:schemeClr val="accent1">
                    <a:lumMod val="50000"/>
                  </a:schemeClr>
                </a:solidFill>
                <a:cs typeface="Times New Roman" panose="02020603050405020304" pitchFamily="18" charset="0"/>
              </a:rPr>
              <a:t>cei</a:t>
            </a:r>
            <a:r>
              <a:rPr lang="en-US" dirty="0">
                <a:solidFill>
                  <a:schemeClr val="accent1">
                    <a:lumMod val="50000"/>
                  </a:schemeClr>
                </a:solidFill>
                <a:cs typeface="Times New Roman" panose="02020603050405020304" pitchFamily="18" charset="0"/>
              </a:rPr>
              <a:t> cu o </a:t>
            </a:r>
            <a:r>
              <a:rPr lang="en-US" b="1" dirty="0" err="1">
                <a:solidFill>
                  <a:schemeClr val="accent1">
                    <a:lumMod val="50000"/>
                  </a:schemeClr>
                </a:solidFill>
                <a:highlight>
                  <a:srgbClr val="FFFF00"/>
                </a:highlight>
                <a:cs typeface="Times New Roman" panose="02020603050405020304" pitchFamily="18" charset="0"/>
              </a:rPr>
              <a:t>aderenta</a:t>
            </a:r>
            <a:r>
              <a:rPr lang="en-US" b="1" dirty="0">
                <a:solidFill>
                  <a:schemeClr val="accent1">
                    <a:lumMod val="50000"/>
                  </a:schemeClr>
                </a:solidFill>
                <a:highlight>
                  <a:srgbClr val="FFFF00"/>
                </a:highlight>
                <a:cs typeface="Times New Roman" panose="02020603050405020304" pitchFamily="18" charset="0"/>
              </a:rPr>
              <a:t> </a:t>
            </a:r>
            <a:r>
              <a:rPr lang="en-US" b="1" dirty="0" err="1">
                <a:solidFill>
                  <a:schemeClr val="accent1">
                    <a:lumMod val="50000"/>
                  </a:schemeClr>
                </a:solidFill>
                <a:highlight>
                  <a:srgbClr val="FFFF00"/>
                </a:highlight>
                <a:cs typeface="Times New Roman" panose="02020603050405020304" pitchFamily="18" charset="0"/>
              </a:rPr>
              <a:t>foarte</a:t>
            </a:r>
            <a:r>
              <a:rPr lang="en-US" b="1" dirty="0">
                <a:solidFill>
                  <a:schemeClr val="accent1">
                    <a:lumMod val="50000"/>
                  </a:schemeClr>
                </a:solidFill>
                <a:highlight>
                  <a:srgbClr val="FFFF00"/>
                </a:highlight>
                <a:cs typeface="Times New Roman" panose="02020603050405020304" pitchFamily="18" charset="0"/>
              </a:rPr>
              <a:t> buna</a:t>
            </a:r>
            <a:r>
              <a:rPr lang="en-US" dirty="0">
                <a:solidFill>
                  <a:schemeClr val="accent1">
                    <a:lumMod val="50000"/>
                  </a:schemeClr>
                </a:solidFill>
                <a:cs typeface="Times New Roman" panose="02020603050405020304" pitchFamily="18" charset="0"/>
              </a:rPr>
              <a:t> s-a </a:t>
            </a:r>
            <a:r>
              <a:rPr lang="en-US" dirty="0" err="1">
                <a:solidFill>
                  <a:schemeClr val="accent1">
                    <a:lumMod val="50000"/>
                  </a:schemeClr>
                </a:solidFill>
                <a:cs typeface="Times New Roman" panose="02020603050405020304" pitchFamily="18" charset="0"/>
              </a:rPr>
              <a:t>observat</a:t>
            </a:r>
            <a:r>
              <a:rPr lang="en-US" dirty="0">
                <a:solidFill>
                  <a:schemeClr val="accent1">
                    <a:lumMod val="50000"/>
                  </a:schemeClr>
                </a:solidFill>
                <a:cs typeface="Times New Roman" panose="02020603050405020304" pitchFamily="18" charset="0"/>
              </a:rPr>
              <a:t> </a:t>
            </a:r>
            <a:r>
              <a:rPr lang="en-US" b="1" dirty="0" err="1">
                <a:solidFill>
                  <a:schemeClr val="accent1">
                    <a:lumMod val="50000"/>
                  </a:schemeClr>
                </a:solidFill>
                <a:cs typeface="Times New Roman" panose="02020603050405020304" pitchFamily="18" charset="0"/>
              </a:rPr>
              <a:t>reducerea</a:t>
            </a:r>
            <a:r>
              <a:rPr lang="en-US" b="1" dirty="0">
                <a:solidFill>
                  <a:schemeClr val="accent1">
                    <a:lumMod val="50000"/>
                  </a:schemeClr>
                </a:solidFill>
                <a:cs typeface="Times New Roman" panose="02020603050405020304" pitchFamily="18" charset="0"/>
              </a:rPr>
              <a:t> </a:t>
            </a:r>
            <a:r>
              <a:rPr lang="en-US" b="1" dirty="0" err="1">
                <a:solidFill>
                  <a:schemeClr val="accent1">
                    <a:lumMod val="50000"/>
                  </a:schemeClr>
                </a:solidFill>
                <a:cs typeface="Times New Roman" panose="02020603050405020304" pitchFamily="18" charset="0"/>
              </a:rPr>
              <a:t>evenimentelor</a:t>
            </a:r>
            <a:r>
              <a:rPr lang="en-US" b="1" dirty="0">
                <a:solidFill>
                  <a:schemeClr val="accent1">
                    <a:lumMod val="50000"/>
                  </a:schemeClr>
                </a:solidFill>
                <a:cs typeface="Times New Roman" panose="02020603050405020304" pitchFamily="18" charset="0"/>
              </a:rPr>
              <a:t> </a:t>
            </a:r>
            <a:r>
              <a:rPr lang="en-US" b="1" dirty="0" err="1">
                <a:solidFill>
                  <a:schemeClr val="accent1">
                    <a:lumMod val="50000"/>
                  </a:schemeClr>
                </a:solidFill>
                <a:cs typeface="Times New Roman" panose="02020603050405020304" pitchFamily="18" charset="0"/>
              </a:rPr>
              <a:t>coronariene</a:t>
            </a:r>
            <a:r>
              <a:rPr lang="en-US" b="1" dirty="0">
                <a:solidFill>
                  <a:schemeClr val="accent1">
                    <a:lumMod val="50000"/>
                  </a:schemeClr>
                </a:solidFill>
                <a:cs typeface="Times New Roman" panose="02020603050405020304" pitchFamily="18" charset="0"/>
              </a:rPr>
              <a:t> cu 24% </a:t>
            </a:r>
            <a:r>
              <a:rPr lang="en-US" b="1" dirty="0" err="1">
                <a:solidFill>
                  <a:schemeClr val="accent1">
                    <a:lumMod val="50000"/>
                  </a:schemeClr>
                </a:solidFill>
                <a:cs typeface="Times New Roman" panose="02020603050405020304" pitchFamily="18" charset="0"/>
              </a:rPr>
              <a:t>si</a:t>
            </a:r>
            <a:r>
              <a:rPr lang="en-US" b="1" dirty="0">
                <a:solidFill>
                  <a:schemeClr val="accent1">
                    <a:lumMod val="50000"/>
                  </a:schemeClr>
                </a:solidFill>
                <a:cs typeface="Times New Roman" panose="02020603050405020304" pitchFamily="18" charset="0"/>
              </a:rPr>
              <a:t> a </a:t>
            </a:r>
            <a:r>
              <a:rPr lang="en-US" b="1" dirty="0" err="1">
                <a:solidFill>
                  <a:schemeClr val="accent1">
                    <a:lumMod val="50000"/>
                  </a:schemeClr>
                </a:solidFill>
                <a:cs typeface="Times New Roman" panose="02020603050405020304" pitchFamily="18" charset="0"/>
              </a:rPr>
              <a:t>celor</a:t>
            </a:r>
            <a:r>
              <a:rPr lang="en-US" b="1" dirty="0">
                <a:solidFill>
                  <a:schemeClr val="accent1">
                    <a:lumMod val="50000"/>
                  </a:schemeClr>
                </a:solidFill>
                <a:cs typeface="Times New Roman" panose="02020603050405020304" pitchFamily="18" charset="0"/>
              </a:rPr>
              <a:t> </a:t>
            </a:r>
            <a:r>
              <a:rPr lang="en-US" b="1" dirty="0" err="1">
                <a:solidFill>
                  <a:schemeClr val="accent1">
                    <a:lumMod val="50000"/>
                  </a:schemeClr>
                </a:solidFill>
                <a:cs typeface="Times New Roman" panose="02020603050405020304" pitchFamily="18" charset="0"/>
              </a:rPr>
              <a:t>cerebrovasculare</a:t>
            </a:r>
            <a:r>
              <a:rPr lang="en-US" b="1" dirty="0">
                <a:solidFill>
                  <a:schemeClr val="accent1">
                    <a:lumMod val="50000"/>
                  </a:schemeClr>
                </a:solidFill>
                <a:cs typeface="Times New Roman" panose="02020603050405020304" pitchFamily="18" charset="0"/>
              </a:rPr>
              <a:t> cu 23%.</a:t>
            </a:r>
          </a:p>
        </p:txBody>
      </p:sp>
    </p:spTree>
    <p:extLst>
      <p:ext uri="{BB962C8B-B14F-4D97-AF65-F5344CB8AC3E}">
        <p14:creationId xmlns:p14="http://schemas.microsoft.com/office/powerpoint/2010/main" val="23513271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A79034-CF42-7CBA-8614-166837F42F9E}"/>
              </a:ext>
            </a:extLst>
          </p:cNvPr>
          <p:cNvSpPr>
            <a:spLocks noGrp="1"/>
          </p:cNvSpPr>
          <p:nvPr>
            <p:ph type="title"/>
          </p:nvPr>
        </p:nvSpPr>
        <p:spPr/>
        <p:txBody>
          <a:bodyPr/>
          <a:lstStyle/>
          <a:p>
            <a:pPr algn="ctr"/>
            <a:r>
              <a:rPr lang="en-US" b="1" dirty="0" err="1"/>
              <a:t>Hipertensiunea</a:t>
            </a:r>
            <a:r>
              <a:rPr lang="en-US" b="1" dirty="0"/>
              <a:t> </a:t>
            </a:r>
            <a:r>
              <a:rPr lang="en-US" b="1" dirty="0" err="1"/>
              <a:t>arteriala</a:t>
            </a:r>
            <a:r>
              <a:rPr lang="en-US" b="1" dirty="0"/>
              <a:t> (HTA) . </a:t>
            </a:r>
            <a:r>
              <a:rPr lang="en-US" b="1" dirty="0" err="1"/>
              <a:t>Consecinte</a:t>
            </a:r>
            <a:r>
              <a:rPr lang="en-US" b="1" dirty="0"/>
              <a:t> la </a:t>
            </a:r>
            <a:r>
              <a:rPr lang="en-US" b="1" dirty="0" err="1"/>
              <a:t>nivel</a:t>
            </a:r>
            <a:r>
              <a:rPr lang="en-US" b="1" dirty="0"/>
              <a:t> cerebral </a:t>
            </a:r>
            <a:endParaRPr lang="ro-RO" b="1" dirty="0"/>
          </a:p>
        </p:txBody>
      </p:sp>
      <p:sp>
        <p:nvSpPr>
          <p:cNvPr id="5" name="TextBox 4">
            <a:extLst>
              <a:ext uri="{FF2B5EF4-FFF2-40B4-BE49-F238E27FC236}">
                <a16:creationId xmlns:a16="http://schemas.microsoft.com/office/drawing/2014/main" id="{5E63F9B5-0048-4A8D-4E78-6D1A8181DC2F}"/>
              </a:ext>
            </a:extLst>
          </p:cNvPr>
          <p:cNvSpPr txBox="1"/>
          <p:nvPr/>
        </p:nvSpPr>
        <p:spPr>
          <a:xfrm>
            <a:off x="543560" y="1690688"/>
            <a:ext cx="11104880" cy="5016758"/>
          </a:xfrm>
          <a:prstGeom prst="rect">
            <a:avLst/>
          </a:prstGeom>
          <a:noFill/>
        </p:spPr>
        <p:txBody>
          <a:bodyPr wrap="square" rtlCol="0">
            <a:spAutoFit/>
          </a:bodyPr>
          <a:lstStyle/>
          <a:p>
            <a:r>
              <a:rPr lang="en-US" sz="2000" b="1" dirty="0" err="1"/>
              <a:t>Creierul</a:t>
            </a:r>
            <a:r>
              <a:rPr lang="en-US" sz="2000" dirty="0"/>
              <a:t> </a:t>
            </a:r>
            <a:r>
              <a:rPr lang="en-US" sz="2000" dirty="0" err="1"/>
              <a:t>este</a:t>
            </a:r>
            <a:r>
              <a:rPr lang="en-US" sz="2000" dirty="0"/>
              <a:t> </a:t>
            </a:r>
            <a:r>
              <a:rPr lang="en-US" sz="2000" dirty="0" err="1"/>
              <a:t>unul</a:t>
            </a:r>
            <a:r>
              <a:rPr lang="en-US" sz="2000" dirty="0"/>
              <a:t> </a:t>
            </a:r>
            <a:r>
              <a:rPr lang="en-US" sz="2000" dirty="0" err="1"/>
              <a:t>dintre</a:t>
            </a:r>
            <a:r>
              <a:rPr lang="en-US" sz="2000" dirty="0"/>
              <a:t> </a:t>
            </a:r>
            <a:r>
              <a:rPr lang="en-US" sz="2000" dirty="0" err="1"/>
              <a:t>organele</a:t>
            </a:r>
            <a:r>
              <a:rPr lang="en-US" sz="2000" dirty="0"/>
              <a:t> </a:t>
            </a:r>
            <a:r>
              <a:rPr lang="en-US" sz="2000" dirty="0" err="1"/>
              <a:t>tinta</a:t>
            </a:r>
            <a:r>
              <a:rPr lang="en-US" sz="2000" dirty="0"/>
              <a:t> </a:t>
            </a:r>
            <a:r>
              <a:rPr lang="en-US" sz="2000" dirty="0" err="1"/>
              <a:t>afectate</a:t>
            </a:r>
            <a:r>
              <a:rPr lang="en-US" sz="2000" dirty="0"/>
              <a:t> </a:t>
            </a:r>
            <a:r>
              <a:rPr lang="en-US" sz="2000" dirty="0" err="1"/>
              <a:t>devreme</a:t>
            </a:r>
            <a:r>
              <a:rPr lang="en-US" sz="2000" dirty="0"/>
              <a:t> in </a:t>
            </a:r>
            <a:r>
              <a:rPr lang="en-US" sz="2000" dirty="0" err="1"/>
              <a:t>cursul</a:t>
            </a:r>
            <a:r>
              <a:rPr lang="en-US" sz="2000" dirty="0"/>
              <a:t> </a:t>
            </a:r>
            <a:r>
              <a:rPr lang="en-US" sz="2000" dirty="0" err="1"/>
              <a:t>evolutei</a:t>
            </a:r>
            <a:r>
              <a:rPr lang="en-US" sz="2000" dirty="0"/>
              <a:t> HTA, </a:t>
            </a:r>
            <a:r>
              <a:rPr lang="en-US" sz="2000" dirty="0" err="1"/>
              <a:t>iar</a:t>
            </a:r>
            <a:r>
              <a:rPr lang="en-US" sz="2000" dirty="0"/>
              <a:t> </a:t>
            </a:r>
            <a:r>
              <a:rPr lang="en-US" sz="2000" dirty="0" err="1"/>
              <a:t>leziunile</a:t>
            </a:r>
            <a:r>
              <a:rPr lang="en-US" sz="2000" dirty="0"/>
              <a:t> </a:t>
            </a:r>
            <a:r>
              <a:rPr lang="en-US" sz="2000" dirty="0" err="1"/>
              <a:t>asupra</a:t>
            </a:r>
            <a:r>
              <a:rPr lang="en-US" sz="2000" dirty="0"/>
              <a:t> </a:t>
            </a:r>
            <a:r>
              <a:rPr lang="en-US" sz="2000" dirty="0" err="1"/>
              <a:t>creierului</a:t>
            </a:r>
            <a:r>
              <a:rPr lang="en-US" sz="2000" dirty="0"/>
              <a:t> se pot </a:t>
            </a:r>
            <a:r>
              <a:rPr lang="en-US" sz="2000" dirty="0" err="1"/>
              <a:t>manifesta</a:t>
            </a:r>
            <a:r>
              <a:rPr lang="en-US" sz="2000" dirty="0"/>
              <a:t> clinic </a:t>
            </a:r>
            <a:r>
              <a:rPr lang="en-US" sz="2000" dirty="0" err="1"/>
              <a:t>prin</a:t>
            </a:r>
            <a:r>
              <a:rPr lang="en-US" sz="2000" dirty="0"/>
              <a:t>:</a:t>
            </a:r>
          </a:p>
          <a:p>
            <a:r>
              <a:rPr lang="en-US" sz="2000" dirty="0"/>
              <a:t>	</a:t>
            </a:r>
            <a:r>
              <a:rPr lang="en-US" sz="2000" dirty="0">
                <a:solidFill>
                  <a:srgbClr val="C00000"/>
                </a:solidFill>
              </a:rPr>
              <a:t>- </a:t>
            </a:r>
            <a:r>
              <a:rPr lang="en-US" sz="2000" b="1" dirty="0">
                <a:solidFill>
                  <a:srgbClr val="C00000"/>
                </a:solidFill>
              </a:rPr>
              <a:t>accident vascular cerebral</a:t>
            </a:r>
          </a:p>
          <a:p>
            <a:r>
              <a:rPr lang="en-US" sz="2000" dirty="0">
                <a:solidFill>
                  <a:srgbClr val="C00000"/>
                </a:solidFill>
              </a:rPr>
              <a:t>	- </a:t>
            </a:r>
            <a:r>
              <a:rPr lang="en-US" sz="2000" b="1" dirty="0" err="1">
                <a:solidFill>
                  <a:srgbClr val="C00000"/>
                </a:solidFill>
              </a:rPr>
              <a:t>anomalii</a:t>
            </a:r>
            <a:r>
              <a:rPr lang="en-US" sz="2000" b="1" dirty="0">
                <a:solidFill>
                  <a:srgbClr val="C00000"/>
                </a:solidFill>
              </a:rPr>
              <a:t> </a:t>
            </a:r>
            <a:r>
              <a:rPr lang="en-US" sz="2000" b="1" dirty="0" err="1">
                <a:solidFill>
                  <a:srgbClr val="C00000"/>
                </a:solidFill>
              </a:rPr>
              <a:t>cerebrovasculare</a:t>
            </a:r>
            <a:r>
              <a:rPr lang="en-US" sz="2000" b="1" dirty="0">
                <a:solidFill>
                  <a:srgbClr val="C00000"/>
                </a:solidFill>
              </a:rPr>
              <a:t> </a:t>
            </a:r>
            <a:r>
              <a:rPr lang="en-US" sz="2000" b="1" dirty="0" err="1">
                <a:solidFill>
                  <a:srgbClr val="C00000"/>
                </a:solidFill>
              </a:rPr>
              <a:t>subclinice</a:t>
            </a:r>
            <a:r>
              <a:rPr lang="en-US" sz="2000" b="1" dirty="0">
                <a:solidFill>
                  <a:srgbClr val="C00000"/>
                </a:solidFill>
              </a:rPr>
              <a:t> </a:t>
            </a:r>
          </a:p>
          <a:p>
            <a:r>
              <a:rPr lang="en-US" sz="2000" dirty="0">
                <a:solidFill>
                  <a:srgbClr val="C00000"/>
                </a:solidFill>
              </a:rPr>
              <a:t>	- </a:t>
            </a:r>
            <a:r>
              <a:rPr lang="en-US" sz="2000" b="1" dirty="0" err="1">
                <a:solidFill>
                  <a:srgbClr val="C00000"/>
                </a:solidFill>
              </a:rPr>
              <a:t>demență</a:t>
            </a:r>
            <a:endParaRPr lang="en-US" sz="2000" b="1" dirty="0">
              <a:solidFill>
                <a:srgbClr val="C00000"/>
              </a:solidFill>
            </a:endParaRPr>
          </a:p>
          <a:p>
            <a:endParaRPr lang="en-US" sz="2000" dirty="0"/>
          </a:p>
          <a:p>
            <a:endParaRPr lang="en-US" sz="2000" dirty="0"/>
          </a:p>
          <a:p>
            <a:r>
              <a:rPr lang="en-US" sz="2000" dirty="0" err="1"/>
              <a:t>Boala</a:t>
            </a:r>
            <a:r>
              <a:rPr lang="en-US" sz="2000" dirty="0"/>
              <a:t> </a:t>
            </a:r>
            <a:r>
              <a:rPr lang="en-US" sz="2000" dirty="0" err="1"/>
              <a:t>vaselor</a:t>
            </a:r>
            <a:r>
              <a:rPr lang="en-US" sz="2000" dirty="0"/>
              <a:t> </a:t>
            </a:r>
            <a:r>
              <a:rPr lang="en-US" sz="2000" dirty="0" err="1"/>
              <a:t>mici</a:t>
            </a:r>
            <a:r>
              <a:rPr lang="en-US" sz="2000" dirty="0"/>
              <a:t> </a:t>
            </a:r>
            <a:r>
              <a:rPr lang="en-US" sz="2000" dirty="0" err="1"/>
              <a:t>asociata</a:t>
            </a:r>
            <a:r>
              <a:rPr lang="en-US" sz="2000" dirty="0"/>
              <a:t> cu </a:t>
            </a:r>
            <a:r>
              <a:rPr lang="en-US" sz="2000" dirty="0" err="1"/>
              <a:t>hipertensiunea</a:t>
            </a:r>
            <a:r>
              <a:rPr lang="en-US" sz="2000" dirty="0"/>
              <a:t> </a:t>
            </a:r>
            <a:r>
              <a:rPr lang="en-US" sz="2000" dirty="0" err="1"/>
              <a:t>arterială</a:t>
            </a:r>
            <a:r>
              <a:rPr lang="en-US" sz="2000" dirty="0"/>
              <a:t> </a:t>
            </a:r>
            <a:r>
              <a:rPr lang="en-US" sz="2000" dirty="0" err="1"/>
              <a:t>poate</a:t>
            </a:r>
            <a:r>
              <a:rPr lang="en-US" sz="2000" dirty="0"/>
              <a:t> </a:t>
            </a:r>
            <a:r>
              <a:rPr lang="en-US" sz="2000" dirty="0" err="1"/>
              <a:t>provoca</a:t>
            </a:r>
            <a:r>
              <a:rPr lang="en-US" sz="2000" dirty="0"/>
              <a:t> </a:t>
            </a:r>
            <a:r>
              <a:rPr lang="en-US" sz="2000" b="1" dirty="0" err="1"/>
              <a:t>demență</a:t>
            </a:r>
            <a:r>
              <a:rPr lang="en-US" sz="2000" b="1" dirty="0"/>
              <a:t> </a:t>
            </a:r>
            <a:r>
              <a:rPr lang="en-US" sz="2000" b="1" dirty="0" err="1"/>
              <a:t>vasculară</a:t>
            </a:r>
            <a:r>
              <a:rPr lang="en-US" sz="2000" b="1" dirty="0"/>
              <a:t> </a:t>
            </a:r>
            <a:r>
              <a:rPr lang="en-US" sz="2000" dirty="0" err="1"/>
              <a:t>și</a:t>
            </a:r>
            <a:r>
              <a:rPr lang="en-US" sz="2000" dirty="0"/>
              <a:t> </a:t>
            </a:r>
            <a:r>
              <a:rPr lang="en-US" sz="2000" dirty="0" err="1"/>
              <a:t>poate</a:t>
            </a:r>
            <a:r>
              <a:rPr lang="en-US" sz="2000" dirty="0"/>
              <a:t> </a:t>
            </a:r>
            <a:r>
              <a:rPr lang="en-US" sz="2000" dirty="0" err="1"/>
              <a:t>potența</a:t>
            </a:r>
            <a:r>
              <a:rPr lang="en-US" sz="2000" dirty="0"/>
              <a:t> </a:t>
            </a:r>
            <a:r>
              <a:rPr lang="en-US" sz="2000" dirty="0" err="1"/>
              <a:t>patologia</a:t>
            </a:r>
            <a:r>
              <a:rPr lang="en-US" sz="2000" dirty="0"/>
              <a:t> Alzheimer, </a:t>
            </a:r>
            <a:r>
              <a:rPr lang="en-US" sz="2000" dirty="0" err="1"/>
              <a:t>scăzând</a:t>
            </a:r>
            <a:r>
              <a:rPr lang="en-US" sz="2000" dirty="0"/>
              <a:t> </a:t>
            </a:r>
            <a:r>
              <a:rPr lang="en-US" sz="2000" dirty="0" err="1"/>
              <a:t>pragul</a:t>
            </a:r>
            <a:r>
              <a:rPr lang="en-US" sz="2000" dirty="0"/>
              <a:t> la care se </a:t>
            </a:r>
            <a:r>
              <a:rPr lang="en-US" sz="2000" dirty="0" err="1"/>
              <a:t>manifestă</a:t>
            </a:r>
            <a:r>
              <a:rPr lang="en-US" sz="2000" dirty="0"/>
              <a:t> </a:t>
            </a:r>
            <a:r>
              <a:rPr lang="en-US" sz="2000" dirty="0" err="1"/>
              <a:t>semnele</a:t>
            </a:r>
            <a:r>
              <a:rPr lang="en-US" sz="2000" dirty="0"/>
              <a:t> </a:t>
            </a:r>
            <a:r>
              <a:rPr lang="en-US" sz="2000" dirty="0" err="1"/>
              <a:t>și</a:t>
            </a:r>
            <a:r>
              <a:rPr lang="en-US" sz="2000" dirty="0"/>
              <a:t> </a:t>
            </a:r>
            <a:r>
              <a:rPr lang="en-US" sz="2000" dirty="0" err="1"/>
              <a:t>simptomele</a:t>
            </a:r>
            <a:r>
              <a:rPr lang="en-US" sz="2000" dirty="0"/>
              <a:t>.</a:t>
            </a:r>
          </a:p>
          <a:p>
            <a:endParaRPr lang="en-US" sz="2000" dirty="0"/>
          </a:p>
          <a:p>
            <a:r>
              <a:rPr lang="en-US" sz="2000" dirty="0" err="1"/>
              <a:t>Multe</a:t>
            </a:r>
            <a:r>
              <a:rPr lang="en-US" sz="2000" dirty="0"/>
              <a:t> </a:t>
            </a:r>
            <a:r>
              <a:rPr lang="en-US" sz="2000" dirty="0" err="1"/>
              <a:t>urgențe</a:t>
            </a:r>
            <a:r>
              <a:rPr lang="en-US" sz="2000" dirty="0"/>
              <a:t> </a:t>
            </a:r>
            <a:r>
              <a:rPr lang="en-US" sz="2000" dirty="0" err="1"/>
              <a:t>hipertensive</a:t>
            </a:r>
            <a:r>
              <a:rPr lang="en-US" sz="2000" dirty="0"/>
              <a:t> pot </a:t>
            </a:r>
            <a:r>
              <a:rPr lang="en-US" sz="2000" dirty="0" err="1"/>
              <a:t>avea</a:t>
            </a:r>
            <a:r>
              <a:rPr lang="en-US" sz="2000" dirty="0"/>
              <a:t> o </a:t>
            </a:r>
            <a:r>
              <a:rPr lang="en-US" sz="2000" dirty="0" err="1"/>
              <a:t>prezentare</a:t>
            </a:r>
            <a:r>
              <a:rPr lang="en-US" sz="2000" dirty="0"/>
              <a:t> </a:t>
            </a:r>
            <a:r>
              <a:rPr lang="en-US" sz="2000" dirty="0" err="1"/>
              <a:t>neurologică</a:t>
            </a:r>
            <a:r>
              <a:rPr lang="en-US" sz="2000" dirty="0"/>
              <a:t>, cum </a:t>
            </a:r>
            <a:r>
              <a:rPr lang="en-US" sz="2000" dirty="0" err="1"/>
              <a:t>ar</a:t>
            </a:r>
            <a:r>
              <a:rPr lang="en-US" sz="2000" dirty="0"/>
              <a:t> fi :</a:t>
            </a:r>
          </a:p>
          <a:p>
            <a:r>
              <a:rPr lang="en-US" sz="2000" dirty="0"/>
              <a:t>	</a:t>
            </a:r>
            <a:r>
              <a:rPr lang="en-US" sz="2000" b="1" dirty="0"/>
              <a:t>- </a:t>
            </a:r>
            <a:r>
              <a:rPr lang="en-US" sz="2000" b="1" dirty="0" err="1"/>
              <a:t>encefalopatia</a:t>
            </a:r>
            <a:r>
              <a:rPr lang="en-US" sz="2000" b="1" dirty="0"/>
              <a:t> </a:t>
            </a:r>
            <a:r>
              <a:rPr lang="en-US" sz="2000" b="1" dirty="0" err="1"/>
              <a:t>hipertensivă</a:t>
            </a:r>
            <a:endParaRPr lang="en-US" sz="2000" b="1" dirty="0"/>
          </a:p>
          <a:p>
            <a:r>
              <a:rPr lang="en-US" sz="2000" b="1" dirty="0"/>
              <a:t>	- </a:t>
            </a:r>
            <a:r>
              <a:rPr lang="en-US" sz="2000" b="1" dirty="0" err="1"/>
              <a:t>accidentul</a:t>
            </a:r>
            <a:r>
              <a:rPr lang="en-US" sz="2000" b="1" dirty="0"/>
              <a:t> vascular cerebral </a:t>
            </a:r>
            <a:r>
              <a:rPr lang="en-US" sz="2000" b="1" dirty="0" err="1"/>
              <a:t>hemoragic</a:t>
            </a:r>
            <a:endParaRPr lang="en-US" sz="2000" b="1" dirty="0"/>
          </a:p>
          <a:p>
            <a:r>
              <a:rPr lang="en-US" sz="2000" b="1" dirty="0"/>
              <a:t>	- preeclampsia</a:t>
            </a:r>
          </a:p>
          <a:p>
            <a:endParaRPr lang="en-US" sz="2000" dirty="0"/>
          </a:p>
          <a:p>
            <a:r>
              <a:rPr lang="ro-RO" sz="1200" dirty="0"/>
              <a:t>https://doi.org/10.1136/practneurol-2019-002269</a:t>
            </a:r>
          </a:p>
        </p:txBody>
      </p:sp>
    </p:spTree>
    <p:extLst>
      <p:ext uri="{BB962C8B-B14F-4D97-AF65-F5344CB8AC3E}">
        <p14:creationId xmlns:p14="http://schemas.microsoft.com/office/powerpoint/2010/main" val="327893010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911BB-7A5B-DB1B-F217-F9331E16CF05}"/>
              </a:ext>
            </a:extLst>
          </p:cNvPr>
          <p:cNvSpPr>
            <a:spLocks noGrp="1"/>
          </p:cNvSpPr>
          <p:nvPr>
            <p:ph type="title"/>
          </p:nvPr>
        </p:nvSpPr>
        <p:spPr>
          <a:xfrm>
            <a:off x="838200" y="365125"/>
            <a:ext cx="10515600" cy="684447"/>
          </a:xfrm>
        </p:spPr>
        <p:txBody>
          <a:bodyPr>
            <a:noAutofit/>
          </a:bodyPr>
          <a:lstStyle/>
          <a:p>
            <a:pPr algn="ctr"/>
            <a:r>
              <a:rPr lang="en-US" sz="3200" b="1" dirty="0" err="1">
                <a:solidFill>
                  <a:srgbClr val="C00000"/>
                </a:solidFill>
              </a:rPr>
              <a:t>Aderenta</a:t>
            </a:r>
            <a:r>
              <a:rPr lang="en-US" sz="3200" b="1" dirty="0">
                <a:solidFill>
                  <a:srgbClr val="C00000"/>
                </a:solidFill>
              </a:rPr>
              <a:t> la </a:t>
            </a:r>
            <a:r>
              <a:rPr lang="en-US" sz="3200" b="1" dirty="0" err="1">
                <a:solidFill>
                  <a:srgbClr val="C00000"/>
                </a:solidFill>
              </a:rPr>
              <a:t>tratamentul</a:t>
            </a:r>
            <a:r>
              <a:rPr lang="en-US" sz="3200" b="1" dirty="0">
                <a:solidFill>
                  <a:srgbClr val="C00000"/>
                </a:solidFill>
              </a:rPr>
              <a:t> </a:t>
            </a:r>
            <a:r>
              <a:rPr lang="en-US" sz="3200" b="1" dirty="0" err="1">
                <a:solidFill>
                  <a:srgbClr val="C00000"/>
                </a:solidFill>
              </a:rPr>
              <a:t>antihipertensiv</a:t>
            </a:r>
            <a:r>
              <a:rPr lang="en-US" sz="3200" b="1" dirty="0">
                <a:solidFill>
                  <a:srgbClr val="C00000"/>
                </a:solidFill>
              </a:rPr>
              <a:t> se </a:t>
            </a:r>
            <a:r>
              <a:rPr lang="en-US" sz="3200" b="1" dirty="0" err="1">
                <a:solidFill>
                  <a:srgbClr val="C00000"/>
                </a:solidFill>
              </a:rPr>
              <a:t>asociaza</a:t>
            </a:r>
            <a:r>
              <a:rPr lang="en-US" sz="3200" b="1" dirty="0">
                <a:solidFill>
                  <a:srgbClr val="C00000"/>
                </a:solidFill>
              </a:rPr>
              <a:t> cu </a:t>
            </a:r>
            <a:r>
              <a:rPr lang="en-US" sz="3200" b="1" dirty="0" err="1">
                <a:solidFill>
                  <a:srgbClr val="C00000"/>
                </a:solidFill>
              </a:rPr>
              <a:t>reducerea</a:t>
            </a:r>
            <a:r>
              <a:rPr lang="en-US" sz="3200" b="1" dirty="0">
                <a:solidFill>
                  <a:srgbClr val="C00000"/>
                </a:solidFill>
              </a:rPr>
              <a:t> </a:t>
            </a:r>
            <a:r>
              <a:rPr lang="en-US" sz="3200" b="1" dirty="0" err="1">
                <a:solidFill>
                  <a:srgbClr val="C00000"/>
                </a:solidFill>
              </a:rPr>
              <a:t>riscului</a:t>
            </a:r>
            <a:r>
              <a:rPr lang="en-US" sz="3200" b="1" dirty="0">
                <a:solidFill>
                  <a:srgbClr val="C00000"/>
                </a:solidFill>
              </a:rPr>
              <a:t> cardiovascular</a:t>
            </a:r>
            <a:endParaRPr lang="ro-RO" sz="3200" dirty="0"/>
          </a:p>
        </p:txBody>
      </p:sp>
      <p:pic>
        <p:nvPicPr>
          <p:cNvPr id="3" name="Picture 2">
            <a:extLst>
              <a:ext uri="{FF2B5EF4-FFF2-40B4-BE49-F238E27FC236}">
                <a16:creationId xmlns:a16="http://schemas.microsoft.com/office/drawing/2014/main" id="{2CEAF833-D123-A428-E0BE-37C9B7DFFD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1931" y="1186358"/>
            <a:ext cx="4921213" cy="5491594"/>
          </a:xfrm>
          <a:prstGeom prst="rect">
            <a:avLst/>
          </a:prstGeom>
        </p:spPr>
      </p:pic>
      <p:sp>
        <p:nvSpPr>
          <p:cNvPr id="5" name="TextBox 4">
            <a:extLst>
              <a:ext uri="{FF2B5EF4-FFF2-40B4-BE49-F238E27FC236}">
                <a16:creationId xmlns:a16="http://schemas.microsoft.com/office/drawing/2014/main" id="{4E3A14B7-8F5E-CB72-1E85-CE53B961D114}"/>
              </a:ext>
            </a:extLst>
          </p:cNvPr>
          <p:cNvSpPr txBox="1"/>
          <p:nvPr/>
        </p:nvSpPr>
        <p:spPr>
          <a:xfrm>
            <a:off x="-224604" y="6581001"/>
            <a:ext cx="6094674" cy="276999"/>
          </a:xfrm>
          <a:prstGeom prst="rect">
            <a:avLst/>
          </a:prstGeom>
          <a:noFill/>
        </p:spPr>
        <p:txBody>
          <a:bodyPr wrap="square">
            <a:spAutoFit/>
          </a:bodyPr>
          <a:lstStyle/>
          <a:p>
            <a:pPr algn="r"/>
            <a:r>
              <a:rPr lang="en-US" sz="1200" dirty="0">
                <a:cs typeface="Times New Roman" panose="02020603050405020304" pitchFamily="18" charset="0"/>
              </a:rPr>
              <a:t>Yang Q, et al. </a:t>
            </a:r>
            <a:r>
              <a:rPr lang="en-US" sz="1200" i="1" dirty="0">
                <a:cs typeface="Times New Roman" panose="02020603050405020304" pitchFamily="18" charset="0"/>
              </a:rPr>
              <a:t>J. Am. Heart. Assoc</a:t>
            </a:r>
            <a:r>
              <a:rPr lang="en-US" sz="1200" dirty="0">
                <a:cs typeface="Times New Roman" panose="02020603050405020304" pitchFamily="18" charset="0"/>
              </a:rPr>
              <a:t>. 2017;6:e006056. doi:10.1161/JAHA.117.006056</a:t>
            </a:r>
            <a:endParaRPr lang="ro-RO" sz="1200" dirty="0">
              <a:cs typeface="Times New Roman" panose="02020603050405020304" pitchFamily="18" charset="0"/>
            </a:endParaRPr>
          </a:p>
        </p:txBody>
      </p:sp>
      <p:sp>
        <p:nvSpPr>
          <p:cNvPr id="7" name="TextBox 6">
            <a:extLst>
              <a:ext uri="{FF2B5EF4-FFF2-40B4-BE49-F238E27FC236}">
                <a16:creationId xmlns:a16="http://schemas.microsoft.com/office/drawing/2014/main" id="{462851F1-88D9-6152-611D-ED7D152992D7}"/>
              </a:ext>
            </a:extLst>
          </p:cNvPr>
          <p:cNvSpPr txBox="1"/>
          <p:nvPr/>
        </p:nvSpPr>
        <p:spPr>
          <a:xfrm>
            <a:off x="115939" y="1859339"/>
            <a:ext cx="5754131" cy="3693319"/>
          </a:xfrm>
          <a:prstGeom prst="rect">
            <a:avLst/>
          </a:prstGeom>
          <a:noFill/>
        </p:spPr>
        <p:txBody>
          <a:bodyPr wrap="square">
            <a:spAutoFit/>
          </a:bodyPr>
          <a:lstStyle/>
          <a:p>
            <a:pPr algn="just"/>
            <a:r>
              <a:rPr lang="en-US" sz="1800" b="1" dirty="0">
                <a:solidFill>
                  <a:srgbClr val="002060"/>
                </a:solidFill>
                <a:cs typeface="Times New Roman" panose="02020603050405020304" pitchFamily="18" charset="0"/>
              </a:rPr>
              <a:t>155.597</a:t>
            </a:r>
            <a:r>
              <a:rPr lang="en-US" sz="1800" dirty="0">
                <a:solidFill>
                  <a:srgbClr val="002060"/>
                </a:solidFill>
                <a:cs typeface="Times New Roman" panose="02020603050405020304" pitchFamily="18" charset="0"/>
              </a:rPr>
              <a:t> </a:t>
            </a:r>
            <a:r>
              <a:rPr lang="en-US" sz="1800" dirty="0" err="1">
                <a:solidFill>
                  <a:srgbClr val="002060"/>
                </a:solidFill>
                <a:cs typeface="Times New Roman" panose="02020603050405020304" pitchFamily="18" charset="0"/>
              </a:rPr>
              <a:t>pacienti</a:t>
            </a:r>
            <a:r>
              <a:rPr lang="en-US" sz="1800" dirty="0">
                <a:solidFill>
                  <a:srgbClr val="002060"/>
                </a:solidFill>
                <a:cs typeface="Times New Roman" panose="02020603050405020304" pitchFamily="18" charset="0"/>
              </a:rPr>
              <a:t> </a:t>
            </a:r>
            <a:r>
              <a:rPr lang="en-US" sz="1800" dirty="0" err="1">
                <a:solidFill>
                  <a:srgbClr val="002060"/>
                </a:solidFill>
                <a:cs typeface="Times New Roman" panose="02020603050405020304" pitchFamily="18" charset="0"/>
              </a:rPr>
              <a:t>hipertensivi</a:t>
            </a:r>
            <a:r>
              <a:rPr lang="en-US" sz="1800" dirty="0">
                <a:solidFill>
                  <a:srgbClr val="002060"/>
                </a:solidFill>
                <a:cs typeface="Times New Roman" panose="02020603050405020304" pitchFamily="18" charset="0"/>
              </a:rPr>
              <a:t> </a:t>
            </a:r>
            <a:r>
              <a:rPr lang="en-US" sz="1800" dirty="0" err="1">
                <a:solidFill>
                  <a:srgbClr val="002060"/>
                </a:solidFill>
                <a:cs typeface="Times New Roman" panose="02020603050405020304" pitchFamily="18" charset="0"/>
              </a:rPr>
              <a:t>nou</a:t>
            </a:r>
            <a:r>
              <a:rPr lang="en-US" sz="1800" dirty="0">
                <a:solidFill>
                  <a:srgbClr val="002060"/>
                </a:solidFill>
                <a:cs typeface="Times New Roman" panose="02020603050405020304" pitchFamily="18" charset="0"/>
              </a:rPr>
              <a:t> </a:t>
            </a:r>
            <a:r>
              <a:rPr lang="en-US" sz="1800" dirty="0" err="1">
                <a:solidFill>
                  <a:srgbClr val="002060"/>
                </a:solidFill>
                <a:cs typeface="Times New Roman" panose="02020603050405020304" pitchFamily="18" charset="0"/>
              </a:rPr>
              <a:t>diagnosticati</a:t>
            </a:r>
            <a:r>
              <a:rPr lang="en-US" sz="1800" dirty="0">
                <a:solidFill>
                  <a:srgbClr val="002060"/>
                </a:solidFill>
                <a:cs typeface="Times New Roman" panose="02020603050405020304" pitchFamily="18" charset="0"/>
              </a:rPr>
              <a:t> cu </a:t>
            </a:r>
            <a:r>
              <a:rPr lang="en-US" sz="1800" dirty="0" err="1">
                <a:solidFill>
                  <a:srgbClr val="002060"/>
                </a:solidFill>
                <a:cs typeface="Times New Roman" panose="02020603050405020304" pitchFamily="18" charset="0"/>
              </a:rPr>
              <a:t>varste</a:t>
            </a:r>
            <a:r>
              <a:rPr lang="en-US" sz="1800" dirty="0">
                <a:solidFill>
                  <a:srgbClr val="002060"/>
                </a:solidFill>
                <a:cs typeface="Times New Roman" panose="02020603050405020304" pitchFamily="18" charset="0"/>
              </a:rPr>
              <a:t> </a:t>
            </a:r>
            <a:r>
              <a:rPr lang="en-US" sz="1800" dirty="0" err="1">
                <a:solidFill>
                  <a:srgbClr val="002060"/>
                </a:solidFill>
                <a:cs typeface="Times New Roman" panose="02020603050405020304" pitchFamily="18" charset="0"/>
              </a:rPr>
              <a:t>intre</a:t>
            </a:r>
            <a:r>
              <a:rPr lang="en-US" sz="1800" dirty="0">
                <a:solidFill>
                  <a:srgbClr val="002060"/>
                </a:solidFill>
                <a:cs typeface="Times New Roman" panose="02020603050405020304" pitchFamily="18" charset="0"/>
              </a:rPr>
              <a:t> </a:t>
            </a:r>
            <a:r>
              <a:rPr lang="en-US" sz="1800" b="1" dirty="0">
                <a:solidFill>
                  <a:srgbClr val="002060"/>
                </a:solidFill>
                <a:cs typeface="Times New Roman" panose="02020603050405020304" pitchFamily="18" charset="0"/>
              </a:rPr>
              <a:t>66 </a:t>
            </a:r>
            <a:r>
              <a:rPr lang="en-US" b="1" dirty="0" err="1">
                <a:solidFill>
                  <a:srgbClr val="002060"/>
                </a:solidFill>
                <a:cs typeface="Times New Roman" panose="02020603050405020304" pitchFamily="18" charset="0"/>
              </a:rPr>
              <a:t>si</a:t>
            </a:r>
            <a:r>
              <a:rPr lang="en-US" sz="1800" b="1" dirty="0">
                <a:solidFill>
                  <a:srgbClr val="002060"/>
                </a:solidFill>
                <a:cs typeface="Times New Roman" panose="02020603050405020304" pitchFamily="18" charset="0"/>
              </a:rPr>
              <a:t> 79 </a:t>
            </a:r>
            <a:r>
              <a:rPr lang="en-US" b="1" dirty="0">
                <a:solidFill>
                  <a:srgbClr val="002060"/>
                </a:solidFill>
                <a:cs typeface="Times New Roman" panose="02020603050405020304" pitchFamily="18" charset="0"/>
              </a:rPr>
              <a:t>ani</a:t>
            </a:r>
            <a:r>
              <a:rPr lang="en-US" sz="1800" dirty="0">
                <a:solidFill>
                  <a:srgbClr val="002060"/>
                </a:solidFill>
                <a:cs typeface="Times New Roman" panose="02020603050405020304" pitchFamily="18" charset="0"/>
              </a:rPr>
              <a:t> car</a:t>
            </a:r>
            <a:r>
              <a:rPr lang="en-US" dirty="0">
                <a:solidFill>
                  <a:srgbClr val="002060"/>
                </a:solidFill>
                <a:cs typeface="Times New Roman" panose="02020603050405020304" pitchFamily="18" charset="0"/>
              </a:rPr>
              <a:t>e</a:t>
            </a:r>
            <a:r>
              <a:rPr lang="en-US" sz="1800" dirty="0">
                <a:solidFill>
                  <a:srgbClr val="002060"/>
                </a:solidFill>
                <a:cs typeface="Times New Roman" panose="02020603050405020304" pitchFamily="18" charset="0"/>
              </a:rPr>
              <a:t> au </a:t>
            </a:r>
            <a:r>
              <a:rPr lang="en-US" sz="1800" dirty="0" err="1">
                <a:solidFill>
                  <a:srgbClr val="002060"/>
                </a:solidFill>
                <a:cs typeface="Times New Roman" panose="02020603050405020304" pitchFamily="18" charset="0"/>
              </a:rPr>
              <a:t>initiat</a:t>
            </a:r>
            <a:r>
              <a:rPr lang="en-US" sz="1800" dirty="0">
                <a:solidFill>
                  <a:srgbClr val="002060"/>
                </a:solidFill>
                <a:cs typeface="Times New Roman" panose="02020603050405020304" pitchFamily="18" charset="0"/>
              </a:rPr>
              <a:t> </a:t>
            </a:r>
            <a:r>
              <a:rPr lang="en-US" sz="1800" dirty="0" err="1">
                <a:solidFill>
                  <a:srgbClr val="002060"/>
                </a:solidFill>
                <a:cs typeface="Times New Roman" panose="02020603050405020304" pitchFamily="18" charset="0"/>
              </a:rPr>
              <a:t>tratamentul</a:t>
            </a:r>
            <a:r>
              <a:rPr lang="en-US" sz="1800" dirty="0">
                <a:solidFill>
                  <a:srgbClr val="002060"/>
                </a:solidFill>
                <a:cs typeface="Times New Roman" panose="02020603050405020304" pitchFamily="18" charset="0"/>
              </a:rPr>
              <a:t> </a:t>
            </a:r>
            <a:r>
              <a:rPr lang="en-US" sz="1800" dirty="0" err="1">
                <a:solidFill>
                  <a:srgbClr val="002060"/>
                </a:solidFill>
                <a:cs typeface="Times New Roman" panose="02020603050405020304" pitchFamily="18" charset="0"/>
              </a:rPr>
              <a:t>antihipertensiv</a:t>
            </a:r>
            <a:endParaRPr lang="en-US" sz="1800" dirty="0">
              <a:solidFill>
                <a:srgbClr val="002060"/>
              </a:solidFill>
              <a:cs typeface="Times New Roman" panose="02020603050405020304" pitchFamily="18" charset="0"/>
            </a:endParaRPr>
          </a:p>
          <a:p>
            <a:pPr marL="342900" indent="-342900" algn="just">
              <a:buFont typeface="Arial" panose="020B0604020202020204" pitchFamily="34" charset="0"/>
              <a:buChar char="•"/>
            </a:pPr>
            <a:endParaRPr lang="en-US" sz="1800" dirty="0">
              <a:solidFill>
                <a:srgbClr val="002060"/>
              </a:solidFill>
              <a:cs typeface="Times New Roman" panose="02020603050405020304" pitchFamily="18" charset="0"/>
            </a:endParaRPr>
          </a:p>
          <a:p>
            <a:pPr algn="just"/>
            <a:r>
              <a:rPr lang="en-US" dirty="0" err="1">
                <a:solidFill>
                  <a:srgbClr val="002060"/>
                </a:solidFill>
                <a:cs typeface="Times New Roman" panose="02020603050405020304" pitchFamily="18" charset="0"/>
              </a:rPr>
              <a:t>A</a:t>
            </a:r>
            <a:r>
              <a:rPr lang="en-US" sz="1800" dirty="0" err="1">
                <a:solidFill>
                  <a:srgbClr val="002060"/>
                </a:solidFill>
                <a:cs typeface="Times New Roman" panose="02020603050405020304" pitchFamily="18" charset="0"/>
              </a:rPr>
              <a:t>proxmativ</a:t>
            </a:r>
            <a:r>
              <a:rPr lang="en-US" sz="1800" dirty="0">
                <a:solidFill>
                  <a:srgbClr val="002060"/>
                </a:solidFill>
                <a:cs typeface="Times New Roman" panose="02020603050405020304" pitchFamily="18" charset="0"/>
              </a:rPr>
              <a:t> </a:t>
            </a:r>
            <a:r>
              <a:rPr lang="en-US" sz="1800" b="1" dirty="0">
                <a:solidFill>
                  <a:srgbClr val="002060"/>
                </a:solidFill>
                <a:cs typeface="Times New Roman" panose="02020603050405020304" pitchFamily="18" charset="0"/>
              </a:rPr>
              <a:t>60%</a:t>
            </a:r>
            <a:r>
              <a:rPr lang="en-US" sz="1800" dirty="0">
                <a:solidFill>
                  <a:srgbClr val="002060"/>
                </a:solidFill>
                <a:cs typeface="Times New Roman" panose="02020603050405020304" pitchFamily="18" charset="0"/>
              </a:rPr>
              <a:t> </a:t>
            </a:r>
            <a:r>
              <a:rPr lang="en-US" dirty="0" err="1">
                <a:solidFill>
                  <a:srgbClr val="002060"/>
                </a:solidFill>
                <a:cs typeface="Times New Roman" panose="02020603050405020304" pitchFamily="18" charset="0"/>
              </a:rPr>
              <a:t>dintre</a:t>
            </a:r>
            <a:r>
              <a:rPr lang="en-US" dirty="0">
                <a:solidFill>
                  <a:srgbClr val="002060"/>
                </a:solidFill>
                <a:cs typeface="Times New Roman" panose="02020603050405020304" pitchFamily="18" charset="0"/>
              </a:rPr>
              <a:t> </a:t>
            </a:r>
            <a:r>
              <a:rPr lang="en-US" dirty="0" err="1">
                <a:solidFill>
                  <a:srgbClr val="002060"/>
                </a:solidFill>
                <a:cs typeface="Times New Roman" panose="02020603050405020304" pitchFamily="18" charset="0"/>
              </a:rPr>
              <a:t>pacienti</a:t>
            </a:r>
            <a:r>
              <a:rPr lang="en-US" sz="1800" dirty="0">
                <a:solidFill>
                  <a:srgbClr val="002060"/>
                </a:solidFill>
                <a:cs typeface="Times New Roman" panose="02020603050405020304" pitchFamily="18" charset="0"/>
              </a:rPr>
              <a:t> au </a:t>
            </a:r>
            <a:r>
              <a:rPr lang="en-US" sz="1800" dirty="0" err="1">
                <a:solidFill>
                  <a:srgbClr val="002060"/>
                </a:solidFill>
                <a:cs typeface="Times New Roman" panose="02020603050405020304" pitchFamily="18" charset="0"/>
              </a:rPr>
              <a:t>fost</a:t>
            </a:r>
            <a:r>
              <a:rPr lang="en-US" sz="1800" dirty="0">
                <a:solidFill>
                  <a:srgbClr val="002060"/>
                </a:solidFill>
                <a:cs typeface="Times New Roman" panose="02020603050405020304" pitchFamily="18" charset="0"/>
              </a:rPr>
              <a:t> </a:t>
            </a:r>
            <a:r>
              <a:rPr lang="en-US" sz="1800" b="1" dirty="0" err="1">
                <a:solidFill>
                  <a:srgbClr val="002060"/>
                </a:solidFill>
                <a:cs typeface="Times New Roman" panose="02020603050405020304" pitchFamily="18" charset="0"/>
              </a:rPr>
              <a:t>foarte</a:t>
            </a:r>
            <a:r>
              <a:rPr lang="en-US" sz="1800" b="1" dirty="0">
                <a:solidFill>
                  <a:srgbClr val="002060"/>
                </a:solidFill>
                <a:cs typeface="Times New Roman" panose="02020603050405020304" pitchFamily="18" charset="0"/>
              </a:rPr>
              <a:t> </a:t>
            </a:r>
            <a:r>
              <a:rPr lang="en-US" sz="1800" b="1" dirty="0" err="1">
                <a:solidFill>
                  <a:srgbClr val="002060"/>
                </a:solidFill>
                <a:cs typeface="Times New Roman" panose="02020603050405020304" pitchFamily="18" charset="0"/>
              </a:rPr>
              <a:t>aderenti</a:t>
            </a:r>
            <a:r>
              <a:rPr lang="en-US" sz="1800" b="1" dirty="0">
                <a:solidFill>
                  <a:srgbClr val="002060"/>
                </a:solidFill>
                <a:cs typeface="Times New Roman" panose="02020603050405020304" pitchFamily="18" charset="0"/>
              </a:rPr>
              <a:t> </a:t>
            </a:r>
            <a:r>
              <a:rPr lang="en-US" sz="1800" dirty="0">
                <a:solidFill>
                  <a:srgbClr val="002060"/>
                </a:solidFill>
                <a:cs typeface="Times New Roman" panose="02020603050405020304" pitchFamily="18" charset="0"/>
              </a:rPr>
              <a:t>la </a:t>
            </a:r>
            <a:r>
              <a:rPr lang="en-US" sz="1800" dirty="0" err="1">
                <a:solidFill>
                  <a:srgbClr val="002060"/>
                </a:solidFill>
                <a:cs typeface="Times New Roman" panose="02020603050405020304" pitchFamily="18" charset="0"/>
              </a:rPr>
              <a:t>tratament</a:t>
            </a:r>
            <a:r>
              <a:rPr lang="en-US" sz="1800" dirty="0">
                <a:solidFill>
                  <a:srgbClr val="002060"/>
                </a:solidFill>
                <a:cs typeface="Times New Roman" panose="02020603050405020304" pitchFamily="18" charset="0"/>
              </a:rPr>
              <a:t> – PDC (proportion of days covered) ≥80%</a:t>
            </a:r>
          </a:p>
          <a:p>
            <a:pPr marL="342900" indent="-342900" algn="just">
              <a:buFont typeface="Arial" panose="020B0604020202020204" pitchFamily="34" charset="0"/>
              <a:buChar char="•"/>
            </a:pPr>
            <a:endParaRPr lang="en-US" sz="1800" dirty="0">
              <a:solidFill>
                <a:srgbClr val="002060"/>
              </a:solidFill>
              <a:cs typeface="Times New Roman" panose="02020603050405020304" pitchFamily="18" charset="0"/>
            </a:endParaRPr>
          </a:p>
          <a:p>
            <a:pPr algn="just"/>
            <a:r>
              <a:rPr lang="en-US" sz="1800" dirty="0">
                <a:solidFill>
                  <a:srgbClr val="002060"/>
                </a:solidFill>
                <a:cs typeface="Times New Roman" panose="02020603050405020304" pitchFamily="18" charset="0"/>
              </a:rPr>
              <a:t>In </a:t>
            </a:r>
            <a:r>
              <a:rPr lang="en-US" sz="1800" dirty="0" err="1">
                <a:solidFill>
                  <a:srgbClr val="002060"/>
                </a:solidFill>
                <a:cs typeface="Times New Roman" panose="02020603050405020304" pitchFamily="18" charset="0"/>
              </a:rPr>
              <a:t>comparatie</a:t>
            </a:r>
            <a:r>
              <a:rPr lang="en-US" sz="1800" dirty="0">
                <a:solidFill>
                  <a:srgbClr val="002060"/>
                </a:solidFill>
                <a:cs typeface="Times New Roman" panose="02020603050405020304" pitchFamily="18" charset="0"/>
              </a:rPr>
              <a:t> cu </a:t>
            </a:r>
            <a:r>
              <a:rPr lang="en-US" sz="1800" dirty="0" err="1">
                <a:solidFill>
                  <a:srgbClr val="002060"/>
                </a:solidFill>
                <a:cs typeface="Times New Roman" panose="02020603050405020304" pitchFamily="18" charset="0"/>
              </a:rPr>
              <a:t>pacientii</a:t>
            </a:r>
            <a:r>
              <a:rPr lang="en-US" sz="1800" dirty="0">
                <a:solidFill>
                  <a:srgbClr val="002060"/>
                </a:solidFill>
                <a:cs typeface="Times New Roman" panose="02020603050405020304" pitchFamily="18" charset="0"/>
              </a:rPr>
              <a:t> cu </a:t>
            </a:r>
            <a:r>
              <a:rPr lang="en-US" sz="1800" dirty="0" err="1">
                <a:solidFill>
                  <a:srgbClr val="002060"/>
                </a:solidFill>
                <a:cs typeface="Times New Roman" panose="02020603050405020304" pitchFamily="18" charset="0"/>
              </a:rPr>
              <a:t>aderenta</a:t>
            </a:r>
            <a:r>
              <a:rPr lang="en-US" sz="1800" dirty="0">
                <a:solidFill>
                  <a:srgbClr val="002060"/>
                </a:solidFill>
                <a:cs typeface="Times New Roman" panose="02020603050405020304" pitchFamily="18" charset="0"/>
              </a:rPr>
              <a:t> </a:t>
            </a:r>
            <a:r>
              <a:rPr lang="en-US" sz="1800" dirty="0" err="1">
                <a:solidFill>
                  <a:srgbClr val="002060"/>
                </a:solidFill>
                <a:cs typeface="Times New Roman" panose="02020603050405020304" pitchFamily="18" charset="0"/>
              </a:rPr>
              <a:t>scazuta</a:t>
            </a:r>
            <a:r>
              <a:rPr lang="en-US" sz="1800" dirty="0">
                <a:solidFill>
                  <a:srgbClr val="002060"/>
                </a:solidFill>
                <a:cs typeface="Times New Roman" panose="02020603050405020304" pitchFamily="18" charset="0"/>
              </a:rPr>
              <a:t>, </a:t>
            </a:r>
            <a:r>
              <a:rPr lang="en-US" sz="1800" b="1" dirty="0" err="1">
                <a:solidFill>
                  <a:schemeClr val="accent1">
                    <a:lumMod val="50000"/>
                  </a:schemeClr>
                </a:solidFill>
                <a:cs typeface="Times New Roman" panose="02020603050405020304" pitchFamily="18" charset="0"/>
              </a:rPr>
              <a:t>pacientii</a:t>
            </a:r>
            <a:r>
              <a:rPr lang="en-US" sz="1800" b="1" dirty="0">
                <a:solidFill>
                  <a:schemeClr val="accent1">
                    <a:lumMod val="50000"/>
                  </a:schemeClr>
                </a:solidFill>
                <a:cs typeface="Times New Roman" panose="02020603050405020304" pitchFamily="18" charset="0"/>
              </a:rPr>
              <a:t> cu </a:t>
            </a:r>
            <a:r>
              <a:rPr lang="en-US" sz="1800" b="1" dirty="0" err="1">
                <a:solidFill>
                  <a:schemeClr val="accent1">
                    <a:lumMod val="50000"/>
                  </a:schemeClr>
                </a:solidFill>
                <a:cs typeface="Times New Roman" panose="02020603050405020304" pitchFamily="18" charset="0"/>
              </a:rPr>
              <a:t>aderenta</a:t>
            </a:r>
            <a:r>
              <a:rPr lang="en-US" sz="1800" b="1" dirty="0">
                <a:solidFill>
                  <a:schemeClr val="accent1">
                    <a:lumMod val="50000"/>
                  </a:schemeClr>
                </a:solidFill>
                <a:cs typeface="Times New Roman" panose="02020603050405020304" pitchFamily="18" charset="0"/>
              </a:rPr>
              <a:t> </a:t>
            </a:r>
            <a:r>
              <a:rPr lang="en-US" sz="1800" b="1" dirty="0" err="1">
                <a:solidFill>
                  <a:schemeClr val="accent1">
                    <a:lumMod val="50000"/>
                  </a:schemeClr>
                </a:solidFill>
                <a:cs typeface="Times New Roman" panose="02020603050405020304" pitchFamily="18" charset="0"/>
              </a:rPr>
              <a:t>foarte</a:t>
            </a:r>
            <a:r>
              <a:rPr lang="en-US" sz="1800" b="1" dirty="0">
                <a:solidFill>
                  <a:schemeClr val="accent1">
                    <a:lumMod val="50000"/>
                  </a:schemeClr>
                </a:solidFill>
                <a:cs typeface="Times New Roman" panose="02020603050405020304" pitchFamily="18" charset="0"/>
              </a:rPr>
              <a:t> buna, </a:t>
            </a:r>
            <a:r>
              <a:rPr lang="en-US" sz="1800" dirty="0">
                <a:solidFill>
                  <a:schemeClr val="accent1">
                    <a:lumMod val="50000"/>
                  </a:schemeClr>
                </a:solidFill>
                <a:cs typeface="Times New Roman" panose="02020603050405020304" pitchFamily="18" charset="0"/>
              </a:rPr>
              <a:t>au </a:t>
            </a:r>
            <a:r>
              <a:rPr lang="en-US" sz="1800" dirty="0" err="1">
                <a:solidFill>
                  <a:schemeClr val="accent1">
                    <a:lumMod val="50000"/>
                  </a:schemeClr>
                </a:solidFill>
                <a:cs typeface="Times New Roman" panose="02020603050405020304" pitchFamily="18" charset="0"/>
              </a:rPr>
              <a:t>prezentat</a:t>
            </a:r>
            <a:r>
              <a:rPr lang="en-US" dirty="0">
                <a:solidFill>
                  <a:schemeClr val="accent1">
                    <a:lumMod val="50000"/>
                  </a:schemeClr>
                </a:solidFill>
                <a:cs typeface="Times New Roman" panose="02020603050405020304" pitchFamily="18" charset="0"/>
              </a:rPr>
              <a:t> </a:t>
            </a:r>
            <a:r>
              <a:rPr lang="en-US" dirty="0" err="1">
                <a:solidFill>
                  <a:schemeClr val="accent1">
                    <a:lumMod val="50000"/>
                  </a:schemeClr>
                </a:solidFill>
                <a:cs typeface="Times New Roman" panose="02020603050405020304" pitchFamily="18" charset="0"/>
              </a:rPr>
              <a:t>dupa</a:t>
            </a:r>
            <a:r>
              <a:rPr lang="en-US" dirty="0">
                <a:solidFill>
                  <a:schemeClr val="accent1">
                    <a:lumMod val="50000"/>
                  </a:schemeClr>
                </a:solidFill>
                <a:cs typeface="Times New Roman" panose="02020603050405020304" pitchFamily="18" charset="0"/>
              </a:rPr>
              <a:t> o </a:t>
            </a:r>
            <a:r>
              <a:rPr lang="en-US" dirty="0" err="1">
                <a:solidFill>
                  <a:schemeClr val="accent1">
                    <a:lumMod val="50000"/>
                  </a:schemeClr>
                </a:solidFill>
                <a:cs typeface="Times New Roman" panose="02020603050405020304" pitchFamily="18" charset="0"/>
              </a:rPr>
              <a:t>perioada</a:t>
            </a:r>
            <a:r>
              <a:rPr lang="en-US" dirty="0">
                <a:solidFill>
                  <a:schemeClr val="accent1">
                    <a:lumMod val="50000"/>
                  </a:schemeClr>
                </a:solidFill>
                <a:cs typeface="Times New Roman" panose="02020603050405020304" pitchFamily="18" charset="0"/>
              </a:rPr>
              <a:t> de </a:t>
            </a:r>
            <a:r>
              <a:rPr lang="en-US" dirty="0" err="1">
                <a:solidFill>
                  <a:schemeClr val="accent1">
                    <a:lumMod val="50000"/>
                  </a:schemeClr>
                </a:solidFill>
                <a:cs typeface="Times New Roman" panose="02020603050405020304" pitchFamily="18" charset="0"/>
              </a:rPr>
              <a:t>urmarire</a:t>
            </a:r>
            <a:r>
              <a:rPr lang="en-US" dirty="0">
                <a:solidFill>
                  <a:schemeClr val="accent1">
                    <a:lumMod val="50000"/>
                  </a:schemeClr>
                </a:solidFill>
                <a:cs typeface="Times New Roman" panose="02020603050405020304" pitchFamily="18" charset="0"/>
              </a:rPr>
              <a:t> de </a:t>
            </a:r>
            <a:r>
              <a:rPr lang="en-US" b="1" dirty="0">
                <a:solidFill>
                  <a:schemeClr val="accent1">
                    <a:lumMod val="50000"/>
                  </a:schemeClr>
                </a:solidFill>
                <a:cs typeface="Times New Roman" panose="02020603050405020304" pitchFamily="18" charset="0"/>
              </a:rPr>
              <a:t>5.8 ani</a:t>
            </a:r>
            <a:r>
              <a:rPr lang="en-US" dirty="0">
                <a:solidFill>
                  <a:schemeClr val="accent1">
                    <a:lumMod val="50000"/>
                  </a:schemeClr>
                </a:solidFill>
                <a:cs typeface="Times New Roman" panose="02020603050405020304" pitchFamily="18" charset="0"/>
              </a:rPr>
              <a:t>:</a:t>
            </a:r>
            <a:endParaRPr lang="en-US" sz="1800" dirty="0">
              <a:solidFill>
                <a:schemeClr val="accent1">
                  <a:lumMod val="50000"/>
                </a:schemeClr>
              </a:solidFill>
              <a:cs typeface="Times New Roman" panose="02020603050405020304" pitchFamily="18" charset="0"/>
            </a:endParaRPr>
          </a:p>
          <a:p>
            <a:pPr marL="342900" indent="-342900" algn="just">
              <a:buFont typeface="Arial" panose="020B0604020202020204" pitchFamily="34" charset="0"/>
              <a:buChar char="•"/>
            </a:pPr>
            <a:r>
              <a:rPr lang="en-US" dirty="0" err="1">
                <a:solidFill>
                  <a:schemeClr val="accent1">
                    <a:lumMod val="50000"/>
                  </a:schemeClr>
                </a:solidFill>
                <a:cs typeface="Times New Roman" panose="02020603050405020304" pitchFamily="18" charset="0"/>
              </a:rPr>
              <a:t>reducerea</a:t>
            </a:r>
            <a:r>
              <a:rPr lang="en-US" sz="1800" dirty="0">
                <a:solidFill>
                  <a:schemeClr val="accent1">
                    <a:lumMod val="50000"/>
                  </a:schemeClr>
                </a:solidFill>
                <a:cs typeface="Times New Roman" panose="02020603050405020304" pitchFamily="18" charset="0"/>
              </a:rPr>
              <a:t> </a:t>
            </a:r>
            <a:r>
              <a:rPr lang="en-US" sz="1800" dirty="0" err="1">
                <a:solidFill>
                  <a:schemeClr val="accent1">
                    <a:lumMod val="50000"/>
                  </a:schemeClr>
                </a:solidFill>
                <a:cs typeface="Times New Roman" panose="02020603050405020304" pitchFamily="18" charset="0"/>
              </a:rPr>
              <a:t>riscului</a:t>
            </a:r>
            <a:r>
              <a:rPr lang="en-US" sz="1800" dirty="0">
                <a:solidFill>
                  <a:schemeClr val="accent1">
                    <a:lumMod val="50000"/>
                  </a:schemeClr>
                </a:solidFill>
                <a:cs typeface="Times New Roman" panose="02020603050405020304" pitchFamily="18" charset="0"/>
              </a:rPr>
              <a:t> </a:t>
            </a:r>
            <a:r>
              <a:rPr lang="en-US" sz="1800" dirty="0" err="1">
                <a:solidFill>
                  <a:schemeClr val="accent1">
                    <a:lumMod val="50000"/>
                  </a:schemeClr>
                </a:solidFill>
                <a:cs typeface="Times New Roman" panose="02020603050405020304" pitchFamily="18" charset="0"/>
              </a:rPr>
              <a:t>pentru</a:t>
            </a:r>
            <a:r>
              <a:rPr lang="en-US" sz="1800" dirty="0">
                <a:solidFill>
                  <a:schemeClr val="accent1">
                    <a:lumMod val="50000"/>
                  </a:schemeClr>
                </a:solidFill>
                <a:cs typeface="Times New Roman" panose="02020603050405020304" pitchFamily="18" charset="0"/>
              </a:rPr>
              <a:t> </a:t>
            </a:r>
            <a:r>
              <a:rPr lang="en-US" sz="1800" b="1" dirty="0" err="1">
                <a:solidFill>
                  <a:schemeClr val="accent1">
                    <a:lumMod val="50000"/>
                  </a:schemeClr>
                </a:solidFill>
                <a:cs typeface="Times New Roman" panose="02020603050405020304" pitchFamily="18" charset="0"/>
              </a:rPr>
              <a:t>evenimente</a:t>
            </a:r>
            <a:r>
              <a:rPr lang="en-US" sz="1800" b="1" dirty="0">
                <a:solidFill>
                  <a:schemeClr val="accent1">
                    <a:lumMod val="50000"/>
                  </a:schemeClr>
                </a:solidFill>
                <a:cs typeface="Times New Roman" panose="02020603050405020304" pitchFamily="18" charset="0"/>
              </a:rPr>
              <a:t> </a:t>
            </a:r>
            <a:r>
              <a:rPr lang="en-US" sz="1800" b="1" dirty="0" err="1">
                <a:solidFill>
                  <a:schemeClr val="accent1">
                    <a:lumMod val="50000"/>
                  </a:schemeClr>
                </a:solidFill>
                <a:cs typeface="Times New Roman" panose="02020603050405020304" pitchFamily="18" charset="0"/>
              </a:rPr>
              <a:t>cardiovasculare</a:t>
            </a:r>
            <a:r>
              <a:rPr lang="en-US" sz="1800" b="1" dirty="0">
                <a:solidFill>
                  <a:schemeClr val="accent1">
                    <a:lumMod val="50000"/>
                  </a:schemeClr>
                </a:solidFill>
                <a:cs typeface="Times New Roman" panose="02020603050405020304" pitchFamily="18" charset="0"/>
              </a:rPr>
              <a:t> </a:t>
            </a:r>
            <a:r>
              <a:rPr lang="en-US" sz="1800" b="1" dirty="0" err="1">
                <a:solidFill>
                  <a:schemeClr val="accent1">
                    <a:lumMod val="50000"/>
                  </a:schemeClr>
                </a:solidFill>
                <a:cs typeface="Times New Roman" panose="02020603050405020304" pitchFamily="18" charset="0"/>
              </a:rPr>
              <a:t>si</a:t>
            </a:r>
            <a:r>
              <a:rPr lang="en-US" sz="1800" b="1" dirty="0">
                <a:solidFill>
                  <a:schemeClr val="accent1">
                    <a:lumMod val="50000"/>
                  </a:schemeClr>
                </a:solidFill>
                <a:cs typeface="Times New Roman" panose="02020603050405020304" pitchFamily="18" charset="0"/>
              </a:rPr>
              <a:t> </a:t>
            </a:r>
            <a:r>
              <a:rPr lang="en-US" sz="1800" b="1" dirty="0" err="1">
                <a:solidFill>
                  <a:schemeClr val="accent1">
                    <a:lumMod val="50000"/>
                  </a:schemeClr>
                </a:solidFill>
                <a:cs typeface="Times New Roman" panose="02020603050405020304" pitchFamily="18" charset="0"/>
              </a:rPr>
              <a:t>boala</a:t>
            </a:r>
            <a:r>
              <a:rPr lang="en-US" sz="1800" b="1" dirty="0">
                <a:solidFill>
                  <a:schemeClr val="accent1">
                    <a:lumMod val="50000"/>
                  </a:schemeClr>
                </a:solidFill>
                <a:cs typeface="Times New Roman" panose="02020603050405020304" pitchFamily="18" charset="0"/>
              </a:rPr>
              <a:t> </a:t>
            </a:r>
            <a:r>
              <a:rPr lang="en-US" sz="1800" b="1" dirty="0" err="1">
                <a:solidFill>
                  <a:schemeClr val="accent1">
                    <a:lumMod val="50000"/>
                  </a:schemeClr>
                </a:solidFill>
                <a:cs typeface="Times New Roman" panose="02020603050405020304" pitchFamily="18" charset="0"/>
              </a:rPr>
              <a:t>cardiaca</a:t>
            </a:r>
            <a:r>
              <a:rPr lang="en-US" sz="1800" b="1" dirty="0">
                <a:solidFill>
                  <a:schemeClr val="accent1">
                    <a:lumMod val="50000"/>
                  </a:schemeClr>
                </a:solidFill>
                <a:cs typeface="Times New Roman" panose="02020603050405020304" pitchFamily="18" charset="0"/>
              </a:rPr>
              <a:t> </a:t>
            </a:r>
            <a:r>
              <a:rPr lang="en-US" sz="1800" b="1" dirty="0" err="1">
                <a:solidFill>
                  <a:schemeClr val="accent1">
                    <a:lumMod val="50000"/>
                  </a:schemeClr>
                </a:solidFill>
                <a:cs typeface="Times New Roman" panose="02020603050405020304" pitchFamily="18" charset="0"/>
              </a:rPr>
              <a:t>ischemica</a:t>
            </a:r>
            <a:r>
              <a:rPr lang="en-US" sz="1800" b="1" dirty="0">
                <a:solidFill>
                  <a:schemeClr val="accent1">
                    <a:lumMod val="50000"/>
                  </a:schemeClr>
                </a:solidFill>
                <a:cs typeface="Times New Roman" panose="02020603050405020304" pitchFamily="18" charset="0"/>
              </a:rPr>
              <a:t> </a:t>
            </a:r>
            <a:r>
              <a:rPr lang="en-US" sz="1800" dirty="0">
                <a:solidFill>
                  <a:schemeClr val="accent1">
                    <a:lumMod val="50000"/>
                  </a:schemeClr>
                </a:solidFill>
                <a:cs typeface="Times New Roman" panose="02020603050405020304" pitchFamily="18" charset="0"/>
              </a:rPr>
              <a:t>cu</a:t>
            </a:r>
            <a:r>
              <a:rPr lang="en-US" sz="1800" b="1" dirty="0">
                <a:solidFill>
                  <a:schemeClr val="accent1">
                    <a:lumMod val="50000"/>
                  </a:schemeClr>
                </a:solidFill>
                <a:cs typeface="Times New Roman" panose="02020603050405020304" pitchFamily="18" charset="0"/>
              </a:rPr>
              <a:t> 56%</a:t>
            </a:r>
            <a:endParaRPr lang="en-US" sz="1800" dirty="0">
              <a:solidFill>
                <a:schemeClr val="accent1">
                  <a:lumMod val="50000"/>
                </a:schemeClr>
              </a:solidFill>
              <a:cs typeface="Times New Roman" panose="02020603050405020304" pitchFamily="18" charset="0"/>
            </a:endParaRPr>
          </a:p>
          <a:p>
            <a:pPr marL="342900" indent="-342900" algn="just">
              <a:buFont typeface="Arial" panose="020B0604020202020204" pitchFamily="34" charset="0"/>
              <a:buChar char="•"/>
            </a:pPr>
            <a:r>
              <a:rPr lang="en-US" sz="1800" dirty="0" err="1">
                <a:solidFill>
                  <a:schemeClr val="accent1">
                    <a:lumMod val="50000"/>
                  </a:schemeClr>
                </a:solidFill>
                <a:cs typeface="Times New Roman" panose="02020603050405020304" pitchFamily="18" charset="0"/>
              </a:rPr>
              <a:t>reducerea</a:t>
            </a:r>
            <a:r>
              <a:rPr lang="en-US" sz="1800" dirty="0">
                <a:solidFill>
                  <a:schemeClr val="accent1">
                    <a:lumMod val="50000"/>
                  </a:schemeClr>
                </a:solidFill>
                <a:cs typeface="Times New Roman" panose="02020603050405020304" pitchFamily="18" charset="0"/>
              </a:rPr>
              <a:t> </a:t>
            </a:r>
            <a:r>
              <a:rPr lang="en-US" sz="1800" dirty="0" err="1">
                <a:solidFill>
                  <a:schemeClr val="accent1">
                    <a:lumMod val="50000"/>
                  </a:schemeClr>
                </a:solidFill>
                <a:cs typeface="Times New Roman" panose="02020603050405020304" pitchFamily="18" charset="0"/>
              </a:rPr>
              <a:t>riscului</a:t>
            </a:r>
            <a:r>
              <a:rPr lang="en-US" sz="1800" dirty="0">
                <a:solidFill>
                  <a:schemeClr val="accent1">
                    <a:lumMod val="50000"/>
                  </a:schemeClr>
                </a:solidFill>
                <a:cs typeface="Times New Roman" panose="02020603050405020304" pitchFamily="18" charset="0"/>
              </a:rPr>
              <a:t> de </a:t>
            </a:r>
            <a:r>
              <a:rPr lang="en-US" sz="1800" b="1" dirty="0">
                <a:solidFill>
                  <a:schemeClr val="accent1">
                    <a:lumMod val="50000"/>
                  </a:schemeClr>
                </a:solidFill>
                <a:cs typeface="Times New Roman" panose="02020603050405020304" pitchFamily="18" charset="0"/>
              </a:rPr>
              <a:t>AVC /AIT</a:t>
            </a:r>
            <a:r>
              <a:rPr lang="en-US" sz="1800" dirty="0">
                <a:solidFill>
                  <a:schemeClr val="accent1">
                    <a:lumMod val="50000"/>
                  </a:schemeClr>
                </a:solidFill>
                <a:cs typeface="Times New Roman" panose="02020603050405020304" pitchFamily="18" charset="0"/>
              </a:rPr>
              <a:t> cu </a:t>
            </a:r>
            <a:r>
              <a:rPr lang="en-US" sz="1800" b="1" dirty="0">
                <a:solidFill>
                  <a:schemeClr val="accent1">
                    <a:lumMod val="50000"/>
                  </a:schemeClr>
                </a:solidFill>
                <a:cs typeface="Times New Roman" panose="02020603050405020304" pitchFamily="18" charset="0"/>
              </a:rPr>
              <a:t>61%</a:t>
            </a:r>
            <a:r>
              <a:rPr lang="en-US" sz="1800" dirty="0">
                <a:solidFill>
                  <a:schemeClr val="accent1">
                    <a:lumMod val="50000"/>
                  </a:schemeClr>
                </a:solidFill>
                <a:cs typeface="Times New Roman" panose="02020603050405020304" pitchFamily="18" charset="0"/>
              </a:rPr>
              <a:t>, </a:t>
            </a:r>
          </a:p>
          <a:p>
            <a:pPr marL="342900" indent="-342900" algn="just">
              <a:buFont typeface="Arial" panose="020B0604020202020204" pitchFamily="34" charset="0"/>
              <a:buChar char="•"/>
            </a:pPr>
            <a:r>
              <a:rPr lang="en-US" dirty="0" err="1">
                <a:solidFill>
                  <a:schemeClr val="accent1">
                    <a:lumMod val="50000"/>
                  </a:schemeClr>
                </a:solidFill>
                <a:cs typeface="Times New Roman" panose="02020603050405020304" pitchFamily="18" charset="0"/>
              </a:rPr>
              <a:t>reducerea</a:t>
            </a:r>
            <a:r>
              <a:rPr lang="en-US" dirty="0">
                <a:solidFill>
                  <a:schemeClr val="accent1">
                    <a:lumMod val="50000"/>
                  </a:schemeClr>
                </a:solidFill>
                <a:cs typeface="Times New Roman" panose="02020603050405020304" pitchFamily="18" charset="0"/>
              </a:rPr>
              <a:t> </a:t>
            </a:r>
            <a:r>
              <a:rPr lang="en-US" sz="1800" dirty="0" err="1">
                <a:solidFill>
                  <a:schemeClr val="accent1">
                    <a:lumMod val="50000"/>
                  </a:schemeClr>
                </a:solidFill>
                <a:cs typeface="Times New Roman" panose="02020603050405020304" pitchFamily="18" charset="0"/>
              </a:rPr>
              <a:t>riscului</a:t>
            </a:r>
            <a:r>
              <a:rPr lang="en-US" sz="1800" dirty="0">
                <a:solidFill>
                  <a:schemeClr val="accent1">
                    <a:lumMod val="50000"/>
                  </a:schemeClr>
                </a:solidFill>
                <a:cs typeface="Times New Roman" panose="02020603050405020304" pitchFamily="18" charset="0"/>
              </a:rPr>
              <a:t> </a:t>
            </a:r>
            <a:r>
              <a:rPr lang="en-US" sz="1800" dirty="0" err="1">
                <a:solidFill>
                  <a:schemeClr val="accent1">
                    <a:lumMod val="50000"/>
                  </a:schemeClr>
                </a:solidFill>
                <a:cs typeface="Times New Roman" panose="02020603050405020304" pitchFamily="18" charset="0"/>
              </a:rPr>
              <a:t>pentru</a:t>
            </a:r>
            <a:r>
              <a:rPr lang="en-US" sz="1800" dirty="0">
                <a:solidFill>
                  <a:schemeClr val="accent1">
                    <a:lumMod val="50000"/>
                  </a:schemeClr>
                </a:solidFill>
                <a:cs typeface="Times New Roman" panose="02020603050405020304" pitchFamily="18" charset="0"/>
              </a:rPr>
              <a:t> </a:t>
            </a:r>
            <a:r>
              <a:rPr lang="en-US" sz="1800" b="1" dirty="0" err="1">
                <a:solidFill>
                  <a:schemeClr val="accent1">
                    <a:lumMod val="50000"/>
                  </a:schemeClr>
                </a:solidFill>
                <a:cs typeface="Times New Roman" panose="02020603050405020304" pitchFamily="18" charset="0"/>
              </a:rPr>
              <a:t>insuficienta</a:t>
            </a:r>
            <a:r>
              <a:rPr lang="en-US" sz="1800" b="1" dirty="0">
                <a:solidFill>
                  <a:schemeClr val="accent1">
                    <a:lumMod val="50000"/>
                  </a:schemeClr>
                </a:solidFill>
                <a:cs typeface="Times New Roman" panose="02020603050405020304" pitchFamily="18" charset="0"/>
              </a:rPr>
              <a:t> </a:t>
            </a:r>
            <a:r>
              <a:rPr lang="en-US" sz="1800" b="1" dirty="0" err="1">
                <a:solidFill>
                  <a:schemeClr val="accent1">
                    <a:lumMod val="50000"/>
                  </a:schemeClr>
                </a:solidFill>
                <a:cs typeface="Times New Roman" panose="02020603050405020304" pitchFamily="18" charset="0"/>
              </a:rPr>
              <a:t>cardiaca</a:t>
            </a:r>
            <a:r>
              <a:rPr lang="en-US" sz="1800" b="1" dirty="0">
                <a:solidFill>
                  <a:schemeClr val="accent1">
                    <a:lumMod val="50000"/>
                  </a:schemeClr>
                </a:solidFill>
                <a:cs typeface="Times New Roman" panose="02020603050405020304" pitchFamily="18" charset="0"/>
              </a:rPr>
              <a:t> </a:t>
            </a:r>
            <a:r>
              <a:rPr lang="en-US" sz="1800" dirty="0">
                <a:solidFill>
                  <a:schemeClr val="accent1">
                    <a:lumMod val="50000"/>
                  </a:schemeClr>
                </a:solidFill>
                <a:cs typeface="Times New Roman" panose="02020603050405020304" pitchFamily="18" charset="0"/>
              </a:rPr>
              <a:t>cu  </a:t>
            </a:r>
            <a:r>
              <a:rPr lang="en-US" sz="1800" b="1" dirty="0">
                <a:solidFill>
                  <a:schemeClr val="accent1">
                    <a:lumMod val="50000"/>
                  </a:schemeClr>
                </a:solidFill>
                <a:cs typeface="Times New Roman" panose="02020603050405020304" pitchFamily="18" charset="0"/>
              </a:rPr>
              <a:t>43%</a:t>
            </a:r>
            <a:endParaRPr lang="ro-RO" sz="1800" dirty="0">
              <a:solidFill>
                <a:srgbClr val="002060"/>
              </a:solidFill>
              <a:cs typeface="Times New Roman" panose="02020603050405020304" pitchFamily="18" charset="0"/>
            </a:endParaRPr>
          </a:p>
        </p:txBody>
      </p:sp>
    </p:spTree>
    <p:extLst>
      <p:ext uri="{BB962C8B-B14F-4D97-AF65-F5344CB8AC3E}">
        <p14:creationId xmlns:p14="http://schemas.microsoft.com/office/powerpoint/2010/main" val="105244602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246FF-E54E-CFC6-9C12-26C3D7CE7AD3}"/>
              </a:ext>
            </a:extLst>
          </p:cNvPr>
          <p:cNvSpPr>
            <a:spLocks noGrp="1"/>
          </p:cNvSpPr>
          <p:nvPr>
            <p:ph type="title"/>
          </p:nvPr>
        </p:nvSpPr>
        <p:spPr>
          <a:xfrm>
            <a:off x="838200" y="365126"/>
            <a:ext cx="10515600" cy="970694"/>
          </a:xfrm>
        </p:spPr>
        <p:txBody>
          <a:bodyPr>
            <a:normAutofit/>
          </a:bodyPr>
          <a:lstStyle/>
          <a:p>
            <a:pPr algn="ctr"/>
            <a:r>
              <a:rPr lang="en-US" sz="3200" b="1" dirty="0" err="1">
                <a:solidFill>
                  <a:srgbClr val="C00000"/>
                </a:solidFill>
              </a:rPr>
              <a:t>Aderenta</a:t>
            </a:r>
            <a:r>
              <a:rPr lang="en-US" sz="3200" b="1" dirty="0">
                <a:solidFill>
                  <a:srgbClr val="C00000"/>
                </a:solidFill>
              </a:rPr>
              <a:t> la </a:t>
            </a:r>
            <a:r>
              <a:rPr lang="en-US" sz="3200" b="1" dirty="0" err="1">
                <a:solidFill>
                  <a:srgbClr val="C00000"/>
                </a:solidFill>
              </a:rPr>
              <a:t>tratament</a:t>
            </a:r>
            <a:r>
              <a:rPr lang="en-US" sz="3200" b="1" dirty="0">
                <a:solidFill>
                  <a:srgbClr val="C00000"/>
                </a:solidFill>
              </a:rPr>
              <a:t> </a:t>
            </a:r>
            <a:r>
              <a:rPr lang="en-US" sz="3200" b="1" dirty="0" err="1">
                <a:solidFill>
                  <a:srgbClr val="C00000"/>
                </a:solidFill>
              </a:rPr>
              <a:t>si</a:t>
            </a:r>
            <a:r>
              <a:rPr lang="en-US" sz="3200" b="1" dirty="0">
                <a:solidFill>
                  <a:srgbClr val="C00000"/>
                </a:solidFill>
              </a:rPr>
              <a:t> </a:t>
            </a:r>
            <a:r>
              <a:rPr lang="en-US" sz="3200" b="1" dirty="0" err="1">
                <a:solidFill>
                  <a:srgbClr val="C00000"/>
                </a:solidFill>
              </a:rPr>
              <a:t>progresia</a:t>
            </a:r>
            <a:r>
              <a:rPr lang="en-US" sz="3200" b="1" dirty="0">
                <a:solidFill>
                  <a:srgbClr val="C00000"/>
                </a:solidFill>
              </a:rPr>
              <a:t> </a:t>
            </a:r>
            <a:r>
              <a:rPr lang="en-US" sz="3200" b="1" dirty="0" err="1">
                <a:solidFill>
                  <a:srgbClr val="C00000"/>
                </a:solidFill>
              </a:rPr>
              <a:t>bolii</a:t>
            </a:r>
            <a:r>
              <a:rPr lang="en-US" sz="3200" b="1" dirty="0">
                <a:solidFill>
                  <a:srgbClr val="C00000"/>
                </a:solidFill>
              </a:rPr>
              <a:t> </a:t>
            </a:r>
            <a:r>
              <a:rPr lang="en-US" sz="3200" b="1" dirty="0" err="1">
                <a:solidFill>
                  <a:srgbClr val="C00000"/>
                </a:solidFill>
              </a:rPr>
              <a:t>renale</a:t>
            </a:r>
            <a:r>
              <a:rPr lang="en-US" sz="3200" b="1" dirty="0">
                <a:solidFill>
                  <a:srgbClr val="C00000"/>
                </a:solidFill>
              </a:rPr>
              <a:t> </a:t>
            </a:r>
            <a:r>
              <a:rPr lang="en-US" sz="3200" b="1" dirty="0" err="1">
                <a:solidFill>
                  <a:srgbClr val="C00000"/>
                </a:solidFill>
              </a:rPr>
              <a:t>cronice</a:t>
            </a:r>
            <a:endParaRPr lang="ro-RO" sz="3200" b="1" dirty="0">
              <a:solidFill>
                <a:srgbClr val="C00000"/>
              </a:solidFill>
            </a:endParaRPr>
          </a:p>
        </p:txBody>
      </p:sp>
      <p:pic>
        <p:nvPicPr>
          <p:cNvPr id="3" name="Picture 2">
            <a:extLst>
              <a:ext uri="{FF2B5EF4-FFF2-40B4-BE49-F238E27FC236}">
                <a16:creationId xmlns:a16="http://schemas.microsoft.com/office/drawing/2014/main" id="{6D310248-F72D-A8E7-83DB-1E11D0993921}"/>
              </a:ext>
            </a:extLst>
          </p:cNvPr>
          <p:cNvPicPr>
            <a:picLocks noChangeAspect="1"/>
          </p:cNvPicPr>
          <p:nvPr/>
        </p:nvPicPr>
        <p:blipFill rotWithShape="1">
          <a:blip r:embed="rId2">
            <a:extLst>
              <a:ext uri="{28A0092B-C50C-407E-A947-70E740481C1C}">
                <a14:useLocalDpi xmlns:a14="http://schemas.microsoft.com/office/drawing/2010/main" val="0"/>
              </a:ext>
            </a:extLst>
          </a:blip>
          <a:srcRect l="4141" t="2220" r="7100" b="9628"/>
          <a:stretch/>
        </p:blipFill>
        <p:spPr>
          <a:xfrm>
            <a:off x="6005438" y="2066213"/>
            <a:ext cx="5348362" cy="3819001"/>
          </a:xfrm>
          <a:prstGeom prst="rect">
            <a:avLst/>
          </a:prstGeom>
          <a:ln>
            <a:solidFill>
              <a:schemeClr val="bg2">
                <a:lumMod val="90000"/>
              </a:schemeClr>
            </a:solidFill>
          </a:ln>
        </p:spPr>
      </p:pic>
      <p:sp>
        <p:nvSpPr>
          <p:cNvPr id="5" name="TextBox 4">
            <a:extLst>
              <a:ext uri="{FF2B5EF4-FFF2-40B4-BE49-F238E27FC236}">
                <a16:creationId xmlns:a16="http://schemas.microsoft.com/office/drawing/2014/main" id="{73B9A578-8509-3A9D-8AA8-FA937B5B97D8}"/>
              </a:ext>
            </a:extLst>
          </p:cNvPr>
          <p:cNvSpPr txBox="1"/>
          <p:nvPr/>
        </p:nvSpPr>
        <p:spPr>
          <a:xfrm>
            <a:off x="1186732" y="6169708"/>
            <a:ext cx="10167068" cy="276999"/>
          </a:xfrm>
          <a:prstGeom prst="rect">
            <a:avLst/>
          </a:prstGeom>
          <a:noFill/>
        </p:spPr>
        <p:txBody>
          <a:bodyPr wrap="square">
            <a:spAutoFit/>
          </a:bodyPr>
          <a:lstStyle/>
          <a:p>
            <a:pPr algn="ctr"/>
            <a:r>
              <a:rPr lang="en-US" sz="1200" dirty="0">
                <a:cs typeface="Times New Roman" panose="02020603050405020304" pitchFamily="18" charset="0"/>
              </a:rPr>
              <a:t>Cedillo-</a:t>
            </a:r>
            <a:r>
              <a:rPr lang="en-US" sz="1200" dirty="0" err="1">
                <a:cs typeface="Times New Roman" panose="02020603050405020304" pitchFamily="18" charset="0"/>
              </a:rPr>
              <a:t>Couvert</a:t>
            </a:r>
            <a:r>
              <a:rPr lang="en-US" sz="1200" dirty="0">
                <a:cs typeface="Times New Roman" panose="02020603050405020304" pitchFamily="18" charset="0"/>
              </a:rPr>
              <a:t> EA, et al. Kidney Int. Rep. 2018;3:645–651. doi:10.1016/j.ekir.2018.01.007b </a:t>
            </a:r>
            <a:endParaRPr lang="ro-RO" sz="1200" dirty="0">
              <a:cs typeface="Times New Roman" panose="02020603050405020304" pitchFamily="18" charset="0"/>
            </a:endParaRPr>
          </a:p>
        </p:txBody>
      </p:sp>
      <p:sp>
        <p:nvSpPr>
          <p:cNvPr id="7" name="TextBox 6">
            <a:extLst>
              <a:ext uri="{FF2B5EF4-FFF2-40B4-BE49-F238E27FC236}">
                <a16:creationId xmlns:a16="http://schemas.microsoft.com/office/drawing/2014/main" id="{F6A5C20B-7684-9D8D-EEB2-9D73D047A5B1}"/>
              </a:ext>
            </a:extLst>
          </p:cNvPr>
          <p:cNvSpPr txBox="1"/>
          <p:nvPr/>
        </p:nvSpPr>
        <p:spPr>
          <a:xfrm>
            <a:off x="272332" y="2126399"/>
            <a:ext cx="5484411" cy="3139321"/>
          </a:xfrm>
          <a:prstGeom prst="rect">
            <a:avLst/>
          </a:prstGeom>
          <a:noFill/>
        </p:spPr>
        <p:txBody>
          <a:bodyPr wrap="square">
            <a:spAutoFit/>
          </a:bodyPr>
          <a:lstStyle/>
          <a:p>
            <a:r>
              <a:rPr lang="en-US" dirty="0">
                <a:solidFill>
                  <a:schemeClr val="tx2">
                    <a:lumMod val="50000"/>
                  </a:schemeClr>
                </a:solidFill>
              </a:rPr>
              <a:t>- </a:t>
            </a:r>
            <a:r>
              <a:rPr lang="ro-RO" dirty="0">
                <a:solidFill>
                  <a:schemeClr val="tx2">
                    <a:lumMod val="50000"/>
                  </a:schemeClr>
                </a:solidFill>
              </a:rPr>
              <a:t>aderența suboptimă la medicație a fost asociată cu o progresie mai rapidă </a:t>
            </a:r>
            <a:r>
              <a:rPr lang="en-US" dirty="0" err="1">
                <a:solidFill>
                  <a:schemeClr val="tx2">
                    <a:lumMod val="50000"/>
                  </a:schemeClr>
                </a:solidFill>
              </a:rPr>
              <a:t>spre</a:t>
            </a:r>
            <a:r>
              <a:rPr lang="en-US" dirty="0">
                <a:solidFill>
                  <a:schemeClr val="tx2">
                    <a:lumMod val="50000"/>
                  </a:schemeClr>
                </a:solidFill>
              </a:rPr>
              <a:t> </a:t>
            </a:r>
            <a:r>
              <a:rPr lang="en-US" b="1" dirty="0" err="1">
                <a:solidFill>
                  <a:schemeClr val="tx2">
                    <a:lumMod val="50000"/>
                  </a:schemeClr>
                </a:solidFill>
              </a:rPr>
              <a:t>insuficienta</a:t>
            </a:r>
            <a:r>
              <a:rPr lang="en-US" b="1" dirty="0">
                <a:solidFill>
                  <a:schemeClr val="tx2">
                    <a:lumMod val="50000"/>
                  </a:schemeClr>
                </a:solidFill>
              </a:rPr>
              <a:t> </a:t>
            </a:r>
            <a:r>
              <a:rPr lang="en-US" b="1" dirty="0" err="1">
                <a:solidFill>
                  <a:schemeClr val="tx2">
                    <a:lumMod val="50000"/>
                  </a:schemeClr>
                </a:solidFill>
              </a:rPr>
              <a:t>renla</a:t>
            </a:r>
            <a:r>
              <a:rPr lang="en-US" b="1" dirty="0">
                <a:solidFill>
                  <a:schemeClr val="tx2">
                    <a:lumMod val="50000"/>
                  </a:schemeClr>
                </a:solidFill>
              </a:rPr>
              <a:t> </a:t>
            </a:r>
            <a:r>
              <a:rPr lang="en-US" b="1" dirty="0" err="1">
                <a:solidFill>
                  <a:schemeClr val="tx2">
                    <a:lumMod val="50000"/>
                  </a:schemeClr>
                </a:solidFill>
              </a:rPr>
              <a:t>cronica</a:t>
            </a:r>
            <a:r>
              <a:rPr lang="ro-RO" b="1" dirty="0">
                <a:solidFill>
                  <a:schemeClr val="tx2">
                    <a:lumMod val="50000"/>
                  </a:schemeClr>
                </a:solidFill>
              </a:rPr>
              <a:t> </a:t>
            </a:r>
            <a:r>
              <a:rPr lang="ro-RO" dirty="0">
                <a:solidFill>
                  <a:schemeClr val="tx2">
                    <a:lumMod val="50000"/>
                  </a:schemeClr>
                </a:solidFill>
              </a:rPr>
              <a:t>→ ar putea fi un factor de risc important</a:t>
            </a:r>
          </a:p>
          <a:p>
            <a:endParaRPr lang="ro-RO" dirty="0">
              <a:solidFill>
                <a:schemeClr val="tx2">
                  <a:lumMod val="50000"/>
                </a:schemeClr>
              </a:solidFill>
            </a:endParaRPr>
          </a:p>
          <a:p>
            <a:r>
              <a:rPr lang="en-US" dirty="0">
                <a:solidFill>
                  <a:schemeClr val="tx2">
                    <a:lumMod val="50000"/>
                  </a:schemeClr>
                </a:solidFill>
              </a:rPr>
              <a:t>- </a:t>
            </a:r>
            <a:r>
              <a:rPr lang="ro-RO" dirty="0">
                <a:solidFill>
                  <a:schemeClr val="tx2">
                    <a:lumMod val="50000"/>
                  </a:schemeClr>
                </a:solidFill>
              </a:rPr>
              <a:t>comparativ cu grupul cu aderență ridicată, grupul cu aderență scăzută </a:t>
            </a:r>
            <a:r>
              <a:rPr lang="en-US" dirty="0">
                <a:solidFill>
                  <a:schemeClr val="tx2">
                    <a:lumMod val="50000"/>
                  </a:schemeClr>
                </a:solidFill>
              </a:rPr>
              <a:t>la </a:t>
            </a:r>
            <a:r>
              <a:rPr lang="en-US" dirty="0" err="1">
                <a:solidFill>
                  <a:schemeClr val="tx2">
                    <a:lumMod val="50000"/>
                  </a:schemeClr>
                </a:solidFill>
              </a:rPr>
              <a:t>tratament</a:t>
            </a:r>
            <a:r>
              <a:rPr lang="en-US" dirty="0">
                <a:solidFill>
                  <a:schemeClr val="tx2">
                    <a:lumMod val="50000"/>
                  </a:schemeClr>
                </a:solidFill>
              </a:rPr>
              <a:t> </a:t>
            </a:r>
            <a:r>
              <a:rPr lang="ro-RO" dirty="0">
                <a:solidFill>
                  <a:schemeClr val="tx2">
                    <a:lumMod val="50000"/>
                  </a:schemeClr>
                </a:solidFill>
              </a:rPr>
              <a:t>a </a:t>
            </a:r>
            <a:r>
              <a:rPr lang="en-US" dirty="0" err="1">
                <a:solidFill>
                  <a:schemeClr val="tx2">
                    <a:lumMod val="50000"/>
                  </a:schemeClr>
                </a:solidFill>
              </a:rPr>
              <a:t>avut</a:t>
            </a:r>
            <a:r>
              <a:rPr lang="ro-RO" dirty="0">
                <a:solidFill>
                  <a:schemeClr val="tx2">
                    <a:lumMod val="50000"/>
                  </a:schemeClr>
                </a:solidFill>
              </a:rPr>
              <a:t> o creștere cu </a:t>
            </a:r>
            <a:r>
              <a:rPr lang="ro-RO" b="1" dirty="0">
                <a:solidFill>
                  <a:schemeClr val="tx2">
                    <a:lumMod val="50000"/>
                  </a:schemeClr>
                </a:solidFill>
              </a:rPr>
              <a:t>27% a riscului de progresie a </a:t>
            </a:r>
            <a:r>
              <a:rPr lang="en-US" b="1" dirty="0" err="1">
                <a:solidFill>
                  <a:schemeClr val="tx2">
                    <a:lumMod val="50000"/>
                  </a:schemeClr>
                </a:solidFill>
              </a:rPr>
              <a:t>bolii</a:t>
            </a:r>
            <a:r>
              <a:rPr lang="en-US" b="1" dirty="0">
                <a:solidFill>
                  <a:schemeClr val="tx2">
                    <a:lumMod val="50000"/>
                  </a:schemeClr>
                </a:solidFill>
              </a:rPr>
              <a:t> </a:t>
            </a:r>
            <a:r>
              <a:rPr lang="en-US" b="1" dirty="0" err="1">
                <a:solidFill>
                  <a:schemeClr val="tx2">
                    <a:lumMod val="50000"/>
                  </a:schemeClr>
                </a:solidFill>
              </a:rPr>
              <a:t>renale</a:t>
            </a:r>
            <a:r>
              <a:rPr lang="en-US" b="1" dirty="0">
                <a:solidFill>
                  <a:schemeClr val="tx2">
                    <a:lumMod val="50000"/>
                  </a:schemeClr>
                </a:solidFill>
              </a:rPr>
              <a:t> </a:t>
            </a:r>
            <a:r>
              <a:rPr lang="en-US" b="1" dirty="0" err="1">
                <a:solidFill>
                  <a:schemeClr val="tx2">
                    <a:lumMod val="50000"/>
                  </a:schemeClr>
                </a:solidFill>
              </a:rPr>
              <a:t>cronice</a:t>
            </a:r>
            <a:endParaRPr lang="ro-RO" b="1" dirty="0">
              <a:solidFill>
                <a:schemeClr val="tx2">
                  <a:lumMod val="50000"/>
                </a:schemeClr>
              </a:solidFill>
            </a:endParaRPr>
          </a:p>
          <a:p>
            <a:endParaRPr lang="ro-RO" dirty="0">
              <a:solidFill>
                <a:schemeClr val="tx2">
                  <a:lumMod val="50000"/>
                </a:schemeClr>
              </a:solidFill>
            </a:endParaRPr>
          </a:p>
          <a:p>
            <a:r>
              <a:rPr lang="en-US" dirty="0">
                <a:solidFill>
                  <a:schemeClr val="tx2">
                    <a:lumMod val="50000"/>
                  </a:schemeClr>
                </a:solidFill>
              </a:rPr>
              <a:t>- </a:t>
            </a:r>
            <a:r>
              <a:rPr lang="en-US" dirty="0" err="1">
                <a:solidFill>
                  <a:schemeClr val="tx2">
                    <a:lumMod val="50000"/>
                  </a:schemeClr>
                </a:solidFill>
              </a:rPr>
              <a:t>exista</a:t>
            </a:r>
            <a:r>
              <a:rPr lang="ro-RO" dirty="0">
                <a:solidFill>
                  <a:schemeClr val="tx2">
                    <a:lumMod val="50000"/>
                  </a:schemeClr>
                </a:solidFill>
              </a:rPr>
              <a:t> o asociere între aderența scăzută </a:t>
            </a:r>
            <a:r>
              <a:rPr lang="en-US" dirty="0">
                <a:solidFill>
                  <a:schemeClr val="tx2">
                    <a:lumMod val="50000"/>
                  </a:schemeClr>
                </a:solidFill>
              </a:rPr>
              <a:t>la </a:t>
            </a:r>
            <a:r>
              <a:rPr lang="en-US" dirty="0" err="1">
                <a:solidFill>
                  <a:schemeClr val="tx2">
                    <a:lumMod val="50000"/>
                  </a:schemeClr>
                </a:solidFill>
              </a:rPr>
              <a:t>tratament</a:t>
            </a:r>
            <a:r>
              <a:rPr lang="en-US" dirty="0">
                <a:solidFill>
                  <a:schemeClr val="tx2">
                    <a:lumMod val="50000"/>
                  </a:schemeClr>
                </a:solidFill>
              </a:rPr>
              <a:t> </a:t>
            </a:r>
            <a:r>
              <a:rPr lang="ro-RO" dirty="0">
                <a:solidFill>
                  <a:schemeClr val="tx2">
                    <a:lumMod val="50000"/>
                  </a:schemeClr>
                </a:solidFill>
              </a:rPr>
              <a:t>și moart</a:t>
            </a:r>
            <a:r>
              <a:rPr lang="en-US" dirty="0" err="1">
                <a:solidFill>
                  <a:schemeClr val="tx2">
                    <a:lumMod val="50000"/>
                  </a:schemeClr>
                </a:solidFill>
              </a:rPr>
              <a:t>alitatea</a:t>
            </a:r>
            <a:r>
              <a:rPr lang="ro-RO" dirty="0">
                <a:solidFill>
                  <a:schemeClr val="tx2">
                    <a:lumMod val="50000"/>
                  </a:schemeClr>
                </a:solidFill>
              </a:rPr>
              <a:t> de orice cauză, dar </a:t>
            </a:r>
            <a:r>
              <a:rPr lang="en-US" dirty="0" err="1">
                <a:solidFill>
                  <a:schemeClr val="tx2">
                    <a:lumMod val="50000"/>
                  </a:schemeClr>
                </a:solidFill>
              </a:rPr>
              <a:t>fara</a:t>
            </a:r>
            <a:r>
              <a:rPr lang="en-US" dirty="0">
                <a:solidFill>
                  <a:schemeClr val="tx2">
                    <a:lumMod val="50000"/>
                  </a:schemeClr>
                </a:solidFill>
              </a:rPr>
              <a:t> </a:t>
            </a:r>
            <a:r>
              <a:rPr lang="en-US" dirty="0" err="1">
                <a:solidFill>
                  <a:schemeClr val="tx2">
                    <a:lumMod val="50000"/>
                  </a:schemeClr>
                </a:solidFill>
              </a:rPr>
              <a:t>semnificatie</a:t>
            </a:r>
            <a:r>
              <a:rPr lang="en-US" dirty="0">
                <a:solidFill>
                  <a:schemeClr val="tx2">
                    <a:lumMod val="50000"/>
                  </a:schemeClr>
                </a:solidFill>
              </a:rPr>
              <a:t> </a:t>
            </a:r>
            <a:r>
              <a:rPr lang="en-US" dirty="0" err="1">
                <a:solidFill>
                  <a:schemeClr val="tx2">
                    <a:lumMod val="50000"/>
                  </a:schemeClr>
                </a:solidFill>
              </a:rPr>
              <a:t>statistica</a:t>
            </a:r>
            <a:endParaRPr lang="ro-RO" dirty="0">
              <a:solidFill>
                <a:schemeClr val="tx2">
                  <a:lumMod val="50000"/>
                </a:schemeClr>
              </a:solidFill>
            </a:endParaRPr>
          </a:p>
        </p:txBody>
      </p:sp>
    </p:spTree>
    <p:extLst>
      <p:ext uri="{BB962C8B-B14F-4D97-AF65-F5344CB8AC3E}">
        <p14:creationId xmlns:p14="http://schemas.microsoft.com/office/powerpoint/2010/main" val="223031199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C0C4D-8FD1-25EB-1D7F-63299C7C97D5}"/>
              </a:ext>
            </a:extLst>
          </p:cNvPr>
          <p:cNvSpPr>
            <a:spLocks noGrp="1"/>
          </p:cNvSpPr>
          <p:nvPr>
            <p:ph type="title"/>
          </p:nvPr>
        </p:nvSpPr>
        <p:spPr>
          <a:xfrm>
            <a:off x="838200" y="365125"/>
            <a:ext cx="10515600" cy="819619"/>
          </a:xfrm>
        </p:spPr>
        <p:txBody>
          <a:bodyPr>
            <a:normAutofit/>
          </a:bodyPr>
          <a:lstStyle/>
          <a:p>
            <a:pPr algn="ctr"/>
            <a:r>
              <a:rPr lang="en-US" sz="3200" b="1" dirty="0" err="1">
                <a:solidFill>
                  <a:srgbClr val="C00000"/>
                </a:solidFill>
              </a:rPr>
              <a:t>Aderenta</a:t>
            </a:r>
            <a:r>
              <a:rPr lang="en-US" sz="3200" b="1" dirty="0">
                <a:solidFill>
                  <a:srgbClr val="C00000"/>
                </a:solidFill>
              </a:rPr>
              <a:t> la </a:t>
            </a:r>
            <a:r>
              <a:rPr lang="en-US" sz="3200" b="1" dirty="0" err="1">
                <a:solidFill>
                  <a:srgbClr val="C00000"/>
                </a:solidFill>
              </a:rPr>
              <a:t>tratament</a:t>
            </a:r>
            <a:r>
              <a:rPr lang="en-US" sz="3200" b="1" dirty="0">
                <a:solidFill>
                  <a:srgbClr val="C00000"/>
                </a:solidFill>
              </a:rPr>
              <a:t> cu </a:t>
            </a:r>
            <a:r>
              <a:rPr lang="en-US" sz="3200" b="1" dirty="0" err="1">
                <a:solidFill>
                  <a:srgbClr val="C00000"/>
                </a:solidFill>
              </a:rPr>
              <a:t>combinatii</a:t>
            </a:r>
            <a:r>
              <a:rPr lang="en-US" sz="3200" b="1" dirty="0">
                <a:solidFill>
                  <a:srgbClr val="C00000"/>
                </a:solidFill>
              </a:rPr>
              <a:t> fixe – meta-</a:t>
            </a:r>
            <a:r>
              <a:rPr lang="en-US" sz="3200" b="1" dirty="0" err="1">
                <a:solidFill>
                  <a:srgbClr val="C00000"/>
                </a:solidFill>
              </a:rPr>
              <a:t>analiza</a:t>
            </a:r>
            <a:endParaRPr lang="ro-RO" sz="3200" b="1" dirty="0">
              <a:solidFill>
                <a:srgbClr val="C00000"/>
              </a:solidFill>
            </a:endParaRPr>
          </a:p>
        </p:txBody>
      </p:sp>
      <p:pic>
        <p:nvPicPr>
          <p:cNvPr id="3" name="Picture 2">
            <a:extLst>
              <a:ext uri="{FF2B5EF4-FFF2-40B4-BE49-F238E27FC236}">
                <a16:creationId xmlns:a16="http://schemas.microsoft.com/office/drawing/2014/main" id="{95B29246-5DB6-9D7E-5277-40932637A8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549" y="1588272"/>
            <a:ext cx="7475561" cy="44664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F5CAAA6E-A7D6-4BEB-3C82-EF369B01A176}"/>
              </a:ext>
            </a:extLst>
          </p:cNvPr>
          <p:cNvSpPr txBox="1"/>
          <p:nvPr/>
        </p:nvSpPr>
        <p:spPr>
          <a:xfrm>
            <a:off x="1043607" y="6488668"/>
            <a:ext cx="9404405" cy="276999"/>
          </a:xfrm>
          <a:prstGeom prst="rect">
            <a:avLst/>
          </a:prstGeom>
          <a:noFill/>
        </p:spPr>
        <p:txBody>
          <a:bodyPr wrap="square">
            <a:spAutoFit/>
          </a:bodyPr>
          <a:lstStyle/>
          <a:p>
            <a:r>
              <a:rPr lang="en-US" sz="1200" dirty="0" err="1">
                <a:cs typeface="Times New Roman" panose="02020603050405020304" pitchFamily="18" charset="0"/>
              </a:rPr>
              <a:t>Parati</a:t>
            </a:r>
            <a:r>
              <a:rPr lang="en-US" sz="1200" dirty="0">
                <a:cs typeface="Times New Roman" panose="02020603050405020304" pitchFamily="18" charset="0"/>
              </a:rPr>
              <a:t> G, et al. </a:t>
            </a:r>
            <a:r>
              <a:rPr lang="en-US" sz="1200" i="1" dirty="0">
                <a:cs typeface="Times New Roman" panose="02020603050405020304" pitchFamily="18" charset="0"/>
              </a:rPr>
              <a:t>Hypertension</a:t>
            </a:r>
            <a:r>
              <a:rPr lang="en-US" sz="1200" dirty="0">
                <a:cs typeface="Times New Roman" panose="02020603050405020304" pitchFamily="18" charset="0"/>
              </a:rPr>
              <a:t> 2021;77:692–705. doi:10.1161/HYPERTENSIONAHA.120.15781 </a:t>
            </a:r>
            <a:endParaRPr lang="ro-RO" sz="1200" dirty="0">
              <a:cs typeface="Times New Roman" panose="02020603050405020304" pitchFamily="18" charset="0"/>
            </a:endParaRPr>
          </a:p>
        </p:txBody>
      </p:sp>
      <p:sp>
        <p:nvSpPr>
          <p:cNvPr id="7" name="TextBox 6">
            <a:extLst>
              <a:ext uri="{FF2B5EF4-FFF2-40B4-BE49-F238E27FC236}">
                <a16:creationId xmlns:a16="http://schemas.microsoft.com/office/drawing/2014/main" id="{E5809B01-5B59-3E01-9202-3684D378CDA3}"/>
              </a:ext>
            </a:extLst>
          </p:cNvPr>
          <p:cNvSpPr txBox="1"/>
          <p:nvPr/>
        </p:nvSpPr>
        <p:spPr>
          <a:xfrm>
            <a:off x="8054671" y="1927363"/>
            <a:ext cx="3536342" cy="3693319"/>
          </a:xfrm>
          <a:prstGeom prst="rect">
            <a:avLst/>
          </a:prstGeom>
          <a:noFill/>
        </p:spPr>
        <p:txBody>
          <a:bodyPr wrap="square">
            <a:spAutoFit/>
          </a:bodyPr>
          <a:lstStyle/>
          <a:p>
            <a:pPr marL="342900" indent="-342900">
              <a:buFont typeface="Arial" panose="020B0604020202020204" pitchFamily="34" charset="0"/>
              <a:buChar char="•"/>
            </a:pPr>
            <a:r>
              <a:rPr lang="en-US" sz="1800" i="0" u="none" strike="noStrike" baseline="0" dirty="0">
                <a:solidFill>
                  <a:srgbClr val="002060"/>
                </a:solidFill>
                <a:cs typeface="Times New Roman" panose="02020603050405020304" pitchFamily="18" charset="0"/>
              </a:rPr>
              <a:t>Meta-</a:t>
            </a:r>
            <a:r>
              <a:rPr lang="en-US" sz="1800" i="0" u="none" strike="noStrike" baseline="0" dirty="0" err="1">
                <a:solidFill>
                  <a:srgbClr val="002060"/>
                </a:solidFill>
                <a:cs typeface="Times New Roman" panose="02020603050405020304" pitchFamily="18" charset="0"/>
              </a:rPr>
              <a:t>analiza</a:t>
            </a:r>
            <a:r>
              <a:rPr lang="en-US" sz="1800" i="0" u="none" strike="noStrike" baseline="0" dirty="0">
                <a:solidFill>
                  <a:srgbClr val="002060"/>
                </a:solidFill>
                <a:cs typeface="Times New Roman" panose="02020603050405020304" pitchFamily="18" charset="0"/>
              </a:rPr>
              <a:t> de </a:t>
            </a:r>
            <a:r>
              <a:rPr lang="en-US" sz="1800" b="1" i="0" u="none" strike="noStrike" baseline="0" dirty="0">
                <a:solidFill>
                  <a:srgbClr val="002060"/>
                </a:solidFill>
                <a:cs typeface="Times New Roman" panose="02020603050405020304" pitchFamily="18" charset="0"/>
              </a:rPr>
              <a:t>44 </a:t>
            </a:r>
            <a:r>
              <a:rPr lang="en-US" sz="1800" b="1" i="0" u="none" strike="noStrike" baseline="0" dirty="0" err="1">
                <a:solidFill>
                  <a:srgbClr val="002060"/>
                </a:solidFill>
                <a:cs typeface="Times New Roman" panose="02020603050405020304" pitchFamily="18" charset="0"/>
              </a:rPr>
              <a:t>studii</a:t>
            </a:r>
            <a:r>
              <a:rPr lang="en-US" sz="1800" b="1" i="0" u="none" strike="noStrike" baseline="0" dirty="0">
                <a:solidFill>
                  <a:srgbClr val="002060"/>
                </a:solidFill>
                <a:cs typeface="Times New Roman" panose="02020603050405020304" pitchFamily="18" charset="0"/>
              </a:rPr>
              <a:t> </a:t>
            </a:r>
            <a:r>
              <a:rPr lang="en-US" sz="1800" i="0" u="none" strike="noStrike" baseline="0" dirty="0">
                <a:solidFill>
                  <a:srgbClr val="002060"/>
                </a:solidFill>
                <a:cs typeface="Times New Roman" panose="02020603050405020304" pitchFamily="18" charset="0"/>
              </a:rPr>
              <a:t>au</a:t>
            </a:r>
            <a:r>
              <a:rPr lang="en-US" sz="1800" b="1" i="0" u="none" strike="noStrike" baseline="0" dirty="0">
                <a:solidFill>
                  <a:srgbClr val="002060"/>
                </a:solidFill>
                <a:cs typeface="Times New Roman" panose="02020603050405020304" pitchFamily="18" charset="0"/>
              </a:rPr>
              <a:t> </a:t>
            </a:r>
            <a:r>
              <a:rPr lang="en-US" sz="1800" b="0" i="0" u="none" strike="noStrike" baseline="0" dirty="0" err="1">
                <a:solidFill>
                  <a:srgbClr val="002060"/>
                </a:solidFill>
                <a:cs typeface="Times New Roman" panose="02020603050405020304" pitchFamily="18" charset="0"/>
              </a:rPr>
              <a:t>comparat</a:t>
            </a:r>
            <a:r>
              <a:rPr lang="en-US" sz="1800" b="0" i="0" u="none" strike="noStrike" baseline="0" dirty="0">
                <a:solidFill>
                  <a:srgbClr val="002060"/>
                </a:solidFill>
                <a:cs typeface="Times New Roman" panose="02020603050405020304" pitchFamily="18" charset="0"/>
              </a:rPr>
              <a:t> </a:t>
            </a:r>
            <a:r>
              <a:rPr lang="en-US" sz="1800" b="0" i="0" u="none" strike="noStrike" baseline="0" dirty="0" err="1">
                <a:solidFill>
                  <a:srgbClr val="002060"/>
                </a:solidFill>
                <a:cs typeface="Times New Roman" panose="02020603050405020304" pitchFamily="18" charset="0"/>
              </a:rPr>
              <a:t>aderenta</a:t>
            </a:r>
            <a:r>
              <a:rPr lang="en-US" sz="1800" b="0" i="0" u="none" strike="noStrike" baseline="0" dirty="0">
                <a:solidFill>
                  <a:srgbClr val="002060"/>
                </a:solidFill>
                <a:cs typeface="Times New Roman" panose="02020603050405020304" pitchFamily="18" charset="0"/>
              </a:rPr>
              <a:t> la </a:t>
            </a:r>
            <a:r>
              <a:rPr lang="en-US" sz="1800" b="0" i="0" u="none" strike="noStrike" baseline="0" dirty="0" err="1">
                <a:solidFill>
                  <a:srgbClr val="002060"/>
                </a:solidFill>
                <a:cs typeface="Times New Roman" panose="02020603050405020304" pitchFamily="18" charset="0"/>
              </a:rPr>
              <a:t>tratament</a:t>
            </a:r>
            <a:r>
              <a:rPr lang="en-US" sz="1800" b="0" i="0" u="none" strike="noStrike" baseline="0" dirty="0">
                <a:solidFill>
                  <a:srgbClr val="002060"/>
                </a:solidFill>
                <a:cs typeface="Times New Roman" panose="02020603050405020304" pitchFamily="18" charset="0"/>
              </a:rPr>
              <a:t> cu </a:t>
            </a:r>
            <a:r>
              <a:rPr lang="en-US" sz="1800" b="1" i="0" u="none" strike="noStrike" baseline="0" dirty="0" err="1">
                <a:solidFill>
                  <a:srgbClr val="002060"/>
                </a:solidFill>
                <a:cs typeface="Times New Roman" panose="02020603050405020304" pitchFamily="18" charset="0"/>
              </a:rPr>
              <a:t>combinatii</a:t>
            </a:r>
            <a:r>
              <a:rPr lang="en-US" sz="1800" b="1" i="0" u="none" strike="noStrike" baseline="0" dirty="0">
                <a:solidFill>
                  <a:srgbClr val="002060"/>
                </a:solidFill>
                <a:cs typeface="Times New Roman" panose="02020603050405020304" pitchFamily="18" charset="0"/>
              </a:rPr>
              <a:t> fixe </a:t>
            </a:r>
            <a:r>
              <a:rPr lang="en-US" sz="1800" b="0" i="0" u="none" strike="noStrike" baseline="0" dirty="0">
                <a:solidFill>
                  <a:srgbClr val="002060"/>
                </a:solidFill>
                <a:cs typeface="Times New Roman" panose="02020603050405020304" pitchFamily="18" charset="0"/>
              </a:rPr>
              <a:t>vs </a:t>
            </a:r>
            <a:r>
              <a:rPr lang="en-US" sz="1800" b="0" i="0" u="none" strike="noStrike" baseline="0" dirty="0" err="1">
                <a:solidFill>
                  <a:srgbClr val="002060"/>
                </a:solidFill>
                <a:cs typeface="Times New Roman" panose="02020603050405020304" pitchFamily="18" charset="0"/>
              </a:rPr>
              <a:t>combinatii</a:t>
            </a:r>
            <a:r>
              <a:rPr lang="en-US" sz="1800" b="0" i="0" u="none" strike="noStrike" baseline="0" dirty="0">
                <a:solidFill>
                  <a:srgbClr val="002060"/>
                </a:solidFill>
                <a:cs typeface="Times New Roman" panose="02020603050405020304" pitchFamily="18" charset="0"/>
              </a:rPr>
              <a:t> </a:t>
            </a:r>
            <a:r>
              <a:rPr lang="en-US" sz="1800" b="0" i="0" u="none" strike="noStrike" baseline="0" dirty="0" err="1">
                <a:solidFill>
                  <a:srgbClr val="002060"/>
                </a:solidFill>
                <a:cs typeface="Times New Roman" panose="02020603050405020304" pitchFamily="18" charset="0"/>
              </a:rPr>
              <a:t>libere</a:t>
            </a:r>
            <a:endParaRPr lang="en-US" sz="1800" b="0" i="0" u="none" strike="noStrike" baseline="0" dirty="0">
              <a:solidFill>
                <a:srgbClr val="002060"/>
              </a:solidFill>
              <a:cs typeface="Times New Roman" panose="02020603050405020304" pitchFamily="18" charset="0"/>
            </a:endParaRPr>
          </a:p>
          <a:p>
            <a:pPr marL="342900" indent="-342900">
              <a:buFont typeface="Arial" panose="020B0604020202020204" pitchFamily="34" charset="0"/>
              <a:buChar char="•"/>
            </a:pPr>
            <a:endParaRPr lang="en-US" sz="1800" b="0" i="0" u="none" strike="noStrike" baseline="0" dirty="0">
              <a:solidFill>
                <a:srgbClr val="002060"/>
              </a:solidFill>
              <a:cs typeface="Times New Roman" panose="02020603050405020304" pitchFamily="18" charset="0"/>
            </a:endParaRPr>
          </a:p>
          <a:p>
            <a:pPr marL="342900" indent="-342900">
              <a:buFont typeface="Arial" panose="020B0604020202020204" pitchFamily="34" charset="0"/>
              <a:buChar char="•"/>
            </a:pPr>
            <a:r>
              <a:rPr lang="en-US" dirty="0" err="1">
                <a:solidFill>
                  <a:srgbClr val="002060"/>
                </a:solidFill>
                <a:cs typeface="Times New Roman" panose="02020603050405020304" pitchFamily="18" charset="0"/>
              </a:rPr>
              <a:t>M</a:t>
            </a:r>
            <a:r>
              <a:rPr lang="en-US" sz="1800" b="0" i="0" u="none" strike="noStrike" baseline="0" dirty="0" err="1">
                <a:solidFill>
                  <a:srgbClr val="002060"/>
                </a:solidFill>
                <a:cs typeface="Times New Roman" panose="02020603050405020304" pitchFamily="18" charset="0"/>
              </a:rPr>
              <a:t>ajoritatea</a:t>
            </a:r>
            <a:r>
              <a:rPr lang="en-US" sz="1800" b="0" i="0" u="none" strike="noStrike" baseline="0" dirty="0">
                <a:solidFill>
                  <a:srgbClr val="002060"/>
                </a:solidFill>
                <a:cs typeface="Times New Roman" panose="02020603050405020304" pitchFamily="18" charset="0"/>
              </a:rPr>
              <a:t> </a:t>
            </a:r>
            <a:r>
              <a:rPr lang="en-US" sz="1800" b="0" i="0" u="none" strike="noStrike" baseline="0" dirty="0" err="1">
                <a:solidFill>
                  <a:srgbClr val="002060"/>
                </a:solidFill>
                <a:cs typeface="Times New Roman" panose="02020603050405020304" pitchFamily="18" charset="0"/>
              </a:rPr>
              <a:t>studiilor</a:t>
            </a:r>
            <a:r>
              <a:rPr lang="en-US" sz="1800" b="0" i="0" u="none" strike="noStrike" baseline="0" dirty="0">
                <a:solidFill>
                  <a:srgbClr val="002060"/>
                </a:solidFill>
                <a:cs typeface="Times New Roman" panose="02020603050405020304" pitchFamily="18" charset="0"/>
              </a:rPr>
              <a:t> au </a:t>
            </a:r>
            <a:r>
              <a:rPr lang="en-US" sz="1800" b="0" i="0" u="none" strike="noStrike" baseline="0" dirty="0" err="1">
                <a:solidFill>
                  <a:srgbClr val="002060"/>
                </a:solidFill>
                <a:cs typeface="Times New Roman" panose="02020603050405020304" pitchFamily="18" charset="0"/>
              </a:rPr>
              <a:t>aratat</a:t>
            </a:r>
            <a:r>
              <a:rPr lang="en-US" sz="1800" b="0" i="0" u="none" strike="noStrike" baseline="0" dirty="0">
                <a:solidFill>
                  <a:srgbClr val="002060"/>
                </a:solidFill>
                <a:cs typeface="Times New Roman" panose="02020603050405020304" pitchFamily="18" charset="0"/>
              </a:rPr>
              <a:t> </a:t>
            </a:r>
            <a:r>
              <a:rPr lang="en-US" dirty="0" err="1">
                <a:solidFill>
                  <a:srgbClr val="002060"/>
                </a:solidFill>
                <a:cs typeface="Times New Roman" panose="02020603050405020304" pitchFamily="18" charset="0"/>
              </a:rPr>
              <a:t>tratametul</a:t>
            </a:r>
            <a:r>
              <a:rPr lang="en-US" dirty="0">
                <a:solidFill>
                  <a:srgbClr val="002060"/>
                </a:solidFill>
                <a:cs typeface="Times New Roman" panose="02020603050405020304" pitchFamily="18" charset="0"/>
              </a:rPr>
              <a:t> cu </a:t>
            </a:r>
            <a:r>
              <a:rPr lang="en-US" b="1" dirty="0" err="1">
                <a:solidFill>
                  <a:srgbClr val="002060"/>
                </a:solidFill>
                <a:cs typeface="Times New Roman" panose="02020603050405020304" pitchFamily="18" charset="0"/>
              </a:rPr>
              <a:t>combinatii</a:t>
            </a:r>
            <a:r>
              <a:rPr lang="en-US" b="1" dirty="0">
                <a:solidFill>
                  <a:srgbClr val="002060"/>
                </a:solidFill>
                <a:cs typeface="Times New Roman" panose="02020603050405020304" pitchFamily="18" charset="0"/>
              </a:rPr>
              <a:t> fixe </a:t>
            </a:r>
            <a:r>
              <a:rPr lang="en-US" dirty="0">
                <a:solidFill>
                  <a:srgbClr val="002060"/>
                </a:solidFill>
                <a:cs typeface="Times New Roman" panose="02020603050405020304" pitchFamily="18" charset="0"/>
              </a:rPr>
              <a:t>au </a:t>
            </a:r>
            <a:r>
              <a:rPr lang="en-US" dirty="0" err="1">
                <a:solidFill>
                  <a:srgbClr val="002060"/>
                </a:solidFill>
                <a:cs typeface="Times New Roman" panose="02020603050405020304" pitchFamily="18" charset="0"/>
              </a:rPr>
              <a:t>determinat</a:t>
            </a:r>
            <a:r>
              <a:rPr lang="en-US" dirty="0">
                <a:solidFill>
                  <a:srgbClr val="002060"/>
                </a:solidFill>
                <a:cs typeface="Times New Roman" panose="02020603050405020304" pitchFamily="18" charset="0"/>
              </a:rPr>
              <a:t> </a:t>
            </a:r>
            <a:r>
              <a:rPr lang="en-US" b="1" dirty="0" err="1">
                <a:solidFill>
                  <a:srgbClr val="002060"/>
                </a:solidFill>
                <a:cs typeface="Times New Roman" panose="02020603050405020304" pitchFamily="18" charset="0"/>
              </a:rPr>
              <a:t>imbunatatirea</a:t>
            </a:r>
            <a:r>
              <a:rPr lang="en-US" b="1" dirty="0">
                <a:solidFill>
                  <a:srgbClr val="002060"/>
                </a:solidFill>
                <a:cs typeface="Times New Roman" panose="02020603050405020304" pitchFamily="18" charset="0"/>
              </a:rPr>
              <a:t> </a:t>
            </a:r>
            <a:r>
              <a:rPr lang="en-US" b="1" dirty="0" err="1">
                <a:solidFill>
                  <a:srgbClr val="002060"/>
                </a:solidFill>
                <a:cs typeface="Times New Roman" panose="02020603050405020304" pitchFamily="18" charset="0"/>
              </a:rPr>
              <a:t>semnificativa</a:t>
            </a:r>
            <a:r>
              <a:rPr lang="en-US" b="1" dirty="0">
                <a:solidFill>
                  <a:srgbClr val="002060"/>
                </a:solidFill>
                <a:cs typeface="Times New Roman" panose="02020603050405020304" pitchFamily="18" charset="0"/>
              </a:rPr>
              <a:t> a </a:t>
            </a:r>
            <a:r>
              <a:rPr lang="en-US" b="1" dirty="0" err="1">
                <a:solidFill>
                  <a:srgbClr val="002060"/>
                </a:solidFill>
                <a:cs typeface="Times New Roman" panose="02020603050405020304" pitchFamily="18" charset="0"/>
              </a:rPr>
              <a:t>aderentei</a:t>
            </a:r>
            <a:r>
              <a:rPr lang="en-US" b="1" dirty="0">
                <a:solidFill>
                  <a:srgbClr val="002060"/>
                </a:solidFill>
                <a:cs typeface="Times New Roman" panose="02020603050405020304" pitchFamily="18" charset="0"/>
              </a:rPr>
              <a:t> </a:t>
            </a:r>
            <a:r>
              <a:rPr lang="en-US" dirty="0">
                <a:solidFill>
                  <a:srgbClr val="002060"/>
                </a:solidFill>
                <a:cs typeface="Times New Roman" panose="02020603050405020304" pitchFamily="18" charset="0"/>
              </a:rPr>
              <a:t>la </a:t>
            </a:r>
            <a:r>
              <a:rPr lang="en-US" dirty="0" err="1">
                <a:solidFill>
                  <a:srgbClr val="002060"/>
                </a:solidFill>
                <a:cs typeface="Times New Roman" panose="02020603050405020304" pitchFamily="18" charset="0"/>
              </a:rPr>
              <a:t>tratamentul</a:t>
            </a:r>
            <a:r>
              <a:rPr lang="en-US" dirty="0">
                <a:solidFill>
                  <a:srgbClr val="002060"/>
                </a:solidFill>
                <a:cs typeface="Times New Roman" panose="02020603050405020304" pitchFamily="18" charset="0"/>
              </a:rPr>
              <a:t> </a:t>
            </a:r>
            <a:r>
              <a:rPr lang="en-US" dirty="0" err="1">
                <a:solidFill>
                  <a:srgbClr val="002060"/>
                </a:solidFill>
                <a:cs typeface="Times New Roman" panose="02020603050405020304" pitchFamily="18" charset="0"/>
              </a:rPr>
              <a:t>antihipertensiv</a:t>
            </a:r>
            <a:r>
              <a:rPr lang="en-US" dirty="0">
                <a:solidFill>
                  <a:srgbClr val="002060"/>
                </a:solidFill>
                <a:cs typeface="Times New Roman" panose="02020603050405020304" pitchFamily="18" charset="0"/>
              </a:rPr>
              <a:t> vs </a:t>
            </a:r>
            <a:r>
              <a:rPr lang="en-US" dirty="0" err="1">
                <a:solidFill>
                  <a:srgbClr val="002060"/>
                </a:solidFill>
                <a:cs typeface="Times New Roman" panose="02020603050405020304" pitchFamily="18" charset="0"/>
              </a:rPr>
              <a:t>tratamentul</a:t>
            </a:r>
            <a:r>
              <a:rPr lang="en-US" dirty="0">
                <a:solidFill>
                  <a:srgbClr val="002060"/>
                </a:solidFill>
                <a:cs typeface="Times New Roman" panose="02020603050405020304" pitchFamily="18" charset="0"/>
              </a:rPr>
              <a:t> cu </a:t>
            </a:r>
            <a:r>
              <a:rPr lang="en-US" dirty="0" err="1">
                <a:solidFill>
                  <a:srgbClr val="002060"/>
                </a:solidFill>
                <a:cs typeface="Times New Roman" panose="02020603050405020304" pitchFamily="18" charset="0"/>
              </a:rPr>
              <a:t>combinatii</a:t>
            </a:r>
            <a:r>
              <a:rPr lang="en-US" dirty="0">
                <a:solidFill>
                  <a:srgbClr val="002060"/>
                </a:solidFill>
                <a:cs typeface="Times New Roman" panose="02020603050405020304" pitchFamily="18" charset="0"/>
              </a:rPr>
              <a:t> </a:t>
            </a:r>
            <a:r>
              <a:rPr lang="en-US" dirty="0" err="1">
                <a:solidFill>
                  <a:srgbClr val="002060"/>
                </a:solidFill>
                <a:cs typeface="Times New Roman" panose="02020603050405020304" pitchFamily="18" charset="0"/>
              </a:rPr>
              <a:t>flexibile</a:t>
            </a:r>
            <a:r>
              <a:rPr lang="en-US" sz="1800" b="0" i="0" u="none" strike="noStrike" baseline="0" dirty="0">
                <a:solidFill>
                  <a:srgbClr val="002060"/>
                </a:solidFill>
                <a:cs typeface="Times New Roman" panose="02020603050405020304" pitchFamily="18" charset="0"/>
              </a:rPr>
              <a:t> (</a:t>
            </a:r>
            <a:r>
              <a:rPr lang="en-US" sz="1800" b="0" i="0" u="none" strike="noStrike" baseline="0" dirty="0" err="1">
                <a:solidFill>
                  <a:srgbClr val="002060"/>
                </a:solidFill>
                <a:cs typeface="Times New Roman" panose="02020603050405020304" pitchFamily="18" charset="0"/>
              </a:rPr>
              <a:t>reducerea</a:t>
            </a:r>
            <a:r>
              <a:rPr lang="en-US" sz="1800" b="0" i="0" u="none" strike="noStrike" baseline="0" dirty="0">
                <a:solidFill>
                  <a:srgbClr val="002060"/>
                </a:solidFill>
                <a:cs typeface="Times New Roman" panose="02020603050405020304" pitchFamily="18" charset="0"/>
              </a:rPr>
              <a:t> </a:t>
            </a:r>
            <a:r>
              <a:rPr lang="en-US" sz="1800" b="0" i="0" u="none" strike="noStrike" baseline="0" dirty="0" err="1">
                <a:solidFill>
                  <a:srgbClr val="002060"/>
                </a:solidFill>
                <a:cs typeface="Times New Roman" panose="02020603050405020304" pitchFamily="18" charset="0"/>
              </a:rPr>
              <a:t>inertiei</a:t>
            </a:r>
            <a:r>
              <a:rPr lang="en-US" sz="1800" b="0" i="0" u="none" strike="noStrike" baseline="0" dirty="0">
                <a:solidFill>
                  <a:srgbClr val="002060"/>
                </a:solidFill>
                <a:cs typeface="Times New Roman" panose="02020603050405020304" pitchFamily="18" charset="0"/>
              </a:rPr>
              <a:t> </a:t>
            </a:r>
            <a:r>
              <a:rPr lang="en-US" sz="1800" b="0" i="0" u="none" strike="noStrike" baseline="0" dirty="0" err="1">
                <a:solidFill>
                  <a:srgbClr val="002060"/>
                </a:solidFill>
                <a:cs typeface="Times New Roman" panose="02020603050405020304" pitchFamily="18" charset="0"/>
              </a:rPr>
              <a:t>terapeutice</a:t>
            </a:r>
            <a:r>
              <a:rPr lang="en-US" sz="1800" b="0" i="0" u="none" strike="noStrike" baseline="0" dirty="0">
                <a:solidFill>
                  <a:srgbClr val="002060"/>
                </a:solidFill>
                <a:cs typeface="Times New Roman" panose="02020603050405020304" pitchFamily="18" charset="0"/>
              </a:rPr>
              <a:t>)</a:t>
            </a:r>
            <a:endParaRPr lang="en-US" sz="1800" dirty="0">
              <a:solidFill>
                <a:srgbClr val="002060"/>
              </a:solidFill>
              <a:cs typeface="Times New Roman" panose="02020603050405020304" pitchFamily="18" charset="0"/>
            </a:endParaRPr>
          </a:p>
        </p:txBody>
      </p:sp>
    </p:spTree>
    <p:extLst>
      <p:ext uri="{BB962C8B-B14F-4D97-AF65-F5344CB8AC3E}">
        <p14:creationId xmlns:p14="http://schemas.microsoft.com/office/powerpoint/2010/main" val="323160361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C319D-D489-779F-FAB3-EF4D75EFFBDA}"/>
              </a:ext>
            </a:extLst>
          </p:cNvPr>
          <p:cNvSpPr>
            <a:spLocks noGrp="1"/>
          </p:cNvSpPr>
          <p:nvPr>
            <p:ph type="title"/>
          </p:nvPr>
        </p:nvSpPr>
        <p:spPr>
          <a:xfrm>
            <a:off x="838200" y="365126"/>
            <a:ext cx="10515600" cy="811668"/>
          </a:xfrm>
        </p:spPr>
        <p:txBody>
          <a:bodyPr>
            <a:normAutofit/>
          </a:bodyPr>
          <a:lstStyle/>
          <a:p>
            <a:pPr algn="ctr"/>
            <a:r>
              <a:rPr lang="en-US" sz="3200" b="1" dirty="0" err="1">
                <a:solidFill>
                  <a:srgbClr val="C00000"/>
                </a:solidFill>
              </a:rPr>
              <a:t>Modalitati</a:t>
            </a:r>
            <a:r>
              <a:rPr lang="en-US" sz="3200" b="1" dirty="0">
                <a:solidFill>
                  <a:srgbClr val="C00000"/>
                </a:solidFill>
              </a:rPr>
              <a:t> de </a:t>
            </a:r>
            <a:r>
              <a:rPr lang="en-US" sz="3200" b="1" dirty="0" err="1">
                <a:solidFill>
                  <a:srgbClr val="C00000"/>
                </a:solidFill>
              </a:rPr>
              <a:t>imbunatatire</a:t>
            </a:r>
            <a:r>
              <a:rPr lang="en-US" sz="3200" b="1" dirty="0">
                <a:solidFill>
                  <a:srgbClr val="C00000"/>
                </a:solidFill>
              </a:rPr>
              <a:t> a </a:t>
            </a:r>
            <a:r>
              <a:rPr lang="en-US" sz="3200" b="1" dirty="0" err="1">
                <a:solidFill>
                  <a:srgbClr val="C00000"/>
                </a:solidFill>
              </a:rPr>
              <a:t>aderentei</a:t>
            </a:r>
            <a:endParaRPr lang="ro-RO" sz="3200" b="1" dirty="0">
              <a:solidFill>
                <a:srgbClr val="C00000"/>
              </a:solidFill>
            </a:endParaRPr>
          </a:p>
        </p:txBody>
      </p:sp>
      <p:graphicFrame>
        <p:nvGraphicFramePr>
          <p:cNvPr id="3" name="Diagram 2">
            <a:extLst>
              <a:ext uri="{FF2B5EF4-FFF2-40B4-BE49-F238E27FC236}">
                <a16:creationId xmlns:a16="http://schemas.microsoft.com/office/drawing/2014/main" id="{8A5052C4-063A-AF4A-5EE8-B99C95EC2247}"/>
              </a:ext>
            </a:extLst>
          </p:cNvPr>
          <p:cNvGraphicFramePr/>
          <p:nvPr>
            <p:extLst>
              <p:ext uri="{D42A27DB-BD31-4B8C-83A1-F6EECF244321}">
                <p14:modId xmlns:p14="http://schemas.microsoft.com/office/powerpoint/2010/main" val="2374179659"/>
              </p:ext>
            </p:extLst>
          </p:nvPr>
        </p:nvGraphicFramePr>
        <p:xfrm>
          <a:off x="982426" y="1900361"/>
          <a:ext cx="10308425" cy="42459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456928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857DE-D9D0-60F0-E1B0-4A556DC8820C}"/>
              </a:ext>
            </a:extLst>
          </p:cNvPr>
          <p:cNvSpPr>
            <a:spLocks noGrp="1"/>
          </p:cNvSpPr>
          <p:nvPr>
            <p:ph type="title"/>
          </p:nvPr>
        </p:nvSpPr>
        <p:spPr/>
        <p:txBody>
          <a:bodyPr>
            <a:normAutofit/>
          </a:bodyPr>
          <a:lstStyle/>
          <a:p>
            <a:pPr algn="ctr"/>
            <a:r>
              <a:rPr lang="ro-RO" sz="3200" b="1" dirty="0">
                <a:solidFill>
                  <a:srgbClr val="C00000"/>
                </a:solidFill>
              </a:rPr>
              <a:t>Exemple de întrebări pentru pacient </a:t>
            </a:r>
          </a:p>
        </p:txBody>
      </p:sp>
      <p:sp>
        <p:nvSpPr>
          <p:cNvPr id="5" name="TextBox 4">
            <a:extLst>
              <a:ext uri="{FF2B5EF4-FFF2-40B4-BE49-F238E27FC236}">
                <a16:creationId xmlns:a16="http://schemas.microsoft.com/office/drawing/2014/main" id="{5DCE89D1-B667-86A4-9BFC-EA50CC7CA221}"/>
              </a:ext>
            </a:extLst>
          </p:cNvPr>
          <p:cNvSpPr txBox="1"/>
          <p:nvPr/>
        </p:nvSpPr>
        <p:spPr>
          <a:xfrm>
            <a:off x="939579" y="1505358"/>
            <a:ext cx="10312842" cy="2308324"/>
          </a:xfrm>
          <a:prstGeom prst="rect">
            <a:avLst/>
          </a:prstGeom>
          <a:noFill/>
        </p:spPr>
        <p:txBody>
          <a:bodyPr wrap="square">
            <a:spAutoFit/>
          </a:bodyPr>
          <a:lstStyle/>
          <a:p>
            <a:pPr marL="285750" indent="-285750">
              <a:buFont typeface="Wingdings" panose="05000000000000000000" pitchFamily="2" charset="2"/>
              <a:buChar char="§"/>
            </a:pPr>
            <a:r>
              <a:rPr lang="ro-RO" dirty="0">
                <a:solidFill>
                  <a:schemeClr val="accent1">
                    <a:lumMod val="50000"/>
                  </a:schemeClr>
                </a:solidFill>
              </a:rPr>
              <a:t>De cât timp iei pastilele?</a:t>
            </a:r>
          </a:p>
          <a:p>
            <a:pPr marL="285750" indent="-285750">
              <a:buFont typeface="Wingdings" panose="05000000000000000000" pitchFamily="2" charset="2"/>
              <a:buChar char="§"/>
            </a:pPr>
            <a:r>
              <a:rPr lang="ro-RO" dirty="0">
                <a:solidFill>
                  <a:schemeClr val="accent1">
                    <a:lumMod val="50000"/>
                  </a:schemeClr>
                </a:solidFill>
              </a:rPr>
              <a:t>Știi care sunt beneficiile medicamentelor și care este scopul pentru care le iei?</a:t>
            </a:r>
          </a:p>
          <a:p>
            <a:pPr marL="285750" indent="-285750">
              <a:buFont typeface="Wingdings" panose="05000000000000000000" pitchFamily="2" charset="2"/>
              <a:buChar char="§"/>
            </a:pPr>
            <a:r>
              <a:rPr lang="ro-RO" dirty="0">
                <a:solidFill>
                  <a:schemeClr val="accent1">
                    <a:lumMod val="50000"/>
                  </a:schemeClr>
                </a:solidFill>
              </a:rPr>
              <a:t>Arată-mi tratamentul pe care îl iei acum. Cum iei tabletele?</a:t>
            </a:r>
          </a:p>
          <a:p>
            <a:pPr marL="285750" indent="-285750">
              <a:buFont typeface="Wingdings" panose="05000000000000000000" pitchFamily="2" charset="2"/>
              <a:buChar char="§"/>
            </a:pPr>
            <a:r>
              <a:rPr lang="ro-RO" dirty="0">
                <a:solidFill>
                  <a:schemeClr val="accent1">
                    <a:lumMod val="50000"/>
                  </a:schemeClr>
                </a:solidFill>
              </a:rPr>
              <a:t>Ai 10 tablete de luat - cum te descurci?</a:t>
            </a:r>
          </a:p>
          <a:p>
            <a:pPr marL="285750" indent="-285750">
              <a:buFont typeface="Wingdings" panose="05000000000000000000" pitchFamily="2" charset="2"/>
              <a:buChar char="§"/>
            </a:pPr>
            <a:r>
              <a:rPr lang="ro-RO" dirty="0">
                <a:solidFill>
                  <a:schemeClr val="accent1">
                    <a:lumMod val="50000"/>
                  </a:schemeClr>
                </a:solidFill>
              </a:rPr>
              <a:t>În ultima lună, de câte ori nu ți-ai luat medicamentele?</a:t>
            </a:r>
          </a:p>
          <a:p>
            <a:pPr marL="285750" indent="-285750">
              <a:buFont typeface="Wingdings" panose="05000000000000000000" pitchFamily="2" charset="2"/>
              <a:buChar char="§"/>
            </a:pPr>
            <a:r>
              <a:rPr lang="ro-RO" dirty="0">
                <a:solidFill>
                  <a:schemeClr val="accent1">
                    <a:lumMod val="50000"/>
                  </a:schemeClr>
                </a:solidFill>
              </a:rPr>
              <a:t>Când ai vrea să iei medicamentele? sau Când este momentul cel mai potrivit sa iți iei pastila?</a:t>
            </a:r>
          </a:p>
          <a:p>
            <a:pPr marL="285750" indent="-285750">
              <a:buFont typeface="Wingdings" panose="05000000000000000000" pitchFamily="2" charset="2"/>
              <a:buChar char="§"/>
            </a:pPr>
            <a:r>
              <a:rPr lang="ro-RO" dirty="0">
                <a:solidFill>
                  <a:schemeClr val="accent1">
                    <a:lumMod val="50000"/>
                  </a:schemeClr>
                </a:solidFill>
              </a:rPr>
              <a:t>Când ați putea găsi timp să iei medicamentul?</a:t>
            </a:r>
          </a:p>
          <a:p>
            <a:pPr marL="285750" indent="-285750">
              <a:buFont typeface="Wingdings" panose="05000000000000000000" pitchFamily="2" charset="2"/>
              <a:buChar char="§"/>
            </a:pPr>
            <a:r>
              <a:rPr lang="ro-RO" dirty="0">
                <a:solidFill>
                  <a:schemeClr val="accent1">
                    <a:lumMod val="50000"/>
                  </a:schemeClr>
                </a:solidFill>
              </a:rPr>
              <a:t>Ce te poate ajuta să schimbi sau să îmbunătătești modul în care iei medicamentul?</a:t>
            </a:r>
          </a:p>
        </p:txBody>
      </p:sp>
      <p:pic>
        <p:nvPicPr>
          <p:cNvPr id="8" name="Picture 7">
            <a:extLst>
              <a:ext uri="{FF2B5EF4-FFF2-40B4-BE49-F238E27FC236}">
                <a16:creationId xmlns:a16="http://schemas.microsoft.com/office/drawing/2014/main" id="{A2D0B344-8ABB-0BBE-70A9-433AAE451CE8}"/>
              </a:ext>
            </a:extLst>
          </p:cNvPr>
          <p:cNvPicPr>
            <a:picLocks noChangeAspect="1"/>
          </p:cNvPicPr>
          <p:nvPr/>
        </p:nvPicPr>
        <p:blipFill>
          <a:blip r:embed="rId2"/>
          <a:stretch>
            <a:fillRect/>
          </a:stretch>
        </p:blipFill>
        <p:spPr>
          <a:xfrm>
            <a:off x="1041621" y="4012711"/>
            <a:ext cx="5510120" cy="2643156"/>
          </a:xfrm>
          <a:prstGeom prst="rect">
            <a:avLst/>
          </a:prstGeom>
        </p:spPr>
      </p:pic>
      <p:sp>
        <p:nvSpPr>
          <p:cNvPr id="9" name="Rectangle: Rounded Corners 8">
            <a:extLst>
              <a:ext uri="{FF2B5EF4-FFF2-40B4-BE49-F238E27FC236}">
                <a16:creationId xmlns:a16="http://schemas.microsoft.com/office/drawing/2014/main" id="{BD373EAE-96BA-5766-FD5E-5747F4EE1600}"/>
              </a:ext>
            </a:extLst>
          </p:cNvPr>
          <p:cNvSpPr/>
          <p:nvPr/>
        </p:nvSpPr>
        <p:spPr>
          <a:xfrm>
            <a:off x="6973294" y="4397071"/>
            <a:ext cx="4177085" cy="1868557"/>
          </a:xfrm>
          <a:prstGeom prst="roundRect">
            <a:avLst/>
          </a:prstGeom>
          <a:solidFill>
            <a:srgbClr val="31935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q"/>
            </a:pPr>
            <a:r>
              <a:rPr lang="ro-RO" dirty="0"/>
              <a:t> din </a:t>
            </a:r>
            <a:r>
              <a:rPr lang="ro-RO" b="1" dirty="0"/>
              <a:t>100</a:t>
            </a:r>
            <a:r>
              <a:rPr lang="ro-RO" dirty="0"/>
              <a:t> retete prescrise</a:t>
            </a:r>
          </a:p>
          <a:p>
            <a:pPr marL="285750" indent="-285750">
              <a:buFont typeface="Wingdings" panose="05000000000000000000" pitchFamily="2" charset="2"/>
              <a:buChar char="q"/>
            </a:pPr>
            <a:r>
              <a:rPr lang="ro-RO" b="1" dirty="0"/>
              <a:t>50-70</a:t>
            </a:r>
            <a:r>
              <a:rPr lang="ro-RO" dirty="0"/>
              <a:t> ajung in farmacie</a:t>
            </a:r>
          </a:p>
          <a:p>
            <a:pPr marL="285750" indent="-285750">
              <a:buFont typeface="Wingdings" panose="05000000000000000000" pitchFamily="2" charset="2"/>
              <a:buChar char="q"/>
            </a:pPr>
            <a:r>
              <a:rPr lang="ro-RO" b="1" dirty="0"/>
              <a:t>48-66</a:t>
            </a:r>
            <a:r>
              <a:rPr lang="ro-RO" dirty="0"/>
              <a:t> se ridica din farmacie</a:t>
            </a:r>
          </a:p>
          <a:p>
            <a:pPr marL="285750" indent="-285750">
              <a:buFont typeface="Wingdings" panose="05000000000000000000" pitchFamily="2" charset="2"/>
              <a:buChar char="q"/>
            </a:pPr>
            <a:r>
              <a:rPr lang="ro-RO" b="1" dirty="0"/>
              <a:t>25-30</a:t>
            </a:r>
            <a:r>
              <a:rPr lang="ro-RO" dirty="0"/>
              <a:t> se administreaza corect</a:t>
            </a:r>
          </a:p>
          <a:p>
            <a:pPr marL="285750" indent="-285750">
              <a:buFont typeface="Wingdings" panose="05000000000000000000" pitchFamily="2" charset="2"/>
              <a:buChar char="q"/>
            </a:pPr>
            <a:r>
              <a:rPr lang="ro-RO" b="1" dirty="0"/>
              <a:t>15-20</a:t>
            </a:r>
            <a:r>
              <a:rPr lang="ro-RO" dirty="0"/>
              <a:t> revin pentru o noua prescriptie</a:t>
            </a:r>
          </a:p>
        </p:txBody>
      </p:sp>
      <p:sp>
        <p:nvSpPr>
          <p:cNvPr id="11" name="TextBox 10">
            <a:extLst>
              <a:ext uri="{FF2B5EF4-FFF2-40B4-BE49-F238E27FC236}">
                <a16:creationId xmlns:a16="http://schemas.microsoft.com/office/drawing/2014/main" id="{E945B065-13C9-EE0C-7805-DECDC9E95459}"/>
              </a:ext>
            </a:extLst>
          </p:cNvPr>
          <p:cNvSpPr txBox="1"/>
          <p:nvPr/>
        </p:nvSpPr>
        <p:spPr>
          <a:xfrm>
            <a:off x="4462671" y="6572018"/>
            <a:ext cx="6589642" cy="276999"/>
          </a:xfrm>
          <a:prstGeom prst="rect">
            <a:avLst/>
          </a:prstGeom>
          <a:noFill/>
        </p:spPr>
        <p:txBody>
          <a:bodyPr wrap="square">
            <a:spAutoFit/>
          </a:bodyPr>
          <a:lstStyle/>
          <a:p>
            <a:r>
              <a:rPr lang="ro-RO" sz="1200" b="0" i="0" u="none" strike="noStrike" baseline="0" dirty="0">
                <a:latin typeface="Calibri" panose="020F0502020204030204" pitchFamily="34" charset="0"/>
              </a:rPr>
              <a:t>https://www.cdc.gov/grand-rounds/pp/2017/20170221-presentation-medication-adherence-H.pdf</a:t>
            </a:r>
            <a:endParaRPr lang="ro-RO" sz="1200" dirty="0"/>
          </a:p>
        </p:txBody>
      </p:sp>
    </p:spTree>
    <p:extLst>
      <p:ext uri="{BB962C8B-B14F-4D97-AF65-F5344CB8AC3E}">
        <p14:creationId xmlns:p14="http://schemas.microsoft.com/office/powerpoint/2010/main" val="117040850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CB54C-BC55-85DE-07B8-B555D9BA5E5C}"/>
              </a:ext>
            </a:extLst>
          </p:cNvPr>
          <p:cNvSpPr>
            <a:spLocks noGrp="1"/>
          </p:cNvSpPr>
          <p:nvPr>
            <p:ph type="title"/>
          </p:nvPr>
        </p:nvSpPr>
        <p:spPr>
          <a:xfrm>
            <a:off x="262393" y="126587"/>
            <a:ext cx="11521440" cy="954792"/>
          </a:xfrm>
        </p:spPr>
        <p:txBody>
          <a:bodyPr>
            <a:noAutofit/>
          </a:bodyPr>
          <a:lstStyle/>
          <a:p>
            <a:pPr algn="ctr"/>
            <a:r>
              <a:rPr lang="ro-RO" sz="3200" b="1" dirty="0">
                <a:solidFill>
                  <a:srgbClr val="C00000"/>
                </a:solidFill>
              </a:rPr>
              <a:t>Concluzii</a:t>
            </a:r>
          </a:p>
        </p:txBody>
      </p:sp>
      <p:sp>
        <p:nvSpPr>
          <p:cNvPr id="8" name="TextBox 7">
            <a:extLst>
              <a:ext uri="{FF2B5EF4-FFF2-40B4-BE49-F238E27FC236}">
                <a16:creationId xmlns:a16="http://schemas.microsoft.com/office/drawing/2014/main" id="{7B08E82B-853A-0282-A84F-996EB95771D7}"/>
              </a:ext>
            </a:extLst>
          </p:cNvPr>
          <p:cNvSpPr txBox="1"/>
          <p:nvPr/>
        </p:nvSpPr>
        <p:spPr>
          <a:xfrm>
            <a:off x="408167" y="1081378"/>
            <a:ext cx="11296153" cy="4801314"/>
          </a:xfrm>
          <a:prstGeom prst="rect">
            <a:avLst/>
          </a:prstGeom>
          <a:noFill/>
        </p:spPr>
        <p:txBody>
          <a:bodyPr wrap="square">
            <a:spAutoFit/>
          </a:bodyPr>
          <a:lstStyle/>
          <a:p>
            <a:pPr marL="285750" indent="-285750">
              <a:buFont typeface="Wingdings" panose="05000000000000000000" pitchFamily="2" charset="2"/>
              <a:buChar char="v"/>
            </a:pPr>
            <a:r>
              <a:rPr lang="en-US" dirty="0"/>
              <a:t>“</a:t>
            </a:r>
            <a:r>
              <a:rPr lang="ro-RO" dirty="0">
                <a:solidFill>
                  <a:schemeClr val="accent1">
                    <a:lumMod val="50000"/>
                  </a:schemeClr>
                </a:solidFill>
              </a:rPr>
              <a:t>Medicamentele nu funcționează la pacienții care nu le iau” → </a:t>
            </a:r>
            <a:r>
              <a:rPr lang="ro-RO" b="1" dirty="0">
                <a:solidFill>
                  <a:schemeClr val="accent1">
                    <a:lumMod val="50000"/>
                  </a:schemeClr>
                </a:solidFill>
              </a:rPr>
              <a:t>Neaderenta</a:t>
            </a:r>
            <a:r>
              <a:rPr lang="ro-RO" dirty="0">
                <a:solidFill>
                  <a:schemeClr val="accent1">
                    <a:lumMod val="50000"/>
                  </a:schemeClr>
                </a:solidFill>
              </a:rPr>
              <a:t> este unul dintre factorii majori pentru </a:t>
            </a:r>
            <a:r>
              <a:rPr lang="ro-RO" b="1" dirty="0">
                <a:solidFill>
                  <a:schemeClr val="accent1">
                    <a:lumMod val="50000"/>
                  </a:schemeClr>
                </a:solidFill>
              </a:rPr>
              <a:t>lipsa controlului </a:t>
            </a:r>
            <a:r>
              <a:rPr lang="en-US" b="1" dirty="0" err="1">
                <a:solidFill>
                  <a:schemeClr val="accent1">
                    <a:lumMod val="50000"/>
                  </a:schemeClr>
                </a:solidFill>
              </a:rPr>
              <a:t>tensiunii</a:t>
            </a:r>
            <a:r>
              <a:rPr lang="en-US" b="1" dirty="0">
                <a:solidFill>
                  <a:schemeClr val="accent1">
                    <a:lumMod val="50000"/>
                  </a:schemeClr>
                </a:solidFill>
              </a:rPr>
              <a:t> </a:t>
            </a:r>
            <a:r>
              <a:rPr lang="en-US" b="1" dirty="0" err="1">
                <a:solidFill>
                  <a:schemeClr val="accent1">
                    <a:lumMod val="50000"/>
                  </a:schemeClr>
                </a:solidFill>
              </a:rPr>
              <a:t>arteriale</a:t>
            </a:r>
            <a:r>
              <a:rPr lang="ro-RO" b="1" dirty="0">
                <a:solidFill>
                  <a:schemeClr val="accent1">
                    <a:lumMod val="50000"/>
                  </a:schemeClr>
                </a:solidFill>
              </a:rPr>
              <a:t> </a:t>
            </a:r>
            <a:r>
              <a:rPr lang="ro-RO" dirty="0">
                <a:solidFill>
                  <a:schemeClr val="accent1">
                    <a:lumMod val="50000"/>
                  </a:schemeClr>
                </a:solidFill>
              </a:rPr>
              <a:t>la pacienții hipertensivi tratați.</a:t>
            </a:r>
          </a:p>
          <a:p>
            <a:endParaRPr lang="ro-RO" dirty="0">
              <a:solidFill>
                <a:schemeClr val="accent1">
                  <a:lumMod val="50000"/>
                </a:schemeClr>
              </a:solidFill>
            </a:endParaRPr>
          </a:p>
          <a:p>
            <a:pPr marL="285750" indent="-285750">
              <a:buFont typeface="Wingdings" panose="05000000000000000000" pitchFamily="2" charset="2"/>
              <a:buChar char="v"/>
            </a:pPr>
            <a:r>
              <a:rPr lang="ro-RO" b="1" dirty="0">
                <a:solidFill>
                  <a:schemeClr val="accent1">
                    <a:lumMod val="50000"/>
                  </a:schemeClr>
                </a:solidFill>
              </a:rPr>
              <a:t>Evaluarea aderenței la medicație </a:t>
            </a:r>
            <a:r>
              <a:rPr lang="ro-RO" dirty="0">
                <a:solidFill>
                  <a:schemeClr val="accent1">
                    <a:lumMod val="50000"/>
                  </a:schemeClr>
                </a:solidFill>
              </a:rPr>
              <a:t>trebuie </a:t>
            </a:r>
            <a:r>
              <a:rPr lang="en-US" dirty="0" err="1">
                <a:solidFill>
                  <a:schemeClr val="accent1">
                    <a:lumMod val="50000"/>
                  </a:schemeClr>
                </a:solidFill>
              </a:rPr>
              <a:t>realizata</a:t>
            </a:r>
            <a:r>
              <a:rPr lang="ro-RO" dirty="0">
                <a:solidFill>
                  <a:schemeClr val="accent1">
                    <a:lumMod val="50000"/>
                  </a:schemeClr>
                </a:solidFill>
              </a:rPr>
              <a:t> în </a:t>
            </a:r>
            <a:r>
              <a:rPr lang="ro-RO" b="1" dirty="0">
                <a:solidFill>
                  <a:schemeClr val="accent1">
                    <a:lumMod val="50000"/>
                  </a:schemeClr>
                </a:solidFill>
              </a:rPr>
              <a:t>practica clinică de rutină</a:t>
            </a:r>
            <a:r>
              <a:rPr lang="ro-RO" dirty="0">
                <a:solidFill>
                  <a:schemeClr val="accent1">
                    <a:lumMod val="50000"/>
                  </a:schemeClr>
                </a:solidFill>
              </a:rPr>
              <a:t>, </a:t>
            </a:r>
            <a:r>
              <a:rPr lang="en-US" dirty="0" err="1">
                <a:solidFill>
                  <a:schemeClr val="accent1">
                    <a:lumMod val="50000"/>
                  </a:schemeClr>
                </a:solidFill>
              </a:rPr>
              <a:t>mai</a:t>
            </a:r>
            <a:r>
              <a:rPr lang="en-US" dirty="0">
                <a:solidFill>
                  <a:schemeClr val="accent1">
                    <a:lumMod val="50000"/>
                  </a:schemeClr>
                </a:solidFill>
              </a:rPr>
              <a:t> ales</a:t>
            </a:r>
            <a:r>
              <a:rPr lang="ro-RO" dirty="0">
                <a:solidFill>
                  <a:schemeClr val="accent1">
                    <a:lumMod val="50000"/>
                  </a:schemeClr>
                </a:solidFill>
              </a:rPr>
              <a:t> la pacienții cu </a:t>
            </a:r>
            <a:r>
              <a:rPr lang="en-US" dirty="0" err="1">
                <a:solidFill>
                  <a:schemeClr val="accent1">
                    <a:lumMod val="50000"/>
                  </a:schemeClr>
                </a:solidFill>
              </a:rPr>
              <a:t>suspiciune</a:t>
            </a:r>
            <a:r>
              <a:rPr lang="en-US" dirty="0">
                <a:solidFill>
                  <a:schemeClr val="accent1">
                    <a:lumMod val="50000"/>
                  </a:schemeClr>
                </a:solidFill>
              </a:rPr>
              <a:t> de </a:t>
            </a:r>
            <a:r>
              <a:rPr lang="ro-RO" dirty="0">
                <a:solidFill>
                  <a:schemeClr val="accent1">
                    <a:lumMod val="50000"/>
                  </a:schemeClr>
                </a:solidFill>
              </a:rPr>
              <a:t>hipertensiune arterială rezistentă și înainte de screening-ul pentru hipertensiune arterială secundară.</a:t>
            </a:r>
          </a:p>
          <a:p>
            <a:pPr marL="285750" indent="-285750">
              <a:buFont typeface="Wingdings" panose="05000000000000000000" pitchFamily="2" charset="2"/>
              <a:buChar char="v"/>
            </a:pPr>
            <a:endParaRPr lang="ro-RO" dirty="0">
              <a:solidFill>
                <a:schemeClr val="accent1">
                  <a:lumMod val="50000"/>
                </a:schemeClr>
              </a:solidFill>
            </a:endParaRPr>
          </a:p>
          <a:p>
            <a:pPr marL="285750" indent="-285750">
              <a:buFont typeface="Wingdings" panose="05000000000000000000" pitchFamily="2" charset="2"/>
              <a:buChar char="v"/>
            </a:pPr>
            <a:r>
              <a:rPr lang="en-US" b="1" dirty="0" err="1">
                <a:solidFill>
                  <a:schemeClr val="accent1">
                    <a:lumMod val="50000"/>
                  </a:schemeClr>
                </a:solidFill>
              </a:rPr>
              <a:t>Aderenta</a:t>
            </a:r>
            <a:r>
              <a:rPr lang="en-US" b="1" dirty="0">
                <a:solidFill>
                  <a:schemeClr val="accent1">
                    <a:lumMod val="50000"/>
                  </a:schemeClr>
                </a:solidFill>
              </a:rPr>
              <a:t> </a:t>
            </a:r>
            <a:r>
              <a:rPr lang="en-US" b="1" dirty="0" err="1">
                <a:solidFill>
                  <a:schemeClr val="accent1">
                    <a:lumMod val="50000"/>
                  </a:schemeClr>
                </a:solidFill>
              </a:rPr>
              <a:t>scazuta</a:t>
            </a:r>
            <a:r>
              <a:rPr lang="ro-RO" b="1" dirty="0">
                <a:solidFill>
                  <a:schemeClr val="accent1">
                    <a:lumMod val="50000"/>
                  </a:schemeClr>
                </a:solidFill>
              </a:rPr>
              <a:t> </a:t>
            </a:r>
            <a:r>
              <a:rPr lang="en-US" b="1" dirty="0">
                <a:solidFill>
                  <a:schemeClr val="accent1">
                    <a:lumMod val="50000"/>
                  </a:schemeClr>
                </a:solidFill>
              </a:rPr>
              <a:t>la </a:t>
            </a:r>
            <a:r>
              <a:rPr lang="en-US" b="1" dirty="0" err="1">
                <a:solidFill>
                  <a:schemeClr val="accent1">
                    <a:lumMod val="50000"/>
                  </a:schemeClr>
                </a:solidFill>
              </a:rPr>
              <a:t>tratamentul</a:t>
            </a:r>
            <a:r>
              <a:rPr lang="en-US" b="1" dirty="0">
                <a:solidFill>
                  <a:schemeClr val="accent1">
                    <a:lumMod val="50000"/>
                  </a:schemeClr>
                </a:solidFill>
              </a:rPr>
              <a:t> </a:t>
            </a:r>
            <a:r>
              <a:rPr lang="en-US" b="1" dirty="0" err="1">
                <a:solidFill>
                  <a:schemeClr val="accent1">
                    <a:lumMod val="50000"/>
                  </a:schemeClr>
                </a:solidFill>
              </a:rPr>
              <a:t>antihipertensiv</a:t>
            </a:r>
            <a:r>
              <a:rPr lang="en-US" b="1" dirty="0">
                <a:solidFill>
                  <a:schemeClr val="accent1">
                    <a:lumMod val="50000"/>
                  </a:schemeClr>
                </a:solidFill>
              </a:rPr>
              <a:t> </a:t>
            </a:r>
            <a:r>
              <a:rPr lang="ro-RO" dirty="0">
                <a:solidFill>
                  <a:schemeClr val="accent1">
                    <a:lumMod val="50000"/>
                  </a:schemeClr>
                </a:solidFill>
              </a:rPr>
              <a:t>este asociată cu </a:t>
            </a:r>
            <a:r>
              <a:rPr lang="en-US" b="1" dirty="0" err="1">
                <a:solidFill>
                  <a:schemeClr val="accent1">
                    <a:lumMod val="50000"/>
                  </a:schemeClr>
                </a:solidFill>
              </a:rPr>
              <a:t>evenimente</a:t>
            </a:r>
            <a:r>
              <a:rPr lang="ro-RO" b="1" dirty="0">
                <a:solidFill>
                  <a:schemeClr val="accent1">
                    <a:lumMod val="50000"/>
                  </a:schemeClr>
                </a:solidFill>
              </a:rPr>
              <a:t> cardiovasculare</a:t>
            </a:r>
            <a:r>
              <a:rPr lang="ro-RO" dirty="0">
                <a:solidFill>
                  <a:schemeClr val="accent1">
                    <a:lumMod val="50000"/>
                  </a:schemeClr>
                </a:solidFill>
              </a:rPr>
              <a:t>, inclusiv hipertrofie ventriculară stângă, infarct miocardic, accident vascular cerebral, insuficiență cardiacă, boală cronică de rinichi, spitalizare, mortalitate de toate cauzele, scăderea calității vieții și creșterea costurilor generale de asistență medicală.</a:t>
            </a:r>
          </a:p>
          <a:p>
            <a:pPr marL="285750" indent="-285750">
              <a:buFont typeface="Wingdings" panose="05000000000000000000" pitchFamily="2" charset="2"/>
              <a:buChar char="v"/>
            </a:pPr>
            <a:endParaRPr lang="ro-RO" dirty="0">
              <a:solidFill>
                <a:schemeClr val="accent1">
                  <a:lumMod val="50000"/>
                </a:schemeClr>
              </a:solidFill>
            </a:endParaRPr>
          </a:p>
          <a:p>
            <a:pPr marL="285750" indent="-285750">
              <a:buFont typeface="Wingdings" panose="05000000000000000000" pitchFamily="2" charset="2"/>
              <a:buChar char="v"/>
            </a:pPr>
            <a:r>
              <a:rPr lang="ro-RO" dirty="0">
                <a:solidFill>
                  <a:schemeClr val="accent1">
                    <a:lumMod val="50000"/>
                  </a:schemeClr>
                </a:solidFill>
              </a:rPr>
              <a:t>Este întotdeauna necesară o </a:t>
            </a:r>
            <a:r>
              <a:rPr lang="ro-RO" b="1" dirty="0">
                <a:solidFill>
                  <a:schemeClr val="accent1">
                    <a:lumMod val="50000"/>
                  </a:schemeClr>
                </a:solidFill>
              </a:rPr>
              <a:t>abordare personalizată</a:t>
            </a:r>
            <a:r>
              <a:rPr lang="en-US" b="1" dirty="0">
                <a:solidFill>
                  <a:schemeClr val="accent1">
                    <a:lumMod val="50000"/>
                  </a:schemeClr>
                </a:solidFill>
              </a:rPr>
              <a:t>, </a:t>
            </a:r>
            <a:r>
              <a:rPr lang="en-US" b="1" dirty="0" err="1">
                <a:solidFill>
                  <a:schemeClr val="accent1">
                    <a:lumMod val="50000"/>
                  </a:schemeClr>
                </a:solidFill>
              </a:rPr>
              <a:t>individualizata</a:t>
            </a:r>
            <a:r>
              <a:rPr lang="en-US" b="1" dirty="0">
                <a:solidFill>
                  <a:schemeClr val="accent1">
                    <a:lumMod val="50000"/>
                  </a:schemeClr>
                </a:solidFill>
              </a:rPr>
              <a:t> </a:t>
            </a:r>
            <a:r>
              <a:rPr lang="en-US" dirty="0">
                <a:solidFill>
                  <a:schemeClr val="accent1">
                    <a:lumMod val="50000"/>
                  </a:schemeClr>
                </a:solidFill>
              </a:rPr>
              <a:t>a </a:t>
            </a:r>
            <a:r>
              <a:rPr lang="en-US" dirty="0" err="1">
                <a:solidFill>
                  <a:schemeClr val="accent1">
                    <a:lumMod val="50000"/>
                  </a:schemeClr>
                </a:solidFill>
              </a:rPr>
              <a:t>pacientului</a:t>
            </a:r>
            <a:r>
              <a:rPr lang="en-US" dirty="0">
                <a:solidFill>
                  <a:schemeClr val="accent1">
                    <a:lumMod val="50000"/>
                  </a:schemeClr>
                </a:solidFill>
              </a:rPr>
              <a:t> </a:t>
            </a:r>
            <a:r>
              <a:rPr lang="en-US" dirty="0" err="1">
                <a:solidFill>
                  <a:schemeClr val="accent1">
                    <a:lumMod val="50000"/>
                  </a:schemeClr>
                </a:solidFill>
              </a:rPr>
              <a:t>hipertensiv</a:t>
            </a:r>
            <a:r>
              <a:rPr lang="en-US" dirty="0">
                <a:solidFill>
                  <a:schemeClr val="accent1">
                    <a:lumMod val="50000"/>
                  </a:schemeClr>
                </a:solidFill>
              </a:rPr>
              <a:t>, care </a:t>
            </a:r>
            <a:r>
              <a:rPr lang="en-US" dirty="0" err="1">
                <a:solidFill>
                  <a:schemeClr val="accent1">
                    <a:lumMod val="50000"/>
                  </a:schemeClr>
                </a:solidFill>
              </a:rPr>
              <a:t>poate</a:t>
            </a:r>
            <a:r>
              <a:rPr lang="en-US" dirty="0">
                <a:solidFill>
                  <a:schemeClr val="accent1">
                    <a:lumMod val="50000"/>
                  </a:schemeClr>
                </a:solidFill>
              </a:rPr>
              <a:t> </a:t>
            </a:r>
            <a:r>
              <a:rPr lang="en-US" dirty="0" err="1">
                <a:solidFill>
                  <a:schemeClr val="accent1">
                    <a:lumMod val="50000"/>
                  </a:schemeClr>
                </a:solidFill>
              </a:rPr>
              <a:t>asocia</a:t>
            </a:r>
            <a:r>
              <a:rPr lang="en-US" dirty="0">
                <a:solidFill>
                  <a:schemeClr val="accent1">
                    <a:lumMod val="50000"/>
                  </a:schemeClr>
                </a:solidFill>
              </a:rPr>
              <a:t> </a:t>
            </a:r>
            <a:r>
              <a:rPr lang="en-US" dirty="0" err="1">
                <a:solidFill>
                  <a:schemeClr val="accent1">
                    <a:lumMod val="50000"/>
                  </a:schemeClr>
                </a:solidFill>
              </a:rPr>
              <a:t>comorbditati</a:t>
            </a:r>
            <a:r>
              <a:rPr lang="ro-RO" dirty="0">
                <a:solidFill>
                  <a:schemeClr val="accent1">
                    <a:lumMod val="50000"/>
                  </a:schemeClr>
                </a:solidFill>
              </a:rPr>
              <a:t>.</a:t>
            </a:r>
          </a:p>
          <a:p>
            <a:pPr marL="285750" indent="-285750">
              <a:buFont typeface="Wingdings" panose="05000000000000000000" pitchFamily="2" charset="2"/>
              <a:buChar char="v"/>
            </a:pPr>
            <a:endParaRPr lang="ro-RO" dirty="0">
              <a:solidFill>
                <a:schemeClr val="accent1">
                  <a:lumMod val="50000"/>
                </a:schemeClr>
              </a:solidFill>
            </a:endParaRPr>
          </a:p>
          <a:p>
            <a:pPr marL="285750" indent="-285750">
              <a:buFont typeface="Wingdings" panose="05000000000000000000" pitchFamily="2" charset="2"/>
              <a:buChar char="v"/>
            </a:pPr>
            <a:r>
              <a:rPr lang="en-US" b="1" dirty="0">
                <a:solidFill>
                  <a:schemeClr val="accent1">
                    <a:lumMod val="50000"/>
                  </a:schemeClr>
                </a:solidFill>
              </a:rPr>
              <a:t>I</a:t>
            </a:r>
            <a:r>
              <a:rPr lang="ro-RO" b="1" dirty="0">
                <a:solidFill>
                  <a:schemeClr val="accent1">
                    <a:lumMod val="50000"/>
                  </a:schemeClr>
                </a:solidFill>
              </a:rPr>
              <a:t>ntervenția </a:t>
            </a:r>
            <a:r>
              <a:rPr lang="en-US" b="1" dirty="0">
                <a:solidFill>
                  <a:schemeClr val="accent1">
                    <a:lumMod val="50000"/>
                  </a:schemeClr>
                </a:solidFill>
              </a:rPr>
              <a:t>in </a:t>
            </a:r>
            <a:r>
              <a:rPr lang="en-US" b="1" dirty="0" err="1">
                <a:solidFill>
                  <a:schemeClr val="accent1">
                    <a:lumMod val="50000"/>
                  </a:schemeClr>
                </a:solidFill>
              </a:rPr>
              <a:t>echipa</a:t>
            </a:r>
            <a:r>
              <a:rPr lang="en-US" b="1" dirty="0">
                <a:solidFill>
                  <a:schemeClr val="accent1">
                    <a:lumMod val="50000"/>
                  </a:schemeClr>
                </a:solidFill>
              </a:rPr>
              <a:t> </a:t>
            </a:r>
            <a:r>
              <a:rPr lang="en-US" dirty="0">
                <a:solidFill>
                  <a:schemeClr val="accent1">
                    <a:lumMod val="50000"/>
                  </a:schemeClr>
                </a:solidFill>
              </a:rPr>
              <a:t>(</a:t>
            </a:r>
            <a:r>
              <a:rPr lang="en-US" dirty="0" err="1">
                <a:solidFill>
                  <a:schemeClr val="accent1">
                    <a:lumMod val="50000"/>
                  </a:schemeClr>
                </a:solidFill>
              </a:rPr>
              <a:t>inclusiv</a:t>
            </a:r>
            <a:r>
              <a:rPr lang="en-US" dirty="0">
                <a:solidFill>
                  <a:schemeClr val="accent1">
                    <a:lumMod val="50000"/>
                  </a:schemeClr>
                </a:solidFill>
              </a:rPr>
              <a:t> </a:t>
            </a:r>
            <a:r>
              <a:rPr lang="en-US" dirty="0" err="1">
                <a:solidFill>
                  <a:schemeClr val="accent1">
                    <a:lumMod val="50000"/>
                  </a:schemeClr>
                </a:solidFill>
              </a:rPr>
              <a:t>asistente</a:t>
            </a:r>
            <a:r>
              <a:rPr lang="en-US" dirty="0">
                <a:solidFill>
                  <a:schemeClr val="accent1">
                    <a:lumMod val="50000"/>
                  </a:schemeClr>
                </a:solidFill>
              </a:rPr>
              <a:t> </a:t>
            </a:r>
            <a:r>
              <a:rPr lang="en-US" dirty="0" err="1">
                <a:solidFill>
                  <a:schemeClr val="accent1">
                    <a:lumMod val="50000"/>
                  </a:schemeClr>
                </a:solidFill>
              </a:rPr>
              <a:t>medicale</a:t>
            </a:r>
            <a:r>
              <a:rPr lang="en-US" dirty="0">
                <a:solidFill>
                  <a:schemeClr val="accent1">
                    <a:lumMod val="50000"/>
                  </a:schemeClr>
                </a:solidFill>
              </a:rPr>
              <a:t> </a:t>
            </a:r>
            <a:r>
              <a:rPr lang="en-US" dirty="0" err="1">
                <a:solidFill>
                  <a:schemeClr val="accent1">
                    <a:lumMod val="50000"/>
                  </a:schemeClr>
                </a:solidFill>
              </a:rPr>
              <a:t>si</a:t>
            </a:r>
            <a:r>
              <a:rPr lang="en-US" dirty="0">
                <a:solidFill>
                  <a:schemeClr val="accent1">
                    <a:lumMod val="50000"/>
                  </a:schemeClr>
                </a:solidFill>
              </a:rPr>
              <a:t> </a:t>
            </a:r>
            <a:r>
              <a:rPr lang="en-US" dirty="0" err="1">
                <a:solidFill>
                  <a:schemeClr val="accent1">
                    <a:lumMod val="50000"/>
                  </a:schemeClr>
                </a:solidFill>
              </a:rPr>
              <a:t>farmacisti</a:t>
            </a:r>
            <a:r>
              <a:rPr lang="en-US" dirty="0">
                <a:solidFill>
                  <a:schemeClr val="accent1">
                    <a:lumMod val="50000"/>
                  </a:schemeClr>
                </a:solidFill>
              </a:rPr>
              <a:t>),</a:t>
            </a:r>
            <a:r>
              <a:rPr lang="ro-RO" dirty="0">
                <a:solidFill>
                  <a:schemeClr val="accent1">
                    <a:lumMod val="50000"/>
                  </a:schemeClr>
                </a:solidFill>
              </a:rPr>
              <a:t> </a:t>
            </a:r>
            <a:r>
              <a:rPr lang="en-US" b="1" dirty="0" err="1">
                <a:solidFill>
                  <a:schemeClr val="accent1">
                    <a:lumMod val="50000"/>
                  </a:schemeClr>
                </a:solidFill>
              </a:rPr>
              <a:t>tratamentul</a:t>
            </a:r>
            <a:r>
              <a:rPr lang="en-US" b="1" dirty="0">
                <a:solidFill>
                  <a:schemeClr val="accent1">
                    <a:lumMod val="50000"/>
                  </a:schemeClr>
                </a:solidFill>
              </a:rPr>
              <a:t> </a:t>
            </a:r>
            <a:r>
              <a:rPr lang="en-US" b="1" dirty="0" err="1">
                <a:solidFill>
                  <a:schemeClr val="accent1">
                    <a:lumMod val="50000"/>
                  </a:schemeClr>
                </a:solidFill>
              </a:rPr>
              <a:t>prin</a:t>
            </a:r>
            <a:r>
              <a:rPr lang="en-US" b="1" dirty="0">
                <a:solidFill>
                  <a:schemeClr val="accent1">
                    <a:lumMod val="50000"/>
                  </a:schemeClr>
                </a:solidFill>
              </a:rPr>
              <a:t> </a:t>
            </a:r>
            <a:r>
              <a:rPr lang="en-US" b="1" dirty="0" err="1">
                <a:solidFill>
                  <a:schemeClr val="accent1">
                    <a:lumMod val="50000"/>
                  </a:schemeClr>
                </a:solidFill>
              </a:rPr>
              <a:t>combinaii</a:t>
            </a:r>
            <a:r>
              <a:rPr lang="en-US" b="1" dirty="0">
                <a:solidFill>
                  <a:schemeClr val="accent1">
                    <a:lumMod val="50000"/>
                  </a:schemeClr>
                </a:solidFill>
              </a:rPr>
              <a:t> fixe</a:t>
            </a:r>
            <a:r>
              <a:rPr lang="en-US" dirty="0">
                <a:solidFill>
                  <a:schemeClr val="accent1">
                    <a:lumMod val="50000"/>
                  </a:schemeClr>
                </a:solidFill>
              </a:rPr>
              <a:t>, </a:t>
            </a:r>
            <a:r>
              <a:rPr lang="ro-RO" dirty="0">
                <a:solidFill>
                  <a:schemeClr val="accent1">
                    <a:lumMod val="50000"/>
                  </a:schemeClr>
                </a:solidFill>
              </a:rPr>
              <a:t>utilizarea </a:t>
            </a:r>
            <a:r>
              <a:rPr lang="ro-RO" b="1" dirty="0">
                <a:solidFill>
                  <a:schemeClr val="accent1">
                    <a:lumMod val="50000"/>
                  </a:schemeClr>
                </a:solidFill>
              </a:rPr>
              <a:t>soluțiilor digitale </a:t>
            </a:r>
            <a:r>
              <a:rPr lang="en-US" dirty="0">
                <a:solidFill>
                  <a:schemeClr val="accent1">
                    <a:lumMod val="50000"/>
                  </a:schemeClr>
                </a:solidFill>
              </a:rPr>
              <a:t>(de </a:t>
            </a:r>
            <a:r>
              <a:rPr lang="en-US" dirty="0" err="1">
                <a:solidFill>
                  <a:schemeClr val="accent1">
                    <a:lumMod val="50000"/>
                  </a:schemeClr>
                </a:solidFill>
              </a:rPr>
              <a:t>exemplu</a:t>
            </a:r>
            <a:r>
              <a:rPr lang="en-US" dirty="0">
                <a:solidFill>
                  <a:schemeClr val="accent1">
                    <a:lumMod val="50000"/>
                  </a:schemeClr>
                </a:solidFill>
              </a:rPr>
              <a:t> </a:t>
            </a:r>
            <a:r>
              <a:rPr lang="ro-RO" dirty="0">
                <a:solidFill>
                  <a:schemeClr val="accent1">
                    <a:lumMod val="50000"/>
                  </a:schemeClr>
                </a:solidFill>
              </a:rPr>
              <a:t>aplicații pentru smartphone</a:t>
            </a:r>
            <a:r>
              <a:rPr lang="en-US" dirty="0">
                <a:solidFill>
                  <a:schemeClr val="accent1">
                    <a:lumMod val="50000"/>
                  </a:schemeClr>
                </a:solidFill>
              </a:rPr>
              <a:t>)</a:t>
            </a:r>
            <a:r>
              <a:rPr lang="ro-RO" dirty="0">
                <a:solidFill>
                  <a:schemeClr val="accent1">
                    <a:lumMod val="50000"/>
                  </a:schemeClr>
                </a:solidFill>
              </a:rPr>
              <a:t> s-au dovedit a fi eficiente în abordarea </a:t>
            </a:r>
            <a:r>
              <a:rPr lang="en-US" dirty="0" err="1">
                <a:solidFill>
                  <a:schemeClr val="accent1">
                    <a:lumMod val="50000"/>
                  </a:schemeClr>
                </a:solidFill>
              </a:rPr>
              <a:t>aderentei</a:t>
            </a:r>
            <a:r>
              <a:rPr lang="en-US" dirty="0">
                <a:solidFill>
                  <a:schemeClr val="accent1">
                    <a:lumMod val="50000"/>
                  </a:schemeClr>
                </a:solidFill>
              </a:rPr>
              <a:t> </a:t>
            </a:r>
            <a:r>
              <a:rPr lang="en-US" dirty="0" err="1">
                <a:solidFill>
                  <a:schemeClr val="accent1">
                    <a:lumMod val="50000"/>
                  </a:schemeClr>
                </a:solidFill>
              </a:rPr>
              <a:t>scazute</a:t>
            </a:r>
            <a:r>
              <a:rPr lang="ro-RO" dirty="0">
                <a:solidFill>
                  <a:schemeClr val="accent1">
                    <a:lumMod val="50000"/>
                  </a:schemeClr>
                </a:solidFill>
              </a:rPr>
              <a:t> la </a:t>
            </a:r>
            <a:r>
              <a:rPr lang="en-US" dirty="0" err="1">
                <a:solidFill>
                  <a:schemeClr val="accent1">
                    <a:lumMod val="50000"/>
                  </a:schemeClr>
                </a:solidFill>
              </a:rPr>
              <a:t>terapia</a:t>
            </a:r>
            <a:r>
              <a:rPr lang="en-US" dirty="0">
                <a:solidFill>
                  <a:schemeClr val="accent1">
                    <a:lumMod val="50000"/>
                  </a:schemeClr>
                </a:solidFill>
              </a:rPr>
              <a:t> </a:t>
            </a:r>
            <a:r>
              <a:rPr lang="ro-RO" dirty="0">
                <a:solidFill>
                  <a:schemeClr val="accent1">
                    <a:lumMod val="50000"/>
                  </a:schemeClr>
                </a:solidFill>
              </a:rPr>
              <a:t> antihipertensiv</a:t>
            </a:r>
            <a:r>
              <a:rPr lang="en-US" dirty="0">
                <a:solidFill>
                  <a:schemeClr val="accent1">
                    <a:lumMod val="50000"/>
                  </a:schemeClr>
                </a:solidFill>
              </a:rPr>
              <a:t>a</a:t>
            </a:r>
            <a:r>
              <a:rPr lang="ro-RO" dirty="0">
                <a:solidFill>
                  <a:schemeClr val="accent1">
                    <a:lumMod val="50000"/>
                  </a:schemeClr>
                </a:solidFill>
              </a:rPr>
              <a:t>.</a:t>
            </a:r>
          </a:p>
        </p:txBody>
      </p:sp>
    </p:spTree>
    <p:extLst>
      <p:ext uri="{BB962C8B-B14F-4D97-AF65-F5344CB8AC3E}">
        <p14:creationId xmlns:p14="http://schemas.microsoft.com/office/powerpoint/2010/main" val="23391361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6356A3-5E26-B367-08CF-EF68BE146EEF}"/>
              </a:ext>
            </a:extLst>
          </p:cNvPr>
          <p:cNvSpPr>
            <a:spLocks noGrp="1"/>
          </p:cNvSpPr>
          <p:nvPr>
            <p:ph type="title"/>
          </p:nvPr>
        </p:nvSpPr>
        <p:spPr/>
        <p:txBody>
          <a:bodyPr/>
          <a:lstStyle/>
          <a:p>
            <a:r>
              <a:rPr lang="en-US" dirty="0"/>
              <a:t>Management </a:t>
            </a:r>
            <a:r>
              <a:rPr lang="en-US" dirty="0" err="1"/>
              <a:t>caz</a:t>
            </a:r>
            <a:r>
              <a:rPr lang="en-US" dirty="0"/>
              <a:t> HTA</a:t>
            </a:r>
            <a:br>
              <a:rPr lang="en-US" dirty="0"/>
            </a:br>
            <a:r>
              <a:rPr lang="en-US" dirty="0" err="1"/>
              <a:t>Norme</a:t>
            </a:r>
            <a:r>
              <a:rPr lang="en-US" dirty="0"/>
              <a:t> COCA </a:t>
            </a:r>
          </a:p>
        </p:txBody>
      </p:sp>
      <p:sp>
        <p:nvSpPr>
          <p:cNvPr id="5" name="Text Placeholder 4">
            <a:extLst>
              <a:ext uri="{FF2B5EF4-FFF2-40B4-BE49-F238E27FC236}">
                <a16:creationId xmlns:a16="http://schemas.microsoft.com/office/drawing/2014/main" id="{6D49A00A-C30B-F81A-7F0D-A0E094CF78E1}"/>
              </a:ext>
            </a:extLst>
          </p:cNvPr>
          <p:cNvSpPr>
            <a:spLocks noGrp="1"/>
          </p:cNvSpPr>
          <p:nvPr>
            <p:ph type="body" idx="1"/>
          </p:nvPr>
        </p:nvSpPr>
        <p:spPr>
          <a:solidFill>
            <a:schemeClr val="accent2"/>
          </a:solidFill>
        </p:spPr>
        <p:txBody>
          <a:bodyPr/>
          <a:lstStyle/>
          <a:p>
            <a:endParaRPr lang="en-US" dirty="0"/>
          </a:p>
        </p:txBody>
      </p:sp>
    </p:spTree>
    <p:extLst>
      <p:ext uri="{BB962C8B-B14F-4D97-AF65-F5344CB8AC3E}">
        <p14:creationId xmlns:p14="http://schemas.microsoft.com/office/powerpoint/2010/main" val="300840177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676A1C7-6466-38FE-EF67-7F7899D5F6F8}"/>
              </a:ext>
            </a:extLst>
          </p:cNvPr>
          <p:cNvSpPr>
            <a:spLocks noGrp="1"/>
          </p:cNvSpPr>
          <p:nvPr>
            <p:ph idx="4294967295"/>
          </p:nvPr>
        </p:nvSpPr>
        <p:spPr>
          <a:xfrm>
            <a:off x="514350" y="609600"/>
            <a:ext cx="10001250" cy="5567363"/>
          </a:xfrm>
        </p:spPr>
        <p:txBody>
          <a:bodyPr>
            <a:normAutofit lnSpcReduction="10000"/>
          </a:bodyPr>
          <a:lstStyle/>
          <a:p>
            <a:endParaRPr lang="en-US" dirty="0"/>
          </a:p>
          <a:p>
            <a:pPr>
              <a:lnSpc>
                <a:spcPct val="150000"/>
              </a:lnSpc>
            </a:pPr>
            <a:r>
              <a:rPr lang="en-US" dirty="0" err="1"/>
              <a:t>Capitatia</a:t>
            </a:r>
            <a:r>
              <a:rPr lang="en-US" dirty="0"/>
              <a:t> include </a:t>
            </a:r>
            <a:r>
              <a:rPr lang="en-US" dirty="0" err="1"/>
              <a:t>preponderent</a:t>
            </a:r>
            <a:r>
              <a:rPr lang="en-US" dirty="0"/>
              <a:t> </a:t>
            </a:r>
            <a:r>
              <a:rPr lang="en-US" dirty="0" err="1"/>
              <a:t>copii</a:t>
            </a:r>
            <a:r>
              <a:rPr lang="en-US" dirty="0"/>
              <a:t>, </a:t>
            </a:r>
            <a:r>
              <a:rPr lang="en-US" dirty="0" err="1"/>
              <a:t>adulti</a:t>
            </a:r>
            <a:r>
              <a:rPr lang="en-US" dirty="0"/>
              <a:t>, </a:t>
            </a:r>
            <a:r>
              <a:rPr lang="en-US" dirty="0" err="1"/>
              <a:t>varstnici</a:t>
            </a:r>
            <a:r>
              <a:rPr lang="en-US" dirty="0"/>
              <a:t>?</a:t>
            </a:r>
          </a:p>
          <a:p>
            <a:pPr>
              <a:lnSpc>
                <a:spcPct val="150000"/>
              </a:lnSpc>
            </a:pPr>
            <a:r>
              <a:rPr lang="en-US" dirty="0"/>
              <a:t>Cati </a:t>
            </a:r>
            <a:r>
              <a:rPr lang="en-US" dirty="0" err="1"/>
              <a:t>pacienti</a:t>
            </a:r>
            <a:r>
              <a:rPr lang="en-US" dirty="0"/>
              <a:t> cu HTA </a:t>
            </a:r>
            <a:r>
              <a:rPr lang="en-US" dirty="0" err="1"/>
              <a:t>consultati</a:t>
            </a:r>
            <a:r>
              <a:rPr lang="en-US" dirty="0"/>
              <a:t> </a:t>
            </a:r>
            <a:r>
              <a:rPr lang="en-US" dirty="0" err="1"/>
              <a:t>zilnic</a:t>
            </a:r>
            <a:r>
              <a:rPr lang="en-US" dirty="0"/>
              <a:t> (in </a:t>
            </a:r>
            <a:r>
              <a:rPr lang="en-US" dirty="0" err="1"/>
              <a:t>medie</a:t>
            </a:r>
            <a:r>
              <a:rPr lang="en-US" dirty="0"/>
              <a:t>)</a:t>
            </a:r>
          </a:p>
          <a:p>
            <a:pPr>
              <a:lnSpc>
                <a:spcPct val="150000"/>
              </a:lnSpc>
            </a:pPr>
            <a:r>
              <a:rPr lang="en-US" dirty="0"/>
              <a:t>Ce tip de </a:t>
            </a:r>
            <a:r>
              <a:rPr lang="en-US" dirty="0" err="1"/>
              <a:t>consultatii</a:t>
            </a:r>
            <a:r>
              <a:rPr lang="en-US" dirty="0"/>
              <a:t> </a:t>
            </a:r>
            <a:r>
              <a:rPr lang="en-US" dirty="0" err="1"/>
              <a:t>efectuati</a:t>
            </a:r>
            <a:r>
              <a:rPr lang="en-US" dirty="0"/>
              <a:t> </a:t>
            </a:r>
            <a:r>
              <a:rPr lang="en-US" dirty="0" err="1"/>
              <a:t>cel</a:t>
            </a:r>
            <a:r>
              <a:rPr lang="en-US" dirty="0"/>
              <a:t> </a:t>
            </a:r>
            <a:r>
              <a:rPr lang="en-US" dirty="0" err="1"/>
              <a:t>mai</a:t>
            </a:r>
            <a:r>
              <a:rPr lang="en-US" dirty="0"/>
              <a:t> </a:t>
            </a:r>
            <a:r>
              <a:rPr lang="en-US" dirty="0" err="1"/>
              <a:t>frecvent</a:t>
            </a:r>
            <a:r>
              <a:rPr lang="en-US" dirty="0"/>
              <a:t> la cabinet?</a:t>
            </a:r>
          </a:p>
          <a:p>
            <a:pPr marL="0" indent="0">
              <a:lnSpc>
                <a:spcPct val="150000"/>
              </a:lnSpc>
              <a:buNone/>
            </a:pPr>
            <a:r>
              <a:rPr lang="en-US" dirty="0"/>
              <a:t>(</a:t>
            </a:r>
            <a:r>
              <a:rPr lang="en-US" dirty="0" err="1"/>
              <a:t>cronic</a:t>
            </a:r>
            <a:r>
              <a:rPr lang="en-US" dirty="0"/>
              <a:t>, preventive, management de </a:t>
            </a:r>
            <a:r>
              <a:rPr lang="en-US" dirty="0" err="1"/>
              <a:t>caz</a:t>
            </a:r>
            <a:r>
              <a:rPr lang="en-US" dirty="0"/>
              <a:t>)</a:t>
            </a:r>
          </a:p>
          <a:p>
            <a:pPr>
              <a:lnSpc>
                <a:spcPct val="150000"/>
              </a:lnSpc>
            </a:pPr>
            <a:r>
              <a:rPr lang="en-US" dirty="0" err="1"/>
              <a:t>Motivati</a:t>
            </a:r>
            <a:r>
              <a:rPr lang="en-US" dirty="0"/>
              <a:t> </a:t>
            </a:r>
            <a:r>
              <a:rPr lang="en-US" dirty="0" err="1"/>
              <a:t>alegerea</a:t>
            </a:r>
            <a:endParaRPr lang="en-US" dirty="0"/>
          </a:p>
          <a:p>
            <a:pPr>
              <a:lnSpc>
                <a:spcPct val="150000"/>
              </a:lnSpc>
            </a:pPr>
            <a:r>
              <a:rPr lang="en-US" dirty="0" err="1"/>
              <a:t>Sunteti</a:t>
            </a:r>
            <a:r>
              <a:rPr lang="en-US" dirty="0"/>
              <a:t> </a:t>
            </a:r>
            <a:r>
              <a:rPr lang="en-US" dirty="0" err="1"/>
              <a:t>familiarizati</a:t>
            </a:r>
            <a:r>
              <a:rPr lang="en-US" dirty="0"/>
              <a:t> cu </a:t>
            </a:r>
            <a:r>
              <a:rPr lang="en-US" dirty="0" err="1"/>
              <a:t>serviciul</a:t>
            </a:r>
            <a:r>
              <a:rPr lang="en-US" dirty="0"/>
              <a:t> de management de </a:t>
            </a:r>
            <a:r>
              <a:rPr lang="en-US" dirty="0" err="1"/>
              <a:t>caz</a:t>
            </a:r>
            <a:r>
              <a:rPr lang="en-US" dirty="0"/>
              <a:t> al </a:t>
            </a:r>
            <a:r>
              <a:rPr lang="en-US" dirty="0" err="1"/>
              <a:t>pacientilor</a:t>
            </a:r>
            <a:r>
              <a:rPr lang="en-US" dirty="0"/>
              <a:t> cu HTA, </a:t>
            </a:r>
            <a:r>
              <a:rPr lang="en-US" dirty="0" err="1"/>
              <a:t>dislipidemie</a:t>
            </a:r>
            <a:r>
              <a:rPr lang="en-US" dirty="0"/>
              <a:t>, DZ?</a:t>
            </a:r>
          </a:p>
          <a:p>
            <a:endParaRPr lang="en-US" dirty="0"/>
          </a:p>
        </p:txBody>
      </p:sp>
      <p:pic>
        <p:nvPicPr>
          <p:cNvPr id="6" name="Picture 5">
            <a:extLst>
              <a:ext uri="{FF2B5EF4-FFF2-40B4-BE49-F238E27FC236}">
                <a16:creationId xmlns:a16="http://schemas.microsoft.com/office/drawing/2014/main" id="{1E978225-40DD-9477-9CF0-91CAC5D7431C}"/>
              </a:ext>
            </a:extLst>
          </p:cNvPr>
          <p:cNvPicPr>
            <a:picLocks noChangeAspect="1"/>
          </p:cNvPicPr>
          <p:nvPr/>
        </p:nvPicPr>
        <p:blipFill rotWithShape="1">
          <a:blip r:embed="rId2"/>
          <a:srcRect l="15821" r="16836"/>
          <a:stretch/>
        </p:blipFill>
        <p:spPr>
          <a:xfrm>
            <a:off x="8803638" y="0"/>
            <a:ext cx="2845438" cy="2667000"/>
          </a:xfrm>
          <a:prstGeom prst="rect">
            <a:avLst/>
          </a:prstGeom>
        </p:spPr>
      </p:pic>
    </p:spTree>
    <p:extLst>
      <p:ext uri="{BB962C8B-B14F-4D97-AF65-F5344CB8AC3E}">
        <p14:creationId xmlns:p14="http://schemas.microsoft.com/office/powerpoint/2010/main" val="3492735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anim calcmode="lin" valueType="num">
                                      <p:cBhvr additive="base">
                                        <p:cTn id="13"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3" end="3"/>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 calcmode="lin" valueType="num">
                                      <p:cBhvr additive="base">
                                        <p:cTn id="17"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4" end="4"/>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anim calcmode="lin" valueType="num">
                                      <p:cBhvr additive="base">
                                        <p:cTn id="21"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 calcmode="lin" valueType="num">
                                      <p:cBhvr additive="base">
                                        <p:cTn id="27"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F1CE0-3AB9-15FC-5076-F10FA2A1D9A5}"/>
              </a:ext>
            </a:extLst>
          </p:cNvPr>
          <p:cNvSpPr>
            <a:spLocks noGrp="1"/>
          </p:cNvSpPr>
          <p:nvPr>
            <p:ph type="title"/>
          </p:nvPr>
        </p:nvSpPr>
        <p:spPr/>
        <p:txBody>
          <a:bodyPr/>
          <a:lstStyle/>
          <a:p>
            <a:r>
              <a:rPr lang="en-US" dirty="0" err="1"/>
              <a:t>Prezentare</a:t>
            </a:r>
            <a:r>
              <a:rPr lang="en-US" dirty="0"/>
              <a:t> </a:t>
            </a:r>
            <a:r>
              <a:rPr lang="en-US" dirty="0" err="1"/>
              <a:t>caz</a:t>
            </a:r>
            <a:r>
              <a:rPr lang="en-US" dirty="0"/>
              <a:t>. Management </a:t>
            </a:r>
            <a:r>
              <a:rPr lang="en-US" dirty="0" err="1"/>
              <a:t>caz</a:t>
            </a:r>
            <a:br>
              <a:rPr lang="en-US" dirty="0"/>
            </a:br>
            <a:r>
              <a:rPr lang="en-US" dirty="0" err="1"/>
              <a:t>Norme</a:t>
            </a:r>
            <a:r>
              <a:rPr lang="en-US" dirty="0"/>
              <a:t> COCA </a:t>
            </a:r>
          </a:p>
        </p:txBody>
      </p:sp>
      <p:sp>
        <p:nvSpPr>
          <p:cNvPr id="3" name="Text Placeholder 2">
            <a:extLst>
              <a:ext uri="{FF2B5EF4-FFF2-40B4-BE49-F238E27FC236}">
                <a16:creationId xmlns:a16="http://schemas.microsoft.com/office/drawing/2014/main" id="{77B0C928-3690-A596-31E8-A2244E95F36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990347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786467" y="2729593"/>
            <a:ext cx="4419600" cy="12192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err="1"/>
              <a:t>Barbat</a:t>
            </a:r>
            <a:r>
              <a:rPr lang="en-US" dirty="0"/>
              <a:t> 41 ani</a:t>
            </a:r>
          </a:p>
          <a:p>
            <a:pPr algn="ctr"/>
            <a:r>
              <a:rPr lang="en-US" dirty="0" err="1"/>
              <a:t>Adeverinta</a:t>
            </a:r>
            <a:r>
              <a:rPr lang="en-US" dirty="0"/>
              <a:t> de </a:t>
            </a:r>
            <a:r>
              <a:rPr lang="en-US" dirty="0" err="1"/>
              <a:t>angajare</a:t>
            </a:r>
            <a:endParaRPr lang="en-US" dirty="0"/>
          </a:p>
          <a:p>
            <a:pPr algn="ctr"/>
            <a:r>
              <a:rPr lang="en-US" dirty="0"/>
              <a:t>TA 151/96mmHg</a:t>
            </a:r>
          </a:p>
        </p:txBody>
      </p:sp>
      <p:sp>
        <p:nvSpPr>
          <p:cNvPr id="7" name="Rounded Rectangle 6"/>
          <p:cNvSpPr/>
          <p:nvPr/>
        </p:nvSpPr>
        <p:spPr>
          <a:xfrm>
            <a:off x="1676400" y="457200"/>
            <a:ext cx="6019800" cy="762000"/>
          </a:xfrm>
          <a:prstGeom prst="round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VIZITA 1</a:t>
            </a:r>
          </a:p>
        </p:txBody>
      </p:sp>
      <p:pic>
        <p:nvPicPr>
          <p:cNvPr id="3" name="Picture 2">
            <a:extLst>
              <a:ext uri="{FF2B5EF4-FFF2-40B4-BE49-F238E27FC236}">
                <a16:creationId xmlns:a16="http://schemas.microsoft.com/office/drawing/2014/main" id="{A12493CD-334E-65DC-E840-1A06D062EC5D}"/>
              </a:ext>
            </a:extLst>
          </p:cNvPr>
          <p:cNvPicPr>
            <a:picLocks noChangeAspect="1"/>
          </p:cNvPicPr>
          <p:nvPr/>
        </p:nvPicPr>
        <p:blipFill>
          <a:blip r:embed="rId2"/>
          <a:stretch>
            <a:fillRect/>
          </a:stretch>
        </p:blipFill>
        <p:spPr>
          <a:xfrm>
            <a:off x="7712911" y="410630"/>
            <a:ext cx="3996121" cy="2523070"/>
          </a:xfrm>
          <a:prstGeom prst="rect">
            <a:avLst/>
          </a:prstGeom>
        </p:spPr>
      </p:pic>
      <p:sp>
        <p:nvSpPr>
          <p:cNvPr id="4" name="TextBox 3">
            <a:extLst>
              <a:ext uri="{FF2B5EF4-FFF2-40B4-BE49-F238E27FC236}">
                <a16:creationId xmlns:a16="http://schemas.microsoft.com/office/drawing/2014/main" id="{213FDFFD-EAE5-DBE6-E266-360AD393CA67}"/>
              </a:ext>
            </a:extLst>
          </p:cNvPr>
          <p:cNvSpPr txBox="1"/>
          <p:nvPr/>
        </p:nvSpPr>
        <p:spPr>
          <a:xfrm>
            <a:off x="8010525" y="3086100"/>
            <a:ext cx="3867150" cy="369332"/>
          </a:xfrm>
          <a:prstGeom prst="rect">
            <a:avLst/>
          </a:prstGeom>
          <a:noFill/>
        </p:spPr>
        <p:txBody>
          <a:bodyPr wrap="square" rtlCol="0">
            <a:spAutoFit/>
          </a:bodyPr>
          <a:lstStyle/>
          <a:p>
            <a:r>
              <a:rPr lang="en-US" dirty="0"/>
              <a:t>Ce </a:t>
            </a:r>
            <a:r>
              <a:rPr lang="en-US" dirty="0" err="1"/>
              <a:t>fel</a:t>
            </a:r>
            <a:r>
              <a:rPr lang="en-US" dirty="0"/>
              <a:t> de </a:t>
            </a:r>
            <a:r>
              <a:rPr lang="en-US" dirty="0" err="1"/>
              <a:t>serviciu</a:t>
            </a:r>
            <a:r>
              <a:rPr lang="en-US" dirty="0"/>
              <a:t> </a:t>
            </a:r>
            <a:r>
              <a:rPr lang="en-US" dirty="0" err="1"/>
              <a:t>propuneti</a:t>
            </a:r>
            <a:r>
              <a:rPr lang="en-US" dirty="0"/>
              <a:t> ?</a:t>
            </a:r>
          </a:p>
        </p:txBody>
      </p:sp>
    </p:spTree>
    <p:extLst>
      <p:ext uri="{BB962C8B-B14F-4D97-AF65-F5344CB8AC3E}">
        <p14:creationId xmlns:p14="http://schemas.microsoft.com/office/powerpoint/2010/main" val="24872907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C432B-51BE-2814-1A54-9B73F41EA737}"/>
              </a:ext>
            </a:extLst>
          </p:cNvPr>
          <p:cNvSpPr>
            <a:spLocks noGrp="1"/>
          </p:cNvSpPr>
          <p:nvPr>
            <p:ph type="title"/>
          </p:nvPr>
        </p:nvSpPr>
        <p:spPr>
          <a:xfrm>
            <a:off x="394417" y="342945"/>
            <a:ext cx="11403166" cy="938256"/>
          </a:xfrm>
        </p:spPr>
        <p:txBody>
          <a:bodyPr>
            <a:noAutofit/>
          </a:bodyPr>
          <a:lstStyle/>
          <a:p>
            <a:pPr algn="ctr"/>
            <a:r>
              <a:rPr lang="en-US" sz="3200" b="1" dirty="0" err="1">
                <a:solidFill>
                  <a:srgbClr val="C00000"/>
                </a:solidFill>
              </a:rPr>
              <a:t>Reducerea</a:t>
            </a:r>
            <a:r>
              <a:rPr lang="en-US" sz="3200" b="1" dirty="0">
                <a:solidFill>
                  <a:srgbClr val="C00000"/>
                </a:solidFill>
              </a:rPr>
              <a:t> TA </a:t>
            </a:r>
            <a:r>
              <a:rPr lang="en-US" sz="3200" b="1" dirty="0" err="1">
                <a:solidFill>
                  <a:srgbClr val="C00000"/>
                </a:solidFill>
              </a:rPr>
              <a:t>sistolice</a:t>
            </a:r>
            <a:r>
              <a:rPr lang="en-US" sz="3200" b="1" dirty="0">
                <a:solidFill>
                  <a:srgbClr val="C00000"/>
                </a:solidFill>
              </a:rPr>
              <a:t> cu </a:t>
            </a:r>
            <a:r>
              <a:rPr lang="en-US" sz="3200" b="1" u="sng" dirty="0">
                <a:solidFill>
                  <a:srgbClr val="C00000"/>
                </a:solidFill>
              </a:rPr>
              <a:t>10 mmHg </a:t>
            </a:r>
            <a:r>
              <a:rPr lang="en-US" sz="3200" b="1" dirty="0" err="1">
                <a:solidFill>
                  <a:srgbClr val="C00000"/>
                </a:solidFill>
              </a:rPr>
              <a:t>scade</a:t>
            </a:r>
            <a:r>
              <a:rPr lang="en-US" sz="3200" b="1" dirty="0">
                <a:solidFill>
                  <a:srgbClr val="C00000"/>
                </a:solidFill>
              </a:rPr>
              <a:t> </a:t>
            </a:r>
            <a:r>
              <a:rPr lang="en-US" sz="3200" b="1" dirty="0" err="1">
                <a:solidFill>
                  <a:srgbClr val="C00000"/>
                </a:solidFill>
              </a:rPr>
              <a:t>riscul</a:t>
            </a:r>
            <a:r>
              <a:rPr lang="en-US" sz="3200" b="1" dirty="0">
                <a:solidFill>
                  <a:srgbClr val="C00000"/>
                </a:solidFill>
              </a:rPr>
              <a:t> </a:t>
            </a:r>
            <a:r>
              <a:rPr lang="en-US" sz="3200" b="1" dirty="0" err="1">
                <a:solidFill>
                  <a:srgbClr val="C00000"/>
                </a:solidFill>
              </a:rPr>
              <a:t>evenimentelor</a:t>
            </a:r>
            <a:r>
              <a:rPr lang="en-US" sz="3200" b="1" dirty="0">
                <a:solidFill>
                  <a:srgbClr val="C00000"/>
                </a:solidFill>
              </a:rPr>
              <a:t> </a:t>
            </a:r>
            <a:r>
              <a:rPr lang="en-US" sz="3200" b="1" dirty="0" err="1">
                <a:solidFill>
                  <a:srgbClr val="C00000"/>
                </a:solidFill>
              </a:rPr>
              <a:t>cardiovasculare</a:t>
            </a:r>
            <a:r>
              <a:rPr lang="en-US" sz="3200" b="1" dirty="0">
                <a:solidFill>
                  <a:srgbClr val="C00000"/>
                </a:solidFill>
              </a:rPr>
              <a:t>:</a:t>
            </a:r>
            <a:endParaRPr lang="ro-RO" sz="3200" b="1" dirty="0">
              <a:solidFill>
                <a:srgbClr val="C00000"/>
              </a:solidFill>
            </a:endParaRPr>
          </a:p>
        </p:txBody>
      </p:sp>
      <p:sp>
        <p:nvSpPr>
          <p:cNvPr id="5" name="TextBox 4">
            <a:extLst>
              <a:ext uri="{FF2B5EF4-FFF2-40B4-BE49-F238E27FC236}">
                <a16:creationId xmlns:a16="http://schemas.microsoft.com/office/drawing/2014/main" id="{6ABF4221-2FE2-AC8C-EFF2-9214C2598738}"/>
              </a:ext>
            </a:extLst>
          </p:cNvPr>
          <p:cNvSpPr txBox="1"/>
          <p:nvPr/>
        </p:nvSpPr>
        <p:spPr>
          <a:xfrm>
            <a:off x="667909" y="6492874"/>
            <a:ext cx="11092070" cy="400110"/>
          </a:xfrm>
          <a:prstGeom prst="rect">
            <a:avLst/>
          </a:prstGeom>
          <a:noFill/>
        </p:spPr>
        <p:txBody>
          <a:bodyPr wrap="square">
            <a:spAutoFit/>
          </a:bodyPr>
          <a:lstStyle/>
          <a:p>
            <a:r>
              <a:rPr lang="en-US" sz="1000" b="0" i="0" dirty="0">
                <a:effectLst/>
              </a:rPr>
              <a:t>1. Williams et al, 2018 ESC/ESH Guidelines for the management of arterial hypertension, European Heart Journal (2018), 1–98 doi:10.1093/</a:t>
            </a:r>
            <a:r>
              <a:rPr lang="en-US" sz="1000" b="0" i="0" dirty="0" err="1">
                <a:effectLst/>
              </a:rPr>
              <a:t>eurheartj</a:t>
            </a:r>
            <a:r>
              <a:rPr lang="en-US" sz="1000" b="0" i="0" dirty="0">
                <a:effectLst/>
              </a:rPr>
              <a:t>/ehy339, 2. </a:t>
            </a:r>
            <a:r>
              <a:rPr lang="en-US" sz="1000" dirty="0"/>
              <a:t>Published Online December 23, 2015, http://dx.doi.org/10.1016/S0140-6736(15)01225-8</a:t>
            </a:r>
            <a:endParaRPr lang="ro-RO" sz="1000" dirty="0"/>
          </a:p>
        </p:txBody>
      </p:sp>
      <p:pic>
        <p:nvPicPr>
          <p:cNvPr id="17" name="Picture 16">
            <a:extLst>
              <a:ext uri="{FF2B5EF4-FFF2-40B4-BE49-F238E27FC236}">
                <a16:creationId xmlns:a16="http://schemas.microsoft.com/office/drawing/2014/main" id="{65820F51-F0B9-8AC6-04B2-486BCC159054}"/>
              </a:ext>
            </a:extLst>
          </p:cNvPr>
          <p:cNvPicPr>
            <a:picLocks noChangeAspect="1"/>
          </p:cNvPicPr>
          <p:nvPr/>
        </p:nvPicPr>
        <p:blipFill>
          <a:blip r:embed="rId2"/>
          <a:stretch>
            <a:fillRect/>
          </a:stretch>
        </p:blipFill>
        <p:spPr>
          <a:xfrm>
            <a:off x="522135" y="1582045"/>
            <a:ext cx="5573865" cy="2384405"/>
          </a:xfrm>
          <a:prstGeom prst="rect">
            <a:avLst/>
          </a:prstGeom>
        </p:spPr>
      </p:pic>
      <p:sp>
        <p:nvSpPr>
          <p:cNvPr id="22" name="Arrow: Down 21">
            <a:extLst>
              <a:ext uri="{FF2B5EF4-FFF2-40B4-BE49-F238E27FC236}">
                <a16:creationId xmlns:a16="http://schemas.microsoft.com/office/drawing/2014/main" id="{8C8DF959-7896-FFEC-FF8B-C7C4C21B8614}"/>
              </a:ext>
            </a:extLst>
          </p:cNvPr>
          <p:cNvSpPr/>
          <p:nvPr/>
        </p:nvSpPr>
        <p:spPr>
          <a:xfrm>
            <a:off x="7466275" y="1408162"/>
            <a:ext cx="3212327" cy="2558287"/>
          </a:xfrm>
          <a:prstGeom prst="downArrow">
            <a:avLst/>
          </a:prstGeom>
          <a:solidFill>
            <a:schemeClr val="accent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TAS</a:t>
            </a:r>
            <a:r>
              <a:rPr lang="en-US" dirty="0"/>
              <a:t> </a:t>
            </a:r>
            <a:r>
              <a:rPr lang="en-US" dirty="0" err="1"/>
              <a:t>scade</a:t>
            </a:r>
            <a:r>
              <a:rPr lang="en-US" dirty="0"/>
              <a:t> cu </a:t>
            </a:r>
            <a:r>
              <a:rPr lang="en-US" b="1" dirty="0"/>
              <a:t>10 mmHg</a:t>
            </a:r>
          </a:p>
          <a:p>
            <a:pPr algn="ctr"/>
            <a:endParaRPr lang="en-US" dirty="0"/>
          </a:p>
          <a:p>
            <a:pPr algn="ctr"/>
            <a:r>
              <a:rPr lang="en-US" dirty="0" err="1"/>
              <a:t>Reducere</a:t>
            </a:r>
            <a:r>
              <a:rPr lang="en-US" dirty="0"/>
              <a:t> cu </a:t>
            </a:r>
            <a:r>
              <a:rPr lang="en-US" b="1" dirty="0"/>
              <a:t>13%</a:t>
            </a:r>
            <a:r>
              <a:rPr lang="en-US" dirty="0"/>
              <a:t> a </a:t>
            </a:r>
            <a:r>
              <a:rPr lang="en-US" dirty="0" err="1"/>
              <a:t>riscului</a:t>
            </a:r>
            <a:r>
              <a:rPr lang="en-US" dirty="0"/>
              <a:t> de </a:t>
            </a:r>
            <a:r>
              <a:rPr lang="en-US" b="1" dirty="0" err="1"/>
              <a:t>mortalitate</a:t>
            </a:r>
            <a:r>
              <a:rPr lang="en-US" b="1" dirty="0"/>
              <a:t> </a:t>
            </a:r>
            <a:r>
              <a:rPr lang="en-US" b="1" dirty="0" err="1"/>
              <a:t>totala</a:t>
            </a:r>
            <a:endParaRPr lang="ro-RO" b="1" dirty="0"/>
          </a:p>
        </p:txBody>
      </p:sp>
      <p:grpSp>
        <p:nvGrpSpPr>
          <p:cNvPr id="24" name="Group 23">
            <a:extLst>
              <a:ext uri="{FF2B5EF4-FFF2-40B4-BE49-F238E27FC236}">
                <a16:creationId xmlns:a16="http://schemas.microsoft.com/office/drawing/2014/main" id="{C512090A-640D-DB3B-D7D8-943A4D74E56A}"/>
              </a:ext>
            </a:extLst>
          </p:cNvPr>
          <p:cNvGrpSpPr/>
          <p:nvPr/>
        </p:nvGrpSpPr>
        <p:grpSpPr>
          <a:xfrm>
            <a:off x="4878503" y="4084045"/>
            <a:ext cx="7207150" cy="2272501"/>
            <a:chOff x="4433230" y="4093411"/>
            <a:chExt cx="7207150" cy="2272501"/>
          </a:xfrm>
        </p:grpSpPr>
        <p:pic>
          <p:nvPicPr>
            <p:cNvPr id="19" name="Picture 18">
              <a:extLst>
                <a:ext uri="{FF2B5EF4-FFF2-40B4-BE49-F238E27FC236}">
                  <a16:creationId xmlns:a16="http://schemas.microsoft.com/office/drawing/2014/main" id="{CC06C793-ECBF-4949-BCE8-8C5D1845E4A9}"/>
                </a:ext>
              </a:extLst>
            </p:cNvPr>
            <p:cNvPicPr>
              <a:picLocks noChangeAspect="1"/>
            </p:cNvPicPr>
            <p:nvPr/>
          </p:nvPicPr>
          <p:blipFill>
            <a:blip r:embed="rId3"/>
            <a:stretch>
              <a:fillRect/>
            </a:stretch>
          </p:blipFill>
          <p:spPr>
            <a:xfrm>
              <a:off x="4433230" y="4093411"/>
              <a:ext cx="7207150" cy="2272501"/>
            </a:xfrm>
            <a:prstGeom prst="rect">
              <a:avLst/>
            </a:prstGeom>
          </p:spPr>
        </p:pic>
        <p:sp>
          <p:nvSpPr>
            <p:cNvPr id="23" name="Rectangle: Rounded Corners 22">
              <a:extLst>
                <a:ext uri="{FF2B5EF4-FFF2-40B4-BE49-F238E27FC236}">
                  <a16:creationId xmlns:a16="http://schemas.microsoft.com/office/drawing/2014/main" id="{32FE4CA9-96BF-466E-60D8-EC11C2BCCE2F}"/>
                </a:ext>
              </a:extLst>
            </p:cNvPr>
            <p:cNvSpPr/>
            <p:nvPr/>
          </p:nvSpPr>
          <p:spPr>
            <a:xfrm>
              <a:off x="4433230" y="5478448"/>
              <a:ext cx="6245373" cy="262394"/>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grpSp>
      <p:sp>
        <p:nvSpPr>
          <p:cNvPr id="25" name="Arrow: Right 24">
            <a:extLst>
              <a:ext uri="{FF2B5EF4-FFF2-40B4-BE49-F238E27FC236}">
                <a16:creationId xmlns:a16="http://schemas.microsoft.com/office/drawing/2014/main" id="{1B0A950D-94C6-4A1A-1E9E-E638E898A2DC}"/>
              </a:ext>
            </a:extLst>
          </p:cNvPr>
          <p:cNvSpPr/>
          <p:nvPr/>
        </p:nvSpPr>
        <p:spPr>
          <a:xfrm>
            <a:off x="106347" y="4267294"/>
            <a:ext cx="4712143" cy="2089252"/>
          </a:xfrm>
          <a:prstGeom prst="rightArrow">
            <a:avLst>
              <a:gd name="adj1" fmla="val 62037"/>
              <a:gd name="adj2" fmla="val 50000"/>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Tx/>
              <a:buChar char="-"/>
            </a:pPr>
            <a:r>
              <a:rPr lang="en-US" dirty="0">
                <a:effectLst>
                  <a:outerShdw blurRad="38100" dist="38100" dir="2700000" algn="tl">
                    <a:srgbClr val="000000">
                      <a:alpha val="43137"/>
                    </a:srgbClr>
                  </a:outerShdw>
                </a:effectLst>
              </a:rPr>
              <a:t>meta-</a:t>
            </a:r>
            <a:r>
              <a:rPr lang="en-US" dirty="0" err="1">
                <a:effectLst>
                  <a:outerShdw blurRad="38100" dist="38100" dir="2700000" algn="tl">
                    <a:srgbClr val="000000">
                      <a:alpha val="43137"/>
                    </a:srgbClr>
                  </a:outerShdw>
                </a:effectLst>
              </a:rPr>
              <a:t>analiza</a:t>
            </a:r>
            <a:r>
              <a:rPr lang="en-US" dirty="0">
                <a:effectLst>
                  <a:outerShdw blurRad="38100" dist="38100" dir="2700000" algn="tl">
                    <a:srgbClr val="000000">
                      <a:alpha val="43137"/>
                    </a:srgbClr>
                  </a:outerShdw>
                </a:effectLst>
              </a:rPr>
              <a:t> care a </a:t>
            </a:r>
            <a:r>
              <a:rPr lang="en-US" dirty="0" err="1">
                <a:effectLst>
                  <a:outerShdw blurRad="38100" dist="38100" dir="2700000" algn="tl">
                    <a:srgbClr val="000000">
                      <a:alpha val="43137"/>
                    </a:srgbClr>
                  </a:outerShdw>
                </a:effectLst>
              </a:rPr>
              <a:t>inclus</a:t>
            </a:r>
            <a:r>
              <a:rPr lang="en-US" dirty="0">
                <a:effectLst>
                  <a:outerShdw blurRad="38100" dist="38100" dir="2700000" algn="tl">
                    <a:srgbClr val="000000">
                      <a:alpha val="43137"/>
                    </a:srgbClr>
                  </a:outerShdw>
                </a:effectLst>
              </a:rPr>
              <a:t> 123 </a:t>
            </a:r>
            <a:r>
              <a:rPr lang="en-US" dirty="0" err="1">
                <a:effectLst>
                  <a:outerShdw blurRad="38100" dist="38100" dir="2700000" algn="tl">
                    <a:srgbClr val="000000">
                      <a:alpha val="43137"/>
                    </a:srgbClr>
                  </a:outerShdw>
                </a:effectLst>
              </a:rPr>
              <a:t>studii</a:t>
            </a:r>
            <a:r>
              <a:rPr lang="en-US" dirty="0">
                <a:effectLst>
                  <a:outerShdw blurRad="38100" dist="38100" dir="2700000" algn="tl">
                    <a:srgbClr val="000000">
                      <a:alpha val="43137"/>
                    </a:srgbClr>
                  </a:outerShdw>
                </a:effectLst>
              </a:rPr>
              <a:t> (1966 – 2015)  </a:t>
            </a:r>
          </a:p>
          <a:p>
            <a:pPr marL="285750" indent="-285750" algn="ctr">
              <a:buFontTx/>
              <a:buChar char="-"/>
            </a:pPr>
            <a:r>
              <a:rPr lang="ro-RO" sz="1800" b="1" i="0" u="none" strike="noStrike" baseline="0" dirty="0">
                <a:effectLst>
                  <a:outerShdw blurRad="38100" dist="38100" dir="2700000" algn="tl">
                    <a:srgbClr val="000000">
                      <a:alpha val="43137"/>
                    </a:srgbClr>
                  </a:outerShdw>
                </a:effectLst>
                <a:latin typeface="ScalaLancetPro-Bold"/>
              </a:rPr>
              <a:t>613 815</a:t>
            </a:r>
            <a:r>
              <a:rPr lang="en-US" sz="1800" b="1" i="0" u="none" strike="noStrike" baseline="0" dirty="0">
                <a:effectLst>
                  <a:outerShdw blurRad="38100" dist="38100" dir="2700000" algn="tl">
                    <a:srgbClr val="000000">
                      <a:alpha val="43137"/>
                    </a:srgbClr>
                  </a:outerShdw>
                </a:effectLst>
                <a:latin typeface="ScalaLancetPro-Bold"/>
              </a:rPr>
              <a:t> </a:t>
            </a:r>
            <a:r>
              <a:rPr lang="en-US" sz="1800" b="1" i="0" u="none" strike="noStrike" baseline="0" dirty="0" err="1">
                <a:effectLst>
                  <a:outerShdw blurRad="38100" dist="38100" dir="2700000" algn="tl">
                    <a:srgbClr val="000000">
                      <a:alpha val="43137"/>
                    </a:srgbClr>
                  </a:outerShdw>
                </a:effectLst>
                <a:latin typeface="ScalaLancetPro-Bold"/>
              </a:rPr>
              <a:t>participanti</a:t>
            </a:r>
            <a:endParaRPr lang="en-US" sz="1800" b="1" i="0" u="none" strike="noStrike" baseline="0" dirty="0">
              <a:effectLst>
                <a:outerShdw blurRad="38100" dist="38100" dir="2700000" algn="tl">
                  <a:srgbClr val="000000">
                    <a:alpha val="43137"/>
                  </a:srgbClr>
                </a:outerShdw>
              </a:effectLst>
              <a:latin typeface="ScalaLancetPro-Bold"/>
            </a:endParaRPr>
          </a:p>
        </p:txBody>
      </p:sp>
    </p:spTree>
    <p:extLst>
      <p:ext uri="{BB962C8B-B14F-4D97-AF65-F5344CB8AC3E}">
        <p14:creationId xmlns:p14="http://schemas.microsoft.com/office/powerpoint/2010/main" val="5429396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6725669" y="4213225"/>
            <a:ext cx="3962400" cy="1752600"/>
          </a:xfrm>
          <a:prstGeom prst="roundRect">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ANAMNEZA</a:t>
            </a:r>
          </a:p>
          <a:p>
            <a:r>
              <a:rPr lang="en-US" dirty="0"/>
              <a:t>41 </a:t>
            </a:r>
            <a:r>
              <a:rPr lang="en-US" dirty="0" err="1"/>
              <a:t>ani</a:t>
            </a:r>
            <a:r>
              <a:rPr lang="en-US" dirty="0"/>
              <a:t> B</a:t>
            </a:r>
          </a:p>
          <a:p>
            <a:r>
              <a:rPr lang="en-US" dirty="0"/>
              <a:t>AHC:  tata (IMA, HTA),  mama (HTA)</a:t>
            </a:r>
          </a:p>
          <a:p>
            <a:r>
              <a:rPr lang="en-US" dirty="0"/>
              <a:t>APP: </a:t>
            </a:r>
            <a:r>
              <a:rPr lang="en-US" dirty="0" err="1"/>
              <a:t>neaga</a:t>
            </a:r>
            <a:endParaRPr lang="en-US" dirty="0"/>
          </a:p>
        </p:txBody>
      </p:sp>
      <p:sp>
        <p:nvSpPr>
          <p:cNvPr id="6" name="Rounded Rectangle 5"/>
          <p:cNvSpPr/>
          <p:nvPr/>
        </p:nvSpPr>
        <p:spPr>
          <a:xfrm>
            <a:off x="1494558" y="4066117"/>
            <a:ext cx="4052657" cy="19812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dirty="0" err="1"/>
              <a:t>Fumator</a:t>
            </a:r>
            <a:r>
              <a:rPr lang="en-US" dirty="0"/>
              <a:t> 20 PA</a:t>
            </a:r>
          </a:p>
          <a:p>
            <a:r>
              <a:rPr lang="en-US" dirty="0" err="1"/>
              <a:t>Sedentar</a:t>
            </a:r>
            <a:r>
              <a:rPr lang="en-US" dirty="0"/>
              <a:t> </a:t>
            </a:r>
          </a:p>
          <a:p>
            <a:r>
              <a:rPr lang="en-US" dirty="0" err="1"/>
              <a:t>Alcool</a:t>
            </a:r>
            <a:r>
              <a:rPr lang="en-US" dirty="0"/>
              <a:t> – </a:t>
            </a:r>
            <a:r>
              <a:rPr lang="en-US" dirty="0" err="1"/>
              <a:t>cantitate</a:t>
            </a:r>
            <a:r>
              <a:rPr lang="en-US" dirty="0"/>
              <a:t> </a:t>
            </a:r>
            <a:r>
              <a:rPr lang="en-US" dirty="0" err="1"/>
              <a:t>redusa</a:t>
            </a:r>
            <a:endParaRPr lang="en-US" dirty="0"/>
          </a:p>
          <a:p>
            <a:r>
              <a:rPr lang="en-US" dirty="0" err="1"/>
              <a:t>Dieta</a:t>
            </a:r>
            <a:r>
              <a:rPr lang="en-US" dirty="0"/>
              <a:t> – </a:t>
            </a:r>
            <a:r>
              <a:rPr lang="en-US" dirty="0" err="1"/>
              <a:t>relativ</a:t>
            </a:r>
            <a:r>
              <a:rPr lang="en-US" dirty="0"/>
              <a:t> </a:t>
            </a:r>
            <a:r>
              <a:rPr lang="en-US" dirty="0" err="1"/>
              <a:t>echilibrata</a:t>
            </a:r>
            <a:endParaRPr lang="en-US" dirty="0"/>
          </a:p>
          <a:p>
            <a:r>
              <a:rPr lang="en-US" dirty="0"/>
              <a:t>Nu </a:t>
            </a:r>
            <a:r>
              <a:rPr lang="en-US" dirty="0" err="1"/>
              <a:t>consuma</a:t>
            </a:r>
            <a:r>
              <a:rPr lang="en-US" dirty="0"/>
              <a:t> </a:t>
            </a:r>
            <a:r>
              <a:rPr lang="en-US" dirty="0" err="1"/>
              <a:t>medicamente</a:t>
            </a:r>
            <a:endParaRPr lang="en-US" dirty="0"/>
          </a:p>
        </p:txBody>
      </p:sp>
      <p:sp>
        <p:nvSpPr>
          <p:cNvPr id="2" name="Rounded Rectangle 1"/>
          <p:cNvSpPr/>
          <p:nvPr/>
        </p:nvSpPr>
        <p:spPr>
          <a:xfrm>
            <a:off x="1405467" y="1939018"/>
            <a:ext cx="4419600" cy="12192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err="1"/>
              <a:t>Adeverinta</a:t>
            </a:r>
            <a:r>
              <a:rPr lang="en-US" dirty="0"/>
              <a:t> de </a:t>
            </a:r>
            <a:r>
              <a:rPr lang="en-US" dirty="0" err="1"/>
              <a:t>angajare</a:t>
            </a:r>
            <a:endParaRPr lang="en-US" dirty="0"/>
          </a:p>
        </p:txBody>
      </p:sp>
      <p:sp>
        <p:nvSpPr>
          <p:cNvPr id="7" name="Rounded Rectangle 6"/>
          <p:cNvSpPr/>
          <p:nvPr/>
        </p:nvSpPr>
        <p:spPr>
          <a:xfrm>
            <a:off x="1676400" y="457200"/>
            <a:ext cx="6019800" cy="762000"/>
          </a:xfrm>
          <a:prstGeom prst="round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VIZITA 1 =&gt;   S15.03A-Consultatie </a:t>
            </a:r>
            <a:r>
              <a:rPr lang="en-US" dirty="0" err="1"/>
              <a:t>evaluare</a:t>
            </a:r>
            <a:r>
              <a:rPr lang="en-US" dirty="0"/>
              <a:t> </a:t>
            </a:r>
            <a:r>
              <a:rPr lang="en-US" dirty="0" err="1"/>
              <a:t>initiala</a:t>
            </a:r>
            <a:r>
              <a:rPr lang="en-US" dirty="0"/>
              <a:t> &gt;40 ani</a:t>
            </a:r>
          </a:p>
        </p:txBody>
      </p:sp>
      <p:sp>
        <p:nvSpPr>
          <p:cNvPr id="8" name="Rectangle: Rounded Corners 7">
            <a:extLst>
              <a:ext uri="{FF2B5EF4-FFF2-40B4-BE49-F238E27FC236}">
                <a16:creationId xmlns:a16="http://schemas.microsoft.com/office/drawing/2014/main" id="{D359753E-D0E2-913F-EEE0-7B9472A34FC1}"/>
              </a:ext>
            </a:extLst>
          </p:cNvPr>
          <p:cNvSpPr/>
          <p:nvPr/>
        </p:nvSpPr>
        <p:spPr>
          <a:xfrm>
            <a:off x="6933142" y="1533525"/>
            <a:ext cx="4318000" cy="2065867"/>
          </a:xfrm>
          <a:prstGeom prst="roundRect">
            <a:avLst/>
          </a:prstGeom>
          <a:solidFill>
            <a:schemeClr val="accent4">
              <a:lumMod val="20000"/>
              <a:lumOff val="80000"/>
            </a:schemeClr>
          </a:solidFill>
        </p:spPr>
        <p:style>
          <a:lnRef idx="3">
            <a:schemeClr val="lt1"/>
          </a:lnRef>
          <a:fillRef idx="1">
            <a:schemeClr val="accent3"/>
          </a:fillRef>
          <a:effectRef idx="1">
            <a:schemeClr val="accent3"/>
          </a:effectRef>
          <a:fontRef idx="minor">
            <a:schemeClr val="lt1"/>
          </a:fontRef>
        </p:style>
        <p:txBody>
          <a:bodyPr rtlCol="0" anchor="ctr"/>
          <a:lstStyle/>
          <a:p>
            <a:r>
              <a:rPr lang="en-US" sz="1800" i="0" u="none" strike="noStrike" baseline="0" dirty="0" err="1">
                <a:solidFill>
                  <a:schemeClr val="tx1"/>
                </a:solidFill>
                <a:latin typeface="Times New Roman" panose="02020603050405020304" pitchFamily="18" charset="0"/>
              </a:rPr>
              <a:t>Evaluare</a:t>
            </a:r>
            <a:r>
              <a:rPr lang="en-US" sz="1800" i="0" u="none" strike="noStrike" baseline="0" dirty="0">
                <a:solidFill>
                  <a:schemeClr val="tx1"/>
                </a:solidFill>
                <a:latin typeface="Times New Roman" panose="02020603050405020304" pitchFamily="18" charset="0"/>
              </a:rPr>
              <a:t> </a:t>
            </a:r>
            <a:r>
              <a:rPr lang="en-US" sz="1800" i="0" u="none" strike="noStrike" baseline="0" dirty="0" err="1">
                <a:solidFill>
                  <a:schemeClr val="tx1"/>
                </a:solidFill>
                <a:latin typeface="Times New Roman" panose="02020603050405020304" pitchFamily="18" charset="0"/>
              </a:rPr>
              <a:t>risc</a:t>
            </a:r>
            <a:r>
              <a:rPr lang="en-US" sz="1800" i="0" u="none" strike="noStrike" baseline="0" dirty="0">
                <a:solidFill>
                  <a:schemeClr val="tx1"/>
                </a:solidFill>
                <a:latin typeface="Times New Roman" panose="02020603050405020304" pitchFamily="18" charset="0"/>
              </a:rPr>
              <a:t> individual - </a:t>
            </a:r>
            <a:r>
              <a:rPr lang="en-US" sz="1800" i="0" u="none" strike="noStrike" baseline="0" dirty="0" err="1">
                <a:solidFill>
                  <a:schemeClr val="tx1"/>
                </a:solidFill>
                <a:latin typeface="Times New Roman" panose="02020603050405020304" pitchFamily="18" charset="0"/>
              </a:rPr>
              <a:t>Riscograma</a:t>
            </a:r>
            <a:endParaRPr lang="en-US" sz="1800" i="0" u="none" strike="noStrike" baseline="0" dirty="0">
              <a:solidFill>
                <a:schemeClr val="tx1"/>
              </a:solidFill>
              <a:latin typeface="Times New Roman" panose="02020603050405020304" pitchFamily="18" charset="0"/>
            </a:endParaRPr>
          </a:p>
          <a:p>
            <a:pPr marL="457200" indent="-457200">
              <a:buFont typeface="Arial" panose="020B0604020202020204" pitchFamily="34" charset="0"/>
              <a:buChar char="•"/>
            </a:pPr>
            <a:endParaRPr lang="en-US" dirty="0"/>
          </a:p>
        </p:txBody>
      </p:sp>
      <p:sp>
        <p:nvSpPr>
          <p:cNvPr id="9" name="TextBox 8">
            <a:extLst>
              <a:ext uri="{FF2B5EF4-FFF2-40B4-BE49-F238E27FC236}">
                <a16:creationId xmlns:a16="http://schemas.microsoft.com/office/drawing/2014/main" id="{15A233F5-DF88-9A0A-6527-123D8046F5CC}"/>
              </a:ext>
            </a:extLst>
          </p:cNvPr>
          <p:cNvSpPr txBox="1"/>
          <p:nvPr/>
        </p:nvSpPr>
        <p:spPr>
          <a:xfrm>
            <a:off x="7874001" y="643465"/>
            <a:ext cx="660400" cy="369332"/>
          </a:xfrm>
          <a:prstGeom prst="rect">
            <a:avLst/>
          </a:prstGeom>
          <a:solidFill>
            <a:schemeClr val="accent4">
              <a:lumMod val="20000"/>
              <a:lumOff val="80000"/>
            </a:schemeClr>
          </a:solidFill>
        </p:spPr>
        <p:txBody>
          <a:bodyPr wrap="square" rtlCol="0">
            <a:spAutoFit/>
          </a:bodyPr>
          <a:lstStyle/>
          <a:p>
            <a:r>
              <a:rPr lang="en-US" dirty="0"/>
              <a:t>10 p</a:t>
            </a:r>
          </a:p>
        </p:txBody>
      </p:sp>
    </p:spTree>
    <p:extLst>
      <p:ext uri="{BB962C8B-B14F-4D97-AF65-F5344CB8AC3E}">
        <p14:creationId xmlns:p14="http://schemas.microsoft.com/office/powerpoint/2010/main" val="359656488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454150" y="1744134"/>
            <a:ext cx="4343400" cy="3086923"/>
          </a:xfrm>
          <a:prstGeom prst="roundRec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t>EXAMEN FIZIC</a:t>
            </a:r>
          </a:p>
          <a:p>
            <a:r>
              <a:rPr lang="en-US" dirty="0"/>
              <a:t>G 89kg, H 182cm,  IMC = 26.87</a:t>
            </a:r>
          </a:p>
          <a:p>
            <a:r>
              <a:rPr lang="en-US" dirty="0"/>
              <a:t>CA =98cm</a:t>
            </a:r>
          </a:p>
          <a:p>
            <a:r>
              <a:rPr lang="en-US" dirty="0"/>
              <a:t>TA=151/96mmHg </a:t>
            </a:r>
            <a:r>
              <a:rPr lang="en-US" dirty="0" err="1"/>
              <a:t>dr</a:t>
            </a:r>
            <a:r>
              <a:rPr lang="en-US" dirty="0"/>
              <a:t>*</a:t>
            </a:r>
          </a:p>
          <a:p>
            <a:r>
              <a:rPr lang="en-US" dirty="0"/>
              <a:t>TA = 145/92mmHg stg</a:t>
            </a:r>
          </a:p>
          <a:p>
            <a:r>
              <a:rPr lang="en-US" dirty="0"/>
              <a:t>AV= 70/min RS</a:t>
            </a:r>
          </a:p>
          <a:p>
            <a:r>
              <a:rPr lang="en-US" dirty="0" err="1"/>
              <a:t>Ex.cord</a:t>
            </a:r>
            <a:r>
              <a:rPr lang="en-US" dirty="0"/>
              <a:t> /vase </a:t>
            </a:r>
            <a:r>
              <a:rPr lang="en-US" dirty="0" err="1"/>
              <a:t>periferice</a:t>
            </a:r>
            <a:r>
              <a:rPr lang="en-US" dirty="0"/>
              <a:t> –</a:t>
            </a:r>
            <a:r>
              <a:rPr lang="en-US" dirty="0" err="1"/>
              <a:t>fara</a:t>
            </a:r>
            <a:r>
              <a:rPr lang="en-US" dirty="0"/>
              <a:t> </a:t>
            </a:r>
            <a:r>
              <a:rPr lang="en-US" dirty="0" err="1"/>
              <a:t>modificari</a:t>
            </a:r>
            <a:endParaRPr lang="en-US" dirty="0"/>
          </a:p>
          <a:p>
            <a:r>
              <a:rPr lang="en-US" dirty="0" err="1"/>
              <a:t>Alte</a:t>
            </a:r>
            <a:r>
              <a:rPr lang="en-US" dirty="0"/>
              <a:t> </a:t>
            </a:r>
            <a:r>
              <a:rPr lang="en-US" dirty="0" err="1"/>
              <a:t>comorbiditati</a:t>
            </a:r>
            <a:r>
              <a:rPr lang="en-US" dirty="0"/>
              <a:t>-nu</a:t>
            </a:r>
          </a:p>
          <a:p>
            <a:r>
              <a:rPr lang="en-US" dirty="0" err="1"/>
              <a:t>Semne</a:t>
            </a:r>
            <a:r>
              <a:rPr lang="en-US" dirty="0"/>
              <a:t> de HTA </a:t>
            </a:r>
            <a:r>
              <a:rPr lang="en-US" dirty="0" err="1"/>
              <a:t>secundara</a:t>
            </a:r>
            <a:r>
              <a:rPr lang="en-US" dirty="0"/>
              <a:t> -nu</a:t>
            </a:r>
          </a:p>
          <a:p>
            <a:pPr algn="ctr"/>
            <a:endParaRPr lang="en-US" dirty="0"/>
          </a:p>
        </p:txBody>
      </p:sp>
      <p:sp>
        <p:nvSpPr>
          <p:cNvPr id="7" name="Rounded Rectangle 6"/>
          <p:cNvSpPr/>
          <p:nvPr/>
        </p:nvSpPr>
        <p:spPr>
          <a:xfrm>
            <a:off x="1676400" y="457200"/>
            <a:ext cx="6019800" cy="762000"/>
          </a:xfrm>
          <a:prstGeom prst="round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VIZITA 1</a:t>
            </a:r>
          </a:p>
        </p:txBody>
      </p:sp>
      <p:sp>
        <p:nvSpPr>
          <p:cNvPr id="4" name="Rectangle: Rounded Corners 3">
            <a:extLst>
              <a:ext uri="{FF2B5EF4-FFF2-40B4-BE49-F238E27FC236}">
                <a16:creationId xmlns:a16="http://schemas.microsoft.com/office/drawing/2014/main" id="{7E8FDBA1-E79B-2864-322C-6FF35863F172}"/>
              </a:ext>
            </a:extLst>
          </p:cNvPr>
          <p:cNvSpPr/>
          <p:nvPr/>
        </p:nvSpPr>
        <p:spPr>
          <a:xfrm>
            <a:off x="373592" y="5552017"/>
            <a:ext cx="6502400" cy="846666"/>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Se indica </a:t>
            </a:r>
            <a:r>
              <a:rPr lang="en-US" dirty="0" err="1">
                <a:solidFill>
                  <a:schemeClr val="tx1"/>
                </a:solidFill>
              </a:rPr>
              <a:t>monotorizarea</a:t>
            </a:r>
            <a:r>
              <a:rPr lang="en-US" dirty="0">
                <a:solidFill>
                  <a:schemeClr val="tx1"/>
                </a:solidFill>
              </a:rPr>
              <a:t> TA la </a:t>
            </a:r>
            <a:r>
              <a:rPr lang="en-US" dirty="0" err="1">
                <a:solidFill>
                  <a:schemeClr val="tx1"/>
                </a:solidFill>
              </a:rPr>
              <a:t>domiciliu</a:t>
            </a:r>
            <a:r>
              <a:rPr lang="en-US" dirty="0">
                <a:solidFill>
                  <a:schemeClr val="tx1"/>
                </a:solidFill>
              </a:rPr>
              <a:t> (</a:t>
            </a:r>
            <a:r>
              <a:rPr lang="en-US" dirty="0" err="1">
                <a:solidFill>
                  <a:schemeClr val="tx1"/>
                </a:solidFill>
              </a:rPr>
              <a:t>instruire</a:t>
            </a:r>
            <a:r>
              <a:rPr lang="en-US" dirty="0">
                <a:solidFill>
                  <a:schemeClr val="tx1"/>
                </a:solidFill>
              </a:rPr>
              <a:t> </a:t>
            </a:r>
            <a:r>
              <a:rPr lang="en-US" dirty="0" err="1">
                <a:solidFill>
                  <a:schemeClr val="tx1"/>
                </a:solidFill>
              </a:rPr>
              <a:t>pacient</a:t>
            </a:r>
            <a:r>
              <a:rPr lang="en-US" dirty="0">
                <a:solidFill>
                  <a:schemeClr val="tx1"/>
                </a:solidFill>
              </a:rPr>
              <a:t>) </a:t>
            </a:r>
            <a:r>
              <a:rPr lang="en-US" dirty="0" err="1">
                <a:solidFill>
                  <a:schemeClr val="tx1"/>
                </a:solidFill>
              </a:rPr>
              <a:t>si</a:t>
            </a:r>
            <a:r>
              <a:rPr lang="en-US" dirty="0">
                <a:solidFill>
                  <a:schemeClr val="tx1"/>
                </a:solidFill>
              </a:rPr>
              <a:t> </a:t>
            </a:r>
            <a:r>
              <a:rPr lang="en-US" dirty="0" err="1">
                <a:solidFill>
                  <a:schemeClr val="tx1"/>
                </a:solidFill>
              </a:rPr>
              <a:t>revenire</a:t>
            </a:r>
            <a:r>
              <a:rPr lang="en-US" dirty="0">
                <a:solidFill>
                  <a:schemeClr val="tx1"/>
                </a:solidFill>
              </a:rPr>
              <a:t> </a:t>
            </a:r>
            <a:r>
              <a:rPr lang="en-US" dirty="0" err="1">
                <a:solidFill>
                  <a:schemeClr val="tx1"/>
                </a:solidFill>
              </a:rPr>
              <a:t>peste</a:t>
            </a:r>
            <a:r>
              <a:rPr lang="en-US" dirty="0">
                <a:solidFill>
                  <a:schemeClr val="tx1"/>
                </a:solidFill>
              </a:rPr>
              <a:t> 2 </a:t>
            </a:r>
            <a:r>
              <a:rPr lang="en-US" dirty="0" err="1">
                <a:solidFill>
                  <a:schemeClr val="tx1"/>
                </a:solidFill>
              </a:rPr>
              <a:t>saptamani</a:t>
            </a:r>
            <a:r>
              <a:rPr lang="en-US" dirty="0">
                <a:solidFill>
                  <a:schemeClr val="tx1"/>
                </a:solidFill>
              </a:rPr>
              <a:t> (</a:t>
            </a:r>
            <a:r>
              <a:rPr lang="en-US" dirty="0" err="1">
                <a:solidFill>
                  <a:schemeClr val="tx1"/>
                </a:solidFill>
              </a:rPr>
              <a:t>pentru</a:t>
            </a:r>
            <a:r>
              <a:rPr lang="en-US" dirty="0">
                <a:solidFill>
                  <a:schemeClr val="tx1"/>
                </a:solidFill>
              </a:rPr>
              <a:t> </a:t>
            </a:r>
            <a:r>
              <a:rPr lang="en-US" dirty="0" err="1">
                <a:solidFill>
                  <a:schemeClr val="tx1"/>
                </a:solidFill>
              </a:rPr>
              <a:t>confirmare</a:t>
            </a:r>
            <a:r>
              <a:rPr lang="en-US" dirty="0">
                <a:solidFill>
                  <a:schemeClr val="tx1"/>
                </a:solidFill>
              </a:rPr>
              <a:t> dg HTA)</a:t>
            </a:r>
          </a:p>
        </p:txBody>
      </p:sp>
      <p:sp>
        <p:nvSpPr>
          <p:cNvPr id="8" name="Rectangle: Rounded Corners 7">
            <a:extLst>
              <a:ext uri="{FF2B5EF4-FFF2-40B4-BE49-F238E27FC236}">
                <a16:creationId xmlns:a16="http://schemas.microsoft.com/office/drawing/2014/main" id="{5342756A-6E90-DD7B-B93B-C9CD44099F60}"/>
              </a:ext>
            </a:extLst>
          </p:cNvPr>
          <p:cNvSpPr/>
          <p:nvPr/>
        </p:nvSpPr>
        <p:spPr>
          <a:xfrm>
            <a:off x="8111067" y="1625601"/>
            <a:ext cx="3268133" cy="315595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t>• HLG </a:t>
            </a:r>
          </a:p>
          <a:p>
            <a:r>
              <a:rPr lang="en-US" dirty="0"/>
              <a:t>• PCR</a:t>
            </a:r>
          </a:p>
          <a:p>
            <a:r>
              <a:rPr lang="en-US" dirty="0"/>
              <a:t>• </a:t>
            </a:r>
            <a:r>
              <a:rPr lang="en-US" dirty="0" err="1"/>
              <a:t>Glicemie</a:t>
            </a:r>
            <a:r>
              <a:rPr lang="en-US" dirty="0"/>
              <a:t> </a:t>
            </a:r>
          </a:p>
          <a:p>
            <a:r>
              <a:rPr lang="en-US" dirty="0"/>
              <a:t>• </a:t>
            </a:r>
            <a:r>
              <a:rPr lang="en-US" dirty="0" err="1"/>
              <a:t>Colesterol</a:t>
            </a:r>
            <a:r>
              <a:rPr lang="en-US" dirty="0"/>
              <a:t> </a:t>
            </a:r>
            <a:r>
              <a:rPr lang="en-US" dirty="0" err="1"/>
              <a:t>seric</a:t>
            </a:r>
            <a:r>
              <a:rPr lang="en-US" dirty="0"/>
              <a:t> total</a:t>
            </a:r>
          </a:p>
          <a:p>
            <a:r>
              <a:rPr lang="en-US" dirty="0"/>
              <a:t>• LDL </a:t>
            </a:r>
            <a:r>
              <a:rPr lang="en-US" dirty="0" err="1"/>
              <a:t>colesterol</a:t>
            </a:r>
            <a:endParaRPr lang="en-US" dirty="0"/>
          </a:p>
          <a:p>
            <a:r>
              <a:rPr lang="en-US" dirty="0"/>
              <a:t>• </a:t>
            </a:r>
            <a:r>
              <a:rPr lang="en-US" dirty="0" err="1"/>
              <a:t>Creatinina</a:t>
            </a:r>
            <a:r>
              <a:rPr lang="en-US" dirty="0"/>
              <a:t> </a:t>
            </a:r>
            <a:r>
              <a:rPr lang="en-US" dirty="0" err="1"/>
              <a:t>serică</a:t>
            </a:r>
            <a:r>
              <a:rPr lang="en-US" dirty="0"/>
              <a:t>, </a:t>
            </a:r>
            <a:r>
              <a:rPr lang="en-US" dirty="0" err="1"/>
              <a:t>RFGe</a:t>
            </a:r>
            <a:r>
              <a:rPr lang="en-US" dirty="0"/>
              <a:t>, RACU</a:t>
            </a:r>
          </a:p>
          <a:p>
            <a:r>
              <a:rPr lang="en-US" dirty="0"/>
              <a:t>• TGO, TGP</a:t>
            </a:r>
          </a:p>
          <a:p>
            <a:endParaRPr lang="en-US" dirty="0"/>
          </a:p>
          <a:p>
            <a:endParaRPr lang="en-US" dirty="0"/>
          </a:p>
        </p:txBody>
      </p:sp>
      <p:sp>
        <p:nvSpPr>
          <p:cNvPr id="9" name="TextBox 8">
            <a:extLst>
              <a:ext uri="{FF2B5EF4-FFF2-40B4-BE49-F238E27FC236}">
                <a16:creationId xmlns:a16="http://schemas.microsoft.com/office/drawing/2014/main" id="{DFA104D3-0C53-EBEE-7B2F-506C8DAB6CBA}"/>
              </a:ext>
            </a:extLst>
          </p:cNvPr>
          <p:cNvSpPr txBox="1"/>
          <p:nvPr/>
        </p:nvSpPr>
        <p:spPr>
          <a:xfrm>
            <a:off x="8856133" y="1117600"/>
            <a:ext cx="1507067" cy="369332"/>
          </a:xfrm>
          <a:prstGeom prst="rect">
            <a:avLst/>
          </a:prstGeom>
          <a:noFill/>
        </p:spPr>
        <p:txBody>
          <a:bodyPr wrap="square" rtlCol="0">
            <a:spAutoFit/>
          </a:bodyPr>
          <a:lstStyle/>
          <a:p>
            <a:r>
              <a:rPr lang="en-US" dirty="0"/>
              <a:t>PREV 5</a:t>
            </a:r>
          </a:p>
        </p:txBody>
      </p:sp>
    </p:spTree>
    <p:extLst>
      <p:ext uri="{BB962C8B-B14F-4D97-AF65-F5344CB8AC3E}">
        <p14:creationId xmlns:p14="http://schemas.microsoft.com/office/powerpoint/2010/main" val="121001269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18533" y="118533"/>
            <a:ext cx="10278534" cy="1676400"/>
          </a:xfrm>
          <a:prstGeom prst="round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VIZITA 2 (</a:t>
            </a:r>
            <a:r>
              <a:rPr lang="en-US" dirty="0" err="1"/>
              <a:t>peste</a:t>
            </a:r>
            <a:r>
              <a:rPr lang="en-US" dirty="0"/>
              <a:t> 2 </a:t>
            </a:r>
            <a:r>
              <a:rPr lang="en-US" dirty="0" err="1"/>
              <a:t>sapt</a:t>
            </a:r>
            <a:r>
              <a:rPr lang="en-US" dirty="0"/>
              <a:t>)=&gt; </a:t>
            </a:r>
            <a:r>
              <a:rPr lang="en-US" dirty="0" err="1"/>
              <a:t>masurarea</a:t>
            </a:r>
            <a:r>
              <a:rPr lang="en-US" dirty="0"/>
              <a:t> TA </a:t>
            </a:r>
            <a:r>
              <a:rPr lang="en-US" dirty="0" err="1"/>
              <a:t>si</a:t>
            </a:r>
            <a:r>
              <a:rPr lang="en-US" dirty="0"/>
              <a:t> </a:t>
            </a:r>
            <a:r>
              <a:rPr lang="en-US" dirty="0" err="1"/>
              <a:t>evaluarea</a:t>
            </a:r>
            <a:r>
              <a:rPr lang="en-US" dirty="0"/>
              <a:t> TA </a:t>
            </a:r>
            <a:r>
              <a:rPr lang="en-US" dirty="0" err="1"/>
              <a:t>masurate</a:t>
            </a:r>
            <a:r>
              <a:rPr lang="en-US" dirty="0"/>
              <a:t> la </a:t>
            </a:r>
            <a:r>
              <a:rPr lang="en-US" dirty="0" err="1"/>
              <a:t>domicliu</a:t>
            </a:r>
            <a:r>
              <a:rPr lang="en-US" dirty="0"/>
              <a:t> =&gt; </a:t>
            </a:r>
            <a:r>
              <a:rPr lang="en-US" dirty="0" err="1"/>
              <a:t>confirmare</a:t>
            </a:r>
            <a:r>
              <a:rPr lang="en-US" dirty="0"/>
              <a:t> dg HTA =&gt; </a:t>
            </a:r>
            <a:r>
              <a:rPr lang="en-US" dirty="0" err="1"/>
              <a:t>efectuare</a:t>
            </a:r>
            <a:r>
              <a:rPr lang="en-US" dirty="0"/>
              <a:t> C2 (</a:t>
            </a:r>
            <a:r>
              <a:rPr lang="it-IT" dirty="0"/>
              <a:t>Consultație pentru intervenție individuală privind riscurile modificabile) </a:t>
            </a:r>
          </a:p>
          <a:p>
            <a:pPr algn="ctr"/>
            <a:r>
              <a:rPr lang="it-IT" dirty="0"/>
              <a:t>sau</a:t>
            </a:r>
          </a:p>
          <a:p>
            <a:pPr algn="ctr"/>
            <a:r>
              <a:rPr lang="en-US" dirty="0" err="1"/>
              <a:t>efectuare</a:t>
            </a:r>
            <a:r>
              <a:rPr lang="en-US" dirty="0"/>
              <a:t>  M1- </a:t>
            </a:r>
            <a:r>
              <a:rPr lang="en-US" dirty="0" err="1"/>
              <a:t>evaluare</a:t>
            </a:r>
            <a:r>
              <a:rPr lang="en-US" dirty="0"/>
              <a:t> </a:t>
            </a:r>
            <a:r>
              <a:rPr lang="en-US" dirty="0" err="1"/>
              <a:t>initiala</a:t>
            </a:r>
            <a:r>
              <a:rPr lang="en-US" dirty="0"/>
              <a:t> </a:t>
            </a:r>
            <a:r>
              <a:rPr lang="en-US" dirty="0" err="1"/>
              <a:t>caz</a:t>
            </a:r>
            <a:r>
              <a:rPr lang="en-US" dirty="0"/>
              <a:t> </a:t>
            </a:r>
            <a:r>
              <a:rPr lang="en-US" dirty="0" err="1"/>
              <a:t>nou</a:t>
            </a:r>
            <a:r>
              <a:rPr lang="en-US" dirty="0"/>
              <a:t> (la 2 </a:t>
            </a:r>
            <a:r>
              <a:rPr lang="en-US" dirty="0" err="1"/>
              <a:t>saptam</a:t>
            </a:r>
            <a:r>
              <a:rPr lang="en-US" dirty="0"/>
              <a:t>)</a:t>
            </a:r>
          </a:p>
        </p:txBody>
      </p:sp>
      <p:graphicFrame>
        <p:nvGraphicFramePr>
          <p:cNvPr id="9" name="Table 8"/>
          <p:cNvGraphicFramePr>
            <a:graphicFrameLocks noGrp="1"/>
          </p:cNvGraphicFramePr>
          <p:nvPr/>
        </p:nvGraphicFramePr>
        <p:xfrm>
          <a:off x="2909359" y="5631019"/>
          <a:ext cx="7068173" cy="1097280"/>
        </p:xfrm>
        <a:graphic>
          <a:graphicData uri="http://schemas.openxmlformats.org/drawingml/2006/table">
            <a:tbl>
              <a:tblPr firstRow="1" bandRow="1">
                <a:tableStyleId>{0505E3EF-67EA-436B-97B2-0124C06EBD24}</a:tableStyleId>
              </a:tblPr>
              <a:tblGrid>
                <a:gridCol w="1009739">
                  <a:extLst>
                    <a:ext uri="{9D8B030D-6E8A-4147-A177-3AD203B41FA5}">
                      <a16:colId xmlns:a16="http://schemas.microsoft.com/office/drawing/2014/main" val="20000"/>
                    </a:ext>
                  </a:extLst>
                </a:gridCol>
                <a:gridCol w="1009739">
                  <a:extLst>
                    <a:ext uri="{9D8B030D-6E8A-4147-A177-3AD203B41FA5}">
                      <a16:colId xmlns:a16="http://schemas.microsoft.com/office/drawing/2014/main" val="20001"/>
                    </a:ext>
                  </a:extLst>
                </a:gridCol>
                <a:gridCol w="1009739">
                  <a:extLst>
                    <a:ext uri="{9D8B030D-6E8A-4147-A177-3AD203B41FA5}">
                      <a16:colId xmlns:a16="http://schemas.microsoft.com/office/drawing/2014/main" val="20002"/>
                    </a:ext>
                  </a:extLst>
                </a:gridCol>
                <a:gridCol w="1009739">
                  <a:extLst>
                    <a:ext uri="{9D8B030D-6E8A-4147-A177-3AD203B41FA5}">
                      <a16:colId xmlns:a16="http://schemas.microsoft.com/office/drawing/2014/main" val="20003"/>
                    </a:ext>
                  </a:extLst>
                </a:gridCol>
                <a:gridCol w="1009739">
                  <a:extLst>
                    <a:ext uri="{9D8B030D-6E8A-4147-A177-3AD203B41FA5}">
                      <a16:colId xmlns:a16="http://schemas.microsoft.com/office/drawing/2014/main" val="20004"/>
                    </a:ext>
                  </a:extLst>
                </a:gridCol>
                <a:gridCol w="1009739">
                  <a:extLst>
                    <a:ext uri="{9D8B030D-6E8A-4147-A177-3AD203B41FA5}">
                      <a16:colId xmlns:a16="http://schemas.microsoft.com/office/drawing/2014/main" val="20005"/>
                    </a:ext>
                  </a:extLst>
                </a:gridCol>
                <a:gridCol w="1009739">
                  <a:extLst>
                    <a:ext uri="{9D8B030D-6E8A-4147-A177-3AD203B41FA5}">
                      <a16:colId xmlns:a16="http://schemas.microsoft.com/office/drawing/2014/main" val="20006"/>
                    </a:ext>
                  </a:extLst>
                </a:gridCol>
              </a:tblGrid>
              <a:tr h="269240">
                <a:tc>
                  <a:txBody>
                    <a:bodyPr/>
                    <a:lstStyle/>
                    <a:p>
                      <a:r>
                        <a:rPr lang="en-US" dirty="0"/>
                        <a:t>z1</a:t>
                      </a:r>
                    </a:p>
                  </a:txBody>
                  <a:tcPr/>
                </a:tc>
                <a:tc>
                  <a:txBody>
                    <a:bodyPr/>
                    <a:lstStyle/>
                    <a:p>
                      <a:r>
                        <a:rPr lang="en-US" dirty="0"/>
                        <a:t>z2</a:t>
                      </a:r>
                    </a:p>
                  </a:txBody>
                  <a:tcPr/>
                </a:tc>
                <a:tc>
                  <a:txBody>
                    <a:bodyPr/>
                    <a:lstStyle/>
                    <a:p>
                      <a:r>
                        <a:rPr lang="en-US" dirty="0"/>
                        <a:t>z3</a:t>
                      </a:r>
                    </a:p>
                  </a:txBody>
                  <a:tcPr/>
                </a:tc>
                <a:tc>
                  <a:txBody>
                    <a:bodyPr/>
                    <a:lstStyle/>
                    <a:p>
                      <a:r>
                        <a:rPr lang="en-US" dirty="0"/>
                        <a:t>z4</a:t>
                      </a:r>
                    </a:p>
                  </a:txBody>
                  <a:tcPr/>
                </a:tc>
                <a:tc>
                  <a:txBody>
                    <a:bodyPr/>
                    <a:lstStyle/>
                    <a:p>
                      <a:r>
                        <a:rPr lang="en-US" dirty="0"/>
                        <a:t>z5</a:t>
                      </a:r>
                    </a:p>
                  </a:txBody>
                  <a:tcPr/>
                </a:tc>
                <a:tc>
                  <a:txBody>
                    <a:bodyPr/>
                    <a:lstStyle/>
                    <a:p>
                      <a:r>
                        <a:rPr lang="en-US" dirty="0"/>
                        <a:t>z6</a:t>
                      </a:r>
                    </a:p>
                  </a:txBody>
                  <a:tcPr/>
                </a:tc>
                <a:tc>
                  <a:txBody>
                    <a:bodyPr/>
                    <a:lstStyle/>
                    <a:p>
                      <a:r>
                        <a:rPr lang="en-US" dirty="0"/>
                        <a:t>z7</a:t>
                      </a:r>
                    </a:p>
                  </a:txBody>
                  <a:tcPr/>
                </a:tc>
                <a:extLst>
                  <a:ext uri="{0D108BD9-81ED-4DB2-BD59-A6C34878D82A}">
                    <a16:rowId xmlns:a16="http://schemas.microsoft.com/office/drawing/2014/main" val="10000"/>
                  </a:ext>
                </a:extLst>
              </a:tr>
              <a:tr h="269240">
                <a:tc>
                  <a:txBody>
                    <a:bodyPr/>
                    <a:lstStyle/>
                    <a:p>
                      <a:r>
                        <a:rPr lang="en-US" dirty="0"/>
                        <a:t>151/98</a:t>
                      </a:r>
                    </a:p>
                  </a:txBody>
                  <a:tcPr/>
                </a:tc>
                <a:tc>
                  <a:txBody>
                    <a:bodyPr/>
                    <a:lstStyle/>
                    <a:p>
                      <a:r>
                        <a:rPr lang="en-US" dirty="0"/>
                        <a:t>147/95</a:t>
                      </a:r>
                    </a:p>
                  </a:txBody>
                  <a:tcPr/>
                </a:tc>
                <a:tc>
                  <a:txBody>
                    <a:bodyPr/>
                    <a:lstStyle/>
                    <a:p>
                      <a:r>
                        <a:rPr lang="en-US" dirty="0"/>
                        <a:t>145/94</a:t>
                      </a:r>
                    </a:p>
                  </a:txBody>
                  <a:tcPr/>
                </a:tc>
                <a:tc>
                  <a:txBody>
                    <a:bodyPr/>
                    <a:lstStyle/>
                    <a:p>
                      <a:r>
                        <a:rPr lang="en-US" dirty="0"/>
                        <a:t>148/90</a:t>
                      </a:r>
                    </a:p>
                  </a:txBody>
                  <a:tcPr/>
                </a:tc>
                <a:tc>
                  <a:txBody>
                    <a:bodyPr/>
                    <a:lstStyle/>
                    <a:p>
                      <a:r>
                        <a:rPr lang="en-US" dirty="0"/>
                        <a:t>149/93</a:t>
                      </a:r>
                    </a:p>
                  </a:txBody>
                  <a:tcPr/>
                </a:tc>
                <a:tc>
                  <a:txBody>
                    <a:bodyPr/>
                    <a:lstStyle/>
                    <a:p>
                      <a:r>
                        <a:rPr lang="en-US" dirty="0"/>
                        <a:t>146/95</a:t>
                      </a:r>
                    </a:p>
                  </a:txBody>
                  <a:tcPr/>
                </a:tc>
                <a:tc>
                  <a:txBody>
                    <a:bodyPr/>
                    <a:lstStyle/>
                    <a:p>
                      <a:r>
                        <a:rPr lang="en-US" dirty="0"/>
                        <a:t>145/92</a:t>
                      </a:r>
                    </a:p>
                  </a:txBody>
                  <a:tcPr/>
                </a:tc>
                <a:extLst>
                  <a:ext uri="{0D108BD9-81ED-4DB2-BD59-A6C34878D82A}">
                    <a16:rowId xmlns:a16="http://schemas.microsoft.com/office/drawing/2014/main" val="10001"/>
                  </a:ext>
                </a:extLst>
              </a:tr>
              <a:tr h="269240">
                <a:tc>
                  <a:txBody>
                    <a:bodyPr/>
                    <a:lstStyle/>
                    <a:p>
                      <a:r>
                        <a:rPr lang="en-US" dirty="0"/>
                        <a:t>145/95</a:t>
                      </a:r>
                    </a:p>
                  </a:txBody>
                  <a:tcPr/>
                </a:tc>
                <a:tc>
                  <a:txBody>
                    <a:bodyPr/>
                    <a:lstStyle/>
                    <a:p>
                      <a:r>
                        <a:rPr lang="en-US" dirty="0"/>
                        <a:t>140/93</a:t>
                      </a:r>
                    </a:p>
                  </a:txBody>
                  <a:tcPr/>
                </a:tc>
                <a:tc>
                  <a:txBody>
                    <a:bodyPr/>
                    <a:lstStyle/>
                    <a:p>
                      <a:r>
                        <a:rPr lang="en-US" dirty="0"/>
                        <a:t>139/93</a:t>
                      </a:r>
                    </a:p>
                  </a:txBody>
                  <a:tcPr/>
                </a:tc>
                <a:tc>
                  <a:txBody>
                    <a:bodyPr/>
                    <a:lstStyle/>
                    <a:p>
                      <a:r>
                        <a:rPr lang="en-US" dirty="0"/>
                        <a:t>138/79</a:t>
                      </a:r>
                    </a:p>
                  </a:txBody>
                  <a:tcPr/>
                </a:tc>
                <a:tc>
                  <a:txBody>
                    <a:bodyPr/>
                    <a:lstStyle/>
                    <a:p>
                      <a:r>
                        <a:rPr lang="en-US" dirty="0"/>
                        <a:t>141/89</a:t>
                      </a:r>
                    </a:p>
                  </a:txBody>
                  <a:tcPr/>
                </a:tc>
                <a:tc>
                  <a:txBody>
                    <a:bodyPr/>
                    <a:lstStyle/>
                    <a:p>
                      <a:r>
                        <a:rPr lang="en-US" dirty="0"/>
                        <a:t>140/87</a:t>
                      </a:r>
                    </a:p>
                  </a:txBody>
                  <a:tcPr/>
                </a:tc>
                <a:tc>
                  <a:txBody>
                    <a:bodyPr/>
                    <a:lstStyle/>
                    <a:p>
                      <a:r>
                        <a:rPr lang="en-US" dirty="0"/>
                        <a:t>146/95</a:t>
                      </a:r>
                    </a:p>
                  </a:txBody>
                  <a:tcPr/>
                </a:tc>
                <a:extLst>
                  <a:ext uri="{0D108BD9-81ED-4DB2-BD59-A6C34878D82A}">
                    <a16:rowId xmlns:a16="http://schemas.microsoft.com/office/drawing/2014/main" val="10002"/>
                  </a:ext>
                </a:extLst>
              </a:tr>
            </a:tbl>
          </a:graphicData>
        </a:graphic>
      </p:graphicFrame>
      <p:sp>
        <p:nvSpPr>
          <p:cNvPr id="10" name="Rounded Rectangle 9"/>
          <p:cNvSpPr/>
          <p:nvPr/>
        </p:nvSpPr>
        <p:spPr>
          <a:xfrm>
            <a:off x="376548" y="5889717"/>
            <a:ext cx="1977246" cy="838200"/>
          </a:xfrm>
          <a:prstGeom prst="roundRect">
            <a:avLst>
              <a:gd name="adj" fmla="val 23160"/>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HTA grad I</a:t>
            </a:r>
          </a:p>
          <a:p>
            <a:pPr algn="ctr"/>
            <a:r>
              <a:rPr lang="en-US" dirty="0" err="1"/>
              <a:t>Supraponderal</a:t>
            </a:r>
            <a:endParaRPr lang="en-US" dirty="0"/>
          </a:p>
        </p:txBody>
      </p:sp>
      <p:sp>
        <p:nvSpPr>
          <p:cNvPr id="3" name="Rounded Rectangle 2"/>
          <p:cNvSpPr/>
          <p:nvPr/>
        </p:nvSpPr>
        <p:spPr>
          <a:xfrm>
            <a:off x="223069" y="4640529"/>
            <a:ext cx="2360404" cy="77239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400" dirty="0"/>
          </a:p>
          <a:p>
            <a:pPr algn="ctr"/>
            <a:r>
              <a:rPr lang="en-US" sz="1400" dirty="0"/>
              <a:t>TA=148/93mmHg </a:t>
            </a:r>
            <a:r>
              <a:rPr lang="en-US" sz="1400" dirty="0" err="1"/>
              <a:t>dr</a:t>
            </a:r>
            <a:r>
              <a:rPr lang="en-US" sz="1400" dirty="0"/>
              <a:t>*</a:t>
            </a:r>
          </a:p>
          <a:p>
            <a:pPr algn="ctr"/>
            <a:r>
              <a:rPr lang="en-US" sz="1400" dirty="0"/>
              <a:t>TA = 140/89mmHg stg</a:t>
            </a:r>
          </a:p>
          <a:p>
            <a:pPr algn="ctr"/>
            <a:r>
              <a:rPr lang="en-US" sz="1400" dirty="0"/>
              <a:t>AV= 68/min RS</a:t>
            </a:r>
          </a:p>
          <a:p>
            <a:pPr algn="ctr"/>
            <a:endParaRPr lang="en-US" dirty="0"/>
          </a:p>
        </p:txBody>
      </p:sp>
      <p:pic>
        <p:nvPicPr>
          <p:cNvPr id="1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4171" y="1894740"/>
            <a:ext cx="5199829" cy="24693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8612" y="2082800"/>
            <a:ext cx="3270965" cy="2936008"/>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8198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808133" y="2421234"/>
            <a:ext cx="5063067" cy="1754326"/>
          </a:xfrm>
          <a:prstGeom prst="rect">
            <a:avLst/>
          </a:prstGeom>
          <a:solidFill>
            <a:schemeClr val="bg1">
              <a:lumMod val="85000"/>
            </a:schemeClr>
          </a:solidFill>
        </p:spPr>
        <p:txBody>
          <a:bodyPr wrap="square" rtlCol="0">
            <a:spAutoFit/>
          </a:bodyPr>
          <a:lstStyle/>
          <a:p>
            <a:r>
              <a:rPr lang="en-US" b="1" u="sng" dirty="0" err="1"/>
              <a:t>Servicii</a:t>
            </a:r>
            <a:r>
              <a:rPr lang="en-US" b="1" u="sng" dirty="0"/>
              <a:t> </a:t>
            </a:r>
            <a:r>
              <a:rPr lang="en-US" b="1" u="sng" dirty="0" err="1"/>
              <a:t>aditionale</a:t>
            </a:r>
            <a:r>
              <a:rPr lang="en-US" b="1" u="sng" dirty="0"/>
              <a:t> (</a:t>
            </a:r>
            <a:r>
              <a:rPr lang="en-US" b="1" u="sng" dirty="0" err="1"/>
              <a:t>evaluare</a:t>
            </a:r>
            <a:r>
              <a:rPr lang="en-US" b="1" u="sng" dirty="0"/>
              <a:t> </a:t>
            </a:r>
            <a:r>
              <a:rPr lang="en-US" b="1" u="sng" dirty="0" err="1"/>
              <a:t>initiala</a:t>
            </a:r>
            <a:r>
              <a:rPr lang="en-US" b="1" u="sng" dirty="0"/>
              <a:t> </a:t>
            </a:r>
            <a:r>
              <a:rPr lang="en-US" b="1" u="sng" dirty="0" err="1"/>
              <a:t>caz</a:t>
            </a:r>
            <a:r>
              <a:rPr lang="en-US" b="1" u="sng" dirty="0"/>
              <a:t> </a:t>
            </a:r>
            <a:r>
              <a:rPr lang="en-US" b="1" u="sng" dirty="0" err="1"/>
              <a:t>nou</a:t>
            </a:r>
            <a:r>
              <a:rPr lang="en-US" b="1" u="sng" dirty="0"/>
              <a:t> de HTA) </a:t>
            </a:r>
          </a:p>
          <a:p>
            <a:r>
              <a:rPr lang="en-US" dirty="0"/>
              <a:t>IGB (5p)</a:t>
            </a:r>
          </a:p>
          <a:p>
            <a:r>
              <a:rPr lang="en-US" dirty="0"/>
              <a:t>ECG  (5p)</a:t>
            </a:r>
          </a:p>
          <a:p>
            <a:r>
              <a:rPr lang="en-US" dirty="0"/>
              <a:t>MATA  (10p) </a:t>
            </a:r>
          </a:p>
          <a:p>
            <a:r>
              <a:rPr lang="en-US" dirty="0" err="1"/>
              <a:t>Trimitere</a:t>
            </a:r>
            <a:r>
              <a:rPr lang="en-US" dirty="0"/>
              <a:t> </a:t>
            </a:r>
            <a:r>
              <a:rPr lang="en-US" dirty="0" err="1"/>
              <a:t>oftalmogie</a:t>
            </a:r>
            <a:endParaRPr lang="en-US" dirty="0"/>
          </a:p>
          <a:p>
            <a:r>
              <a:rPr lang="en-US" dirty="0" err="1"/>
              <a:t>Trimitere</a:t>
            </a:r>
            <a:r>
              <a:rPr lang="en-US" dirty="0"/>
              <a:t> </a:t>
            </a:r>
            <a:r>
              <a:rPr lang="en-US" dirty="0" err="1"/>
              <a:t>cardiologie</a:t>
            </a:r>
            <a:r>
              <a:rPr lang="en-US" dirty="0"/>
              <a:t> </a:t>
            </a:r>
          </a:p>
        </p:txBody>
      </p:sp>
      <p:sp>
        <p:nvSpPr>
          <p:cNvPr id="9" name="Rectangle: Rounded Corners 8">
            <a:extLst>
              <a:ext uri="{FF2B5EF4-FFF2-40B4-BE49-F238E27FC236}">
                <a16:creationId xmlns:a16="http://schemas.microsoft.com/office/drawing/2014/main" id="{F2FC6056-B379-4030-940C-56528D967253}"/>
              </a:ext>
            </a:extLst>
          </p:cNvPr>
          <p:cNvSpPr/>
          <p:nvPr/>
        </p:nvSpPr>
        <p:spPr>
          <a:xfrm>
            <a:off x="674159" y="1732492"/>
            <a:ext cx="4888441" cy="38608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285750" indent="-285750">
              <a:buFont typeface="Arial" panose="020B0604020202020204" pitchFamily="34" charset="0"/>
              <a:buChar char="•"/>
            </a:pPr>
            <a:r>
              <a:rPr lang="en-US" dirty="0"/>
              <a:t>HLG </a:t>
            </a:r>
            <a:r>
              <a:rPr lang="en-US" dirty="0" err="1"/>
              <a:t>completa</a:t>
            </a:r>
            <a:r>
              <a:rPr lang="en-US" dirty="0"/>
              <a:t> –normal </a:t>
            </a:r>
          </a:p>
          <a:p>
            <a:r>
              <a:rPr lang="en-US" dirty="0"/>
              <a:t>•PCR 0.5</a:t>
            </a:r>
          </a:p>
          <a:p>
            <a:r>
              <a:rPr lang="en-US" dirty="0"/>
              <a:t>• </a:t>
            </a:r>
            <a:r>
              <a:rPr lang="en-US" dirty="0" err="1"/>
              <a:t>Glicemie</a:t>
            </a:r>
            <a:r>
              <a:rPr lang="en-US" dirty="0"/>
              <a:t> 96mg/dl</a:t>
            </a:r>
          </a:p>
          <a:p>
            <a:r>
              <a:rPr lang="en-US" dirty="0"/>
              <a:t>• </a:t>
            </a:r>
            <a:r>
              <a:rPr lang="en-US" dirty="0" err="1"/>
              <a:t>Colesterol</a:t>
            </a:r>
            <a:r>
              <a:rPr lang="en-US" dirty="0"/>
              <a:t> </a:t>
            </a:r>
            <a:r>
              <a:rPr lang="en-US" dirty="0" err="1"/>
              <a:t>seric</a:t>
            </a:r>
            <a:r>
              <a:rPr lang="en-US" dirty="0"/>
              <a:t> total  201</a:t>
            </a:r>
          </a:p>
          <a:p>
            <a:r>
              <a:rPr lang="en-US" dirty="0"/>
              <a:t>• LDL cholesterol 115</a:t>
            </a:r>
          </a:p>
          <a:p>
            <a:r>
              <a:rPr lang="en-US" dirty="0"/>
              <a:t>• </a:t>
            </a:r>
            <a:r>
              <a:rPr lang="en-US" dirty="0" err="1"/>
              <a:t>Creatinina</a:t>
            </a:r>
            <a:r>
              <a:rPr lang="en-US" dirty="0"/>
              <a:t> 0.86 , RFG 100.6 ml/min/1.73mp</a:t>
            </a:r>
          </a:p>
          <a:p>
            <a:pPr marL="285750" indent="-285750">
              <a:buFont typeface="Arial" panose="020B0604020202020204" pitchFamily="34" charset="0"/>
              <a:buChar char="•"/>
            </a:pPr>
            <a:r>
              <a:rPr lang="en-US" dirty="0"/>
              <a:t>RACU 10</a:t>
            </a:r>
          </a:p>
          <a:p>
            <a:r>
              <a:rPr lang="en-US" dirty="0"/>
              <a:t>• TGO 20, TGP 17</a:t>
            </a:r>
          </a:p>
          <a:p>
            <a:endParaRPr lang="en-US" dirty="0"/>
          </a:p>
          <a:p>
            <a:r>
              <a:rPr lang="en-US" dirty="0"/>
              <a:t>Alte </a:t>
            </a:r>
            <a:r>
              <a:rPr lang="en-US" dirty="0" err="1"/>
              <a:t>investigatii</a:t>
            </a:r>
            <a:endParaRPr lang="en-US" dirty="0"/>
          </a:p>
          <a:p>
            <a:r>
              <a:rPr lang="en-US" dirty="0"/>
              <a:t>TG 220</a:t>
            </a:r>
          </a:p>
          <a:p>
            <a:r>
              <a:rPr lang="en-US" dirty="0"/>
              <a:t>Ac uric 4.8</a:t>
            </a:r>
          </a:p>
          <a:p>
            <a:r>
              <a:rPr lang="en-US" dirty="0"/>
              <a:t>HBA1c 5.6%</a:t>
            </a:r>
          </a:p>
        </p:txBody>
      </p:sp>
      <p:sp>
        <p:nvSpPr>
          <p:cNvPr id="10" name="TextBox 9">
            <a:extLst>
              <a:ext uri="{FF2B5EF4-FFF2-40B4-BE49-F238E27FC236}">
                <a16:creationId xmlns:a16="http://schemas.microsoft.com/office/drawing/2014/main" id="{328E434F-81E5-BB2C-E4B2-18B8994A1AC2}"/>
              </a:ext>
            </a:extLst>
          </p:cNvPr>
          <p:cNvSpPr txBox="1"/>
          <p:nvPr/>
        </p:nvSpPr>
        <p:spPr>
          <a:xfrm>
            <a:off x="694267" y="220133"/>
            <a:ext cx="5266266" cy="523220"/>
          </a:xfrm>
          <a:prstGeom prst="rect">
            <a:avLst/>
          </a:prstGeom>
          <a:noFill/>
        </p:spPr>
        <p:txBody>
          <a:bodyPr wrap="square" rtlCol="0">
            <a:spAutoFit/>
          </a:bodyPr>
          <a:lstStyle/>
          <a:p>
            <a:r>
              <a:rPr lang="en-US" sz="2800" b="1" dirty="0" err="1"/>
              <a:t>Evaluarea</a:t>
            </a:r>
            <a:r>
              <a:rPr lang="en-US" sz="2800" b="1" dirty="0"/>
              <a:t> </a:t>
            </a:r>
            <a:r>
              <a:rPr lang="en-US" sz="2800" b="1" dirty="0" err="1"/>
              <a:t>afectarii</a:t>
            </a:r>
            <a:r>
              <a:rPr lang="en-US" sz="2800" b="1" dirty="0"/>
              <a:t> de organ</a:t>
            </a:r>
          </a:p>
        </p:txBody>
      </p:sp>
    </p:spTree>
    <p:extLst>
      <p:ext uri="{BB962C8B-B14F-4D97-AF65-F5344CB8AC3E}">
        <p14:creationId xmlns:p14="http://schemas.microsoft.com/office/powerpoint/2010/main" val="36962390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09481" y="6356433"/>
            <a:ext cx="11376237" cy="365125"/>
          </a:xfrm>
        </p:spPr>
        <p:txBody>
          <a:bodyPr/>
          <a:lstStyle/>
          <a:p>
            <a:pPr>
              <a:defRPr/>
            </a:pPr>
            <a:r>
              <a:rPr lang="en-US" altLang="ro-RO" dirty="0"/>
              <a:t>2018 ESC/ESH Guidelines for the management of arterial </a:t>
            </a:r>
            <a:r>
              <a:rPr lang="en-US" altLang="ro-RO" dirty="0" err="1"/>
              <a:t>hypertension.Eur</a:t>
            </a:r>
            <a:r>
              <a:rPr lang="en-US" altLang="ro-RO" dirty="0"/>
              <a:t> Heart J 2108:38(33)3021-3104</a:t>
            </a:r>
          </a:p>
        </p:txBody>
      </p:sp>
      <p:sp>
        <p:nvSpPr>
          <p:cNvPr id="6" name="TextBox 5"/>
          <p:cNvSpPr txBox="1"/>
          <p:nvPr/>
        </p:nvSpPr>
        <p:spPr>
          <a:xfrm>
            <a:off x="509456" y="228624"/>
            <a:ext cx="11173090" cy="954107"/>
          </a:xfrm>
          <a:prstGeom prst="rect">
            <a:avLst/>
          </a:prstGeom>
          <a:noFill/>
        </p:spPr>
        <p:txBody>
          <a:bodyPr wrap="square" rtlCol="0">
            <a:spAutoFit/>
          </a:bodyPr>
          <a:lstStyle/>
          <a:p>
            <a:pPr algn="ctr"/>
            <a:r>
              <a:rPr lang="ro-RO" sz="2800" dirty="0"/>
              <a:t>STRATIFICAREA RISCULUI CARDIOVASCULAR LA PACIENTUL HIPERTENSIV</a:t>
            </a:r>
          </a:p>
          <a:p>
            <a:pPr algn="ctr"/>
            <a:endParaRPr lang="en-US" sz="2800"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878" y="1828800"/>
            <a:ext cx="11888337"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113766" y="3957739"/>
            <a:ext cx="1905000" cy="369332"/>
          </a:xfrm>
          <a:prstGeom prst="rect">
            <a:avLst/>
          </a:prstGeom>
          <a:noFill/>
          <a:ln w="28575">
            <a:solidFill>
              <a:schemeClr val="tx1"/>
            </a:solidFill>
          </a:ln>
        </p:spPr>
        <p:txBody>
          <a:bodyPr wrap="square" rtlCol="0">
            <a:spAutoFit/>
          </a:bodyPr>
          <a:lstStyle/>
          <a:p>
            <a:endParaRPr lang="en-US" dirty="0"/>
          </a:p>
        </p:txBody>
      </p:sp>
      <p:sp>
        <p:nvSpPr>
          <p:cNvPr id="3" name="TextBox 2"/>
          <p:cNvSpPr txBox="1"/>
          <p:nvPr/>
        </p:nvSpPr>
        <p:spPr>
          <a:xfrm>
            <a:off x="1828800" y="766798"/>
            <a:ext cx="2895600" cy="1200329"/>
          </a:xfrm>
          <a:prstGeom prst="rect">
            <a:avLst/>
          </a:prstGeom>
          <a:solidFill>
            <a:schemeClr val="accent5">
              <a:lumMod val="20000"/>
              <a:lumOff val="80000"/>
            </a:schemeClr>
          </a:solidFill>
        </p:spPr>
        <p:txBody>
          <a:bodyPr wrap="square" rtlCol="0">
            <a:spAutoFit/>
          </a:bodyPr>
          <a:lstStyle/>
          <a:p>
            <a:r>
              <a:rPr lang="en-US" dirty="0" err="1"/>
              <a:t>Fumator</a:t>
            </a:r>
            <a:endParaRPr lang="en-US" dirty="0"/>
          </a:p>
          <a:p>
            <a:r>
              <a:rPr lang="en-US" dirty="0" err="1"/>
              <a:t>Dislipidemie</a:t>
            </a:r>
            <a:endParaRPr lang="en-US" dirty="0"/>
          </a:p>
          <a:p>
            <a:r>
              <a:rPr lang="en-US" dirty="0" err="1"/>
              <a:t>Sedentar</a:t>
            </a:r>
            <a:endParaRPr lang="en-US" dirty="0"/>
          </a:p>
          <a:p>
            <a:r>
              <a:rPr lang="en-US" dirty="0"/>
              <a:t>AHC  </a:t>
            </a:r>
          </a:p>
        </p:txBody>
      </p:sp>
      <p:sp>
        <p:nvSpPr>
          <p:cNvPr id="5" name="TextBox 4">
            <a:extLst>
              <a:ext uri="{FF2B5EF4-FFF2-40B4-BE49-F238E27FC236}">
                <a16:creationId xmlns:a16="http://schemas.microsoft.com/office/drawing/2014/main" id="{6DC8B04C-5700-DBD5-1FE6-A91975F207B6}"/>
              </a:ext>
            </a:extLst>
          </p:cNvPr>
          <p:cNvSpPr txBox="1"/>
          <p:nvPr/>
        </p:nvSpPr>
        <p:spPr>
          <a:xfrm>
            <a:off x="5554134" y="897467"/>
            <a:ext cx="6011334" cy="461665"/>
          </a:xfrm>
          <a:prstGeom prst="rect">
            <a:avLst/>
          </a:prstGeom>
          <a:solidFill>
            <a:schemeClr val="accent4">
              <a:lumMod val="20000"/>
              <a:lumOff val="80000"/>
            </a:schemeClr>
          </a:solidFill>
        </p:spPr>
        <p:txBody>
          <a:bodyPr wrap="square" rtlCol="0">
            <a:spAutoFit/>
          </a:bodyPr>
          <a:lstStyle/>
          <a:p>
            <a:r>
              <a:rPr lang="en-US" sz="2400" dirty="0"/>
              <a:t>HTA grad I </a:t>
            </a:r>
            <a:r>
              <a:rPr lang="en-US" sz="2400" dirty="0" err="1"/>
              <a:t>risc</a:t>
            </a:r>
            <a:r>
              <a:rPr lang="en-US" sz="2400" dirty="0"/>
              <a:t> </a:t>
            </a:r>
            <a:r>
              <a:rPr lang="en-US" sz="2400" dirty="0" err="1"/>
              <a:t>aditional</a:t>
            </a:r>
            <a:r>
              <a:rPr lang="en-US" sz="2400" dirty="0"/>
              <a:t> </a:t>
            </a:r>
            <a:r>
              <a:rPr lang="en-US" sz="2400" dirty="0" err="1"/>
              <a:t>moderat-crescut</a:t>
            </a:r>
            <a:endParaRPr lang="en-US" sz="2400" dirty="0"/>
          </a:p>
        </p:txBody>
      </p:sp>
    </p:spTree>
    <p:extLst>
      <p:ext uri="{BB962C8B-B14F-4D97-AF65-F5344CB8AC3E}">
        <p14:creationId xmlns:p14="http://schemas.microsoft.com/office/powerpoint/2010/main" val="2486320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0" y="624110"/>
            <a:ext cx="3883204" cy="1280890"/>
          </a:xfrm>
          <a:solidFill>
            <a:schemeClr val="accent5">
              <a:lumMod val="20000"/>
              <a:lumOff val="80000"/>
            </a:schemeClr>
          </a:solidFill>
        </p:spPr>
        <p:txBody>
          <a:bodyPr>
            <a:normAutofit fontScale="90000"/>
          </a:bodyPr>
          <a:lstStyle/>
          <a:p>
            <a:r>
              <a:rPr lang="ro-RO" dirty="0"/>
              <a:t>Ținte terapeutice</a:t>
            </a:r>
            <a:r>
              <a:rPr lang="en-US" dirty="0"/>
              <a:t> </a:t>
            </a:r>
          </a:p>
        </p:txBody>
      </p:sp>
      <p:pic>
        <p:nvPicPr>
          <p:cNvPr id="1741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60867" y="993669"/>
            <a:ext cx="6460373" cy="2737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3"/>
          <p:cNvSpPr>
            <a:spLocks noGrp="1"/>
          </p:cNvSpPr>
          <p:nvPr>
            <p:ph type="ftr" sz="quarter" idx="11"/>
          </p:nvPr>
        </p:nvSpPr>
        <p:spPr>
          <a:xfrm>
            <a:off x="4492251" y="6324627"/>
            <a:ext cx="6949587" cy="365125"/>
          </a:xfrm>
        </p:spPr>
        <p:txBody>
          <a:bodyPr/>
          <a:lstStyle/>
          <a:p>
            <a:pPr>
              <a:defRPr/>
            </a:pPr>
            <a:r>
              <a:rPr lang="en-US" altLang="ro-RO" dirty="0"/>
              <a:t>2018 ESC/ESH Guidelines for the management of arterial </a:t>
            </a:r>
            <a:r>
              <a:rPr lang="en-US" altLang="ro-RO" dirty="0" err="1"/>
              <a:t>hypertension.Eur</a:t>
            </a:r>
            <a:r>
              <a:rPr lang="en-US" altLang="ro-RO" dirty="0"/>
              <a:t> Heart J 2108:38(33)3021-3104</a:t>
            </a: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2200" y="3667306"/>
            <a:ext cx="4200526" cy="250397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ounded Rectangle 3"/>
          <p:cNvSpPr/>
          <p:nvPr/>
        </p:nvSpPr>
        <p:spPr>
          <a:xfrm>
            <a:off x="211667" y="3920066"/>
            <a:ext cx="4902200" cy="227753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u="sng" dirty="0" err="1"/>
              <a:t>Tinte</a:t>
            </a:r>
            <a:r>
              <a:rPr lang="en-US" sz="3200" b="1" u="sng" dirty="0"/>
              <a:t> </a:t>
            </a:r>
            <a:r>
              <a:rPr lang="en-US" sz="3200" b="1" u="sng" dirty="0" err="1"/>
              <a:t>terapeutice</a:t>
            </a:r>
            <a:endParaRPr lang="en-US" sz="3200" b="1" u="sng" dirty="0"/>
          </a:p>
          <a:p>
            <a:r>
              <a:rPr lang="en-US" dirty="0"/>
              <a:t>TA = 120-130mmHg/70-79mmHg</a:t>
            </a:r>
          </a:p>
          <a:p>
            <a:r>
              <a:rPr lang="en-US" dirty="0"/>
              <a:t>LDL &lt; 100mg/</a:t>
            </a:r>
            <a:r>
              <a:rPr lang="en-US" dirty="0" err="1"/>
              <a:t>dL</a:t>
            </a:r>
            <a:endParaRPr lang="en-US" dirty="0"/>
          </a:p>
          <a:p>
            <a:r>
              <a:rPr lang="en-US" dirty="0" err="1"/>
              <a:t>Reducerea</a:t>
            </a:r>
            <a:r>
              <a:rPr lang="en-US" dirty="0"/>
              <a:t> G </a:t>
            </a:r>
          </a:p>
          <a:p>
            <a:r>
              <a:rPr lang="en-US" dirty="0" err="1"/>
              <a:t>Exercitiu</a:t>
            </a:r>
            <a:r>
              <a:rPr lang="en-US" dirty="0"/>
              <a:t> </a:t>
            </a:r>
            <a:r>
              <a:rPr lang="en-US" dirty="0" err="1"/>
              <a:t>fizic</a:t>
            </a:r>
            <a:endParaRPr lang="en-US" dirty="0"/>
          </a:p>
          <a:p>
            <a:r>
              <a:rPr lang="en-US" dirty="0"/>
              <a:t>Stop </a:t>
            </a:r>
            <a:r>
              <a:rPr lang="en-US" dirty="0" err="1"/>
              <a:t>fumat</a:t>
            </a:r>
            <a:endParaRPr lang="en-US" dirty="0"/>
          </a:p>
          <a:p>
            <a:r>
              <a:rPr lang="en-US" dirty="0" err="1"/>
              <a:t>Dieta</a:t>
            </a:r>
            <a:r>
              <a:rPr lang="en-US" dirty="0"/>
              <a:t> </a:t>
            </a:r>
          </a:p>
        </p:txBody>
      </p:sp>
    </p:spTree>
    <p:extLst>
      <p:ext uri="{BB962C8B-B14F-4D97-AF65-F5344CB8AC3E}">
        <p14:creationId xmlns:p14="http://schemas.microsoft.com/office/powerpoint/2010/main" val="20116685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BB8982-75DC-B408-9CB9-A7FA1E772CC6}"/>
              </a:ext>
            </a:extLst>
          </p:cNvPr>
          <p:cNvPicPr>
            <a:picLocks noChangeAspect="1"/>
          </p:cNvPicPr>
          <p:nvPr/>
        </p:nvPicPr>
        <p:blipFill rotWithShape="1">
          <a:blip r:embed="rId2"/>
          <a:srcRect t="1" r="14855" b="-6082"/>
          <a:stretch/>
        </p:blipFill>
        <p:spPr>
          <a:xfrm>
            <a:off x="356980" y="4828191"/>
            <a:ext cx="11705585" cy="1459653"/>
          </a:xfrm>
          <a:prstGeom prst="rect">
            <a:avLst/>
          </a:prstGeom>
        </p:spPr>
      </p:pic>
      <p:sp>
        <p:nvSpPr>
          <p:cNvPr id="5" name="TextBox 4">
            <a:extLst>
              <a:ext uri="{FF2B5EF4-FFF2-40B4-BE49-F238E27FC236}">
                <a16:creationId xmlns:a16="http://schemas.microsoft.com/office/drawing/2014/main" id="{7387F494-5C73-A3B6-431A-8FBC864CB0A6}"/>
              </a:ext>
            </a:extLst>
          </p:cNvPr>
          <p:cNvSpPr txBox="1"/>
          <p:nvPr/>
        </p:nvSpPr>
        <p:spPr>
          <a:xfrm>
            <a:off x="1721224" y="1452283"/>
            <a:ext cx="9386047" cy="646331"/>
          </a:xfrm>
          <a:prstGeom prst="rect">
            <a:avLst/>
          </a:prstGeom>
          <a:noFill/>
        </p:spPr>
        <p:txBody>
          <a:bodyPr wrap="square" rtlCol="0">
            <a:spAutoFit/>
          </a:bodyPr>
          <a:lstStyle/>
          <a:p>
            <a:r>
              <a:rPr lang="en-US" sz="3600" b="1" dirty="0">
                <a:solidFill>
                  <a:srgbClr val="C00000"/>
                </a:solidFill>
              </a:rPr>
              <a:t>INTERVEN</a:t>
            </a:r>
            <a:r>
              <a:rPr lang="ro-RO" sz="3600" b="1" dirty="0">
                <a:solidFill>
                  <a:srgbClr val="C00000"/>
                </a:solidFill>
              </a:rPr>
              <a:t>ȚII ASUPRA FACTORILOR DE RISC </a:t>
            </a:r>
            <a:endParaRPr lang="en-US" sz="3600" b="1" dirty="0">
              <a:solidFill>
                <a:srgbClr val="C00000"/>
              </a:solidFill>
            </a:endParaRPr>
          </a:p>
        </p:txBody>
      </p:sp>
      <p:pic>
        <p:nvPicPr>
          <p:cNvPr id="3" name="Picture 2">
            <a:extLst>
              <a:ext uri="{FF2B5EF4-FFF2-40B4-BE49-F238E27FC236}">
                <a16:creationId xmlns:a16="http://schemas.microsoft.com/office/drawing/2014/main" id="{05C2A4EC-784B-7383-0853-2C03388985B5}"/>
              </a:ext>
            </a:extLst>
          </p:cNvPr>
          <p:cNvPicPr>
            <a:picLocks noChangeAspect="1"/>
          </p:cNvPicPr>
          <p:nvPr/>
        </p:nvPicPr>
        <p:blipFill>
          <a:blip r:embed="rId3"/>
          <a:stretch>
            <a:fillRect/>
          </a:stretch>
        </p:blipFill>
        <p:spPr>
          <a:xfrm>
            <a:off x="134471" y="161862"/>
            <a:ext cx="11918982" cy="4504267"/>
          </a:xfrm>
          <a:prstGeom prst="rect">
            <a:avLst/>
          </a:prstGeom>
        </p:spPr>
      </p:pic>
      <p:sp>
        <p:nvSpPr>
          <p:cNvPr id="6" name="Slide Number Placeholder 5">
            <a:extLst>
              <a:ext uri="{FF2B5EF4-FFF2-40B4-BE49-F238E27FC236}">
                <a16:creationId xmlns:a16="http://schemas.microsoft.com/office/drawing/2014/main" id="{CB01646E-416F-A761-0BAD-4A16742932F0}"/>
              </a:ext>
            </a:extLst>
          </p:cNvPr>
          <p:cNvSpPr>
            <a:spLocks noGrp="1"/>
          </p:cNvSpPr>
          <p:nvPr>
            <p:ph type="sldNum" sz="quarter" idx="12"/>
          </p:nvPr>
        </p:nvSpPr>
        <p:spPr/>
        <p:txBody>
          <a:bodyPr/>
          <a:lstStyle/>
          <a:p>
            <a:fld id="{5BB6BFA1-463B-4C5B-87C6-B8F8AF7D9558}" type="slidenum">
              <a:rPr lang="en-US" smtClean="0"/>
              <a:t>136</a:t>
            </a:fld>
            <a:endParaRPr lang="en-US"/>
          </a:p>
        </p:txBody>
      </p:sp>
    </p:spTree>
    <p:extLst>
      <p:ext uri="{BB962C8B-B14F-4D97-AF65-F5344CB8AC3E}">
        <p14:creationId xmlns:p14="http://schemas.microsoft.com/office/powerpoint/2010/main" val="2591346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667500" y="3912620"/>
            <a:ext cx="5522914" cy="2860080"/>
          </a:xfrm>
          <a:prstGeom prst="rect">
            <a:avLst/>
          </a:prstGeom>
        </p:spPr>
      </p:pic>
      <p:sp>
        <p:nvSpPr>
          <p:cNvPr id="2" name="TextBox 1">
            <a:extLst>
              <a:ext uri="{FF2B5EF4-FFF2-40B4-BE49-F238E27FC236}">
                <a16:creationId xmlns:a16="http://schemas.microsoft.com/office/drawing/2014/main" id="{45161ED7-0445-EB8C-21D0-AF3BE3047A53}"/>
              </a:ext>
            </a:extLst>
          </p:cNvPr>
          <p:cNvSpPr txBox="1"/>
          <p:nvPr/>
        </p:nvSpPr>
        <p:spPr>
          <a:xfrm>
            <a:off x="575733" y="4453467"/>
            <a:ext cx="4707467" cy="923330"/>
          </a:xfrm>
          <a:prstGeom prst="rect">
            <a:avLst/>
          </a:prstGeom>
          <a:noFill/>
        </p:spPr>
        <p:txBody>
          <a:bodyPr wrap="square" rtlCol="0">
            <a:spAutoFit/>
          </a:bodyPr>
          <a:lstStyle/>
          <a:p>
            <a:r>
              <a:rPr lang="en-US" dirty="0" err="1"/>
              <a:t>Tratament</a:t>
            </a:r>
            <a:r>
              <a:rPr lang="en-US" dirty="0"/>
              <a:t> </a:t>
            </a:r>
            <a:r>
              <a:rPr lang="en-US" dirty="0" err="1"/>
              <a:t>igieno</a:t>
            </a:r>
            <a:r>
              <a:rPr lang="en-US" dirty="0"/>
              <a:t>-dietetic</a:t>
            </a:r>
          </a:p>
          <a:p>
            <a:r>
              <a:rPr lang="en-US" dirty="0" err="1"/>
              <a:t>Monitorizarea</a:t>
            </a:r>
            <a:r>
              <a:rPr lang="en-US" dirty="0"/>
              <a:t> TA</a:t>
            </a:r>
          </a:p>
          <a:p>
            <a:r>
              <a:rPr lang="en-US" dirty="0"/>
              <a:t>IECA-D (</a:t>
            </a:r>
            <a:r>
              <a:rPr lang="en-US" dirty="0" err="1"/>
              <a:t>combinatie</a:t>
            </a:r>
            <a:r>
              <a:rPr lang="en-US" dirty="0"/>
              <a:t> </a:t>
            </a:r>
            <a:r>
              <a:rPr lang="en-US" dirty="0" err="1"/>
              <a:t>fixa</a:t>
            </a:r>
            <a:r>
              <a:rPr lang="en-US" dirty="0"/>
              <a:t>)</a:t>
            </a:r>
          </a:p>
        </p:txBody>
      </p:sp>
      <p:grpSp>
        <p:nvGrpSpPr>
          <p:cNvPr id="3" name="Group 37">
            <a:extLst>
              <a:ext uri="{FF2B5EF4-FFF2-40B4-BE49-F238E27FC236}">
                <a16:creationId xmlns:a16="http://schemas.microsoft.com/office/drawing/2014/main" id="{FA5EEBEB-F4FD-83A6-9EA5-375D8F09E4C0}"/>
              </a:ext>
            </a:extLst>
          </p:cNvPr>
          <p:cNvGrpSpPr/>
          <p:nvPr/>
        </p:nvGrpSpPr>
        <p:grpSpPr>
          <a:xfrm>
            <a:off x="681035" y="438147"/>
            <a:ext cx="5681665" cy="3143254"/>
            <a:chOff x="1566860" y="1162046"/>
            <a:chExt cx="7653336" cy="5116489"/>
          </a:xfrm>
        </p:grpSpPr>
        <p:sp>
          <p:nvSpPr>
            <p:cNvPr id="6" name="Arrow: Down 26">
              <a:extLst>
                <a:ext uri="{FF2B5EF4-FFF2-40B4-BE49-F238E27FC236}">
                  <a16:creationId xmlns:a16="http://schemas.microsoft.com/office/drawing/2014/main" id="{F28774D9-37F8-5A6B-9E07-55AA7055AA5A}"/>
                </a:ext>
              </a:extLst>
            </p:cNvPr>
            <p:cNvSpPr/>
            <p:nvPr/>
          </p:nvSpPr>
          <p:spPr>
            <a:xfrm>
              <a:off x="5321853" y="1962110"/>
              <a:ext cx="500542" cy="1995513"/>
            </a:xfrm>
            <a:custGeom>
              <a:avLst>
                <a:gd name="f0" fmla="val 18891"/>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D0CECE"/>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o-RO" sz="1800" b="0" i="0" u="none" strike="noStrike" kern="1200" cap="none" spc="0" normalizeH="0" baseline="0" noProof="0">
                <a:ln>
                  <a:noFill/>
                </a:ln>
                <a:solidFill>
                  <a:srgbClr val="FFFFFF"/>
                </a:solidFill>
                <a:effectLst/>
                <a:uLnTx/>
                <a:uFillTx/>
                <a:latin typeface="Calibri"/>
                <a:ea typeface="+mn-ea"/>
                <a:cs typeface="+mn-cs"/>
              </a:endParaRPr>
            </a:p>
          </p:txBody>
        </p:sp>
        <p:sp>
          <p:nvSpPr>
            <p:cNvPr id="7" name="Arrow: Down 27">
              <a:extLst>
                <a:ext uri="{FF2B5EF4-FFF2-40B4-BE49-F238E27FC236}">
                  <a16:creationId xmlns:a16="http://schemas.microsoft.com/office/drawing/2014/main" id="{591661A1-98D8-491F-CA00-3693FFDBC222}"/>
                </a:ext>
              </a:extLst>
            </p:cNvPr>
            <p:cNvSpPr/>
            <p:nvPr/>
          </p:nvSpPr>
          <p:spPr>
            <a:xfrm>
              <a:off x="6888714" y="1962110"/>
              <a:ext cx="500542" cy="1995513"/>
            </a:xfrm>
            <a:custGeom>
              <a:avLst>
                <a:gd name="f0" fmla="val 18891"/>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D0CECE"/>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o-RO" sz="1800" b="0" i="0" u="none" strike="noStrike" kern="1200" cap="none" spc="0" normalizeH="0" baseline="0" noProof="0">
                <a:ln>
                  <a:noFill/>
                </a:ln>
                <a:solidFill>
                  <a:srgbClr val="FFFFFF"/>
                </a:solidFill>
                <a:effectLst/>
                <a:uLnTx/>
                <a:uFillTx/>
                <a:latin typeface="Calibri"/>
                <a:ea typeface="+mn-ea"/>
                <a:cs typeface="+mn-cs"/>
              </a:endParaRPr>
            </a:p>
          </p:txBody>
        </p:sp>
        <p:sp>
          <p:nvSpPr>
            <p:cNvPr id="8" name="Arrow: Down 28">
              <a:extLst>
                <a:ext uri="{FF2B5EF4-FFF2-40B4-BE49-F238E27FC236}">
                  <a16:creationId xmlns:a16="http://schemas.microsoft.com/office/drawing/2014/main" id="{1CAAB3EB-2CCC-3183-2927-F1FE59A7B048}"/>
                </a:ext>
              </a:extLst>
            </p:cNvPr>
            <p:cNvSpPr/>
            <p:nvPr/>
          </p:nvSpPr>
          <p:spPr>
            <a:xfrm>
              <a:off x="8381280" y="1954987"/>
              <a:ext cx="500542" cy="1995513"/>
            </a:xfrm>
            <a:custGeom>
              <a:avLst>
                <a:gd name="f0" fmla="val 18891"/>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D0CECE"/>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o-RO" sz="1800" b="0" i="0" u="none" strike="noStrike" kern="1200" cap="none" spc="0" normalizeH="0" baseline="0" noProof="0">
                <a:ln>
                  <a:noFill/>
                </a:ln>
                <a:solidFill>
                  <a:srgbClr val="FFFFFF"/>
                </a:solidFill>
                <a:effectLst/>
                <a:uLnTx/>
                <a:uFillTx/>
                <a:latin typeface="Calibri"/>
                <a:ea typeface="+mn-ea"/>
                <a:cs typeface="+mn-cs"/>
              </a:endParaRPr>
            </a:p>
          </p:txBody>
        </p:sp>
        <p:sp>
          <p:nvSpPr>
            <p:cNvPr id="9" name="Arrow: Down 21">
              <a:extLst>
                <a:ext uri="{FF2B5EF4-FFF2-40B4-BE49-F238E27FC236}">
                  <a16:creationId xmlns:a16="http://schemas.microsoft.com/office/drawing/2014/main" id="{04631E0C-CDB6-24CA-CD52-A8F13B4676C1}"/>
                </a:ext>
              </a:extLst>
            </p:cNvPr>
            <p:cNvSpPr/>
            <p:nvPr/>
          </p:nvSpPr>
          <p:spPr>
            <a:xfrm>
              <a:off x="1761884" y="4317184"/>
              <a:ext cx="486012" cy="1218364"/>
            </a:xfrm>
            <a:custGeom>
              <a:avLst>
                <a:gd name="f0" fmla="val 17292"/>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D0CECE"/>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o-RO" sz="1800" b="0" i="0" u="none" strike="noStrike" kern="1200" cap="none" spc="0" normalizeH="0" baseline="0" noProof="0">
                <a:ln>
                  <a:noFill/>
                </a:ln>
                <a:solidFill>
                  <a:srgbClr val="FFFFFF"/>
                </a:solidFill>
                <a:effectLst/>
                <a:uLnTx/>
                <a:uFillTx/>
                <a:latin typeface="Calibri"/>
                <a:ea typeface="+mn-ea"/>
                <a:cs typeface="+mn-cs"/>
              </a:endParaRPr>
            </a:p>
          </p:txBody>
        </p:sp>
        <p:sp>
          <p:nvSpPr>
            <p:cNvPr id="10" name="Arrow: Down 20">
              <a:extLst>
                <a:ext uri="{FF2B5EF4-FFF2-40B4-BE49-F238E27FC236}">
                  <a16:creationId xmlns:a16="http://schemas.microsoft.com/office/drawing/2014/main" id="{EC5167BA-52C7-6885-C2CE-20768B86A55A}"/>
                </a:ext>
              </a:extLst>
            </p:cNvPr>
            <p:cNvSpPr/>
            <p:nvPr/>
          </p:nvSpPr>
          <p:spPr>
            <a:xfrm>
              <a:off x="3626400" y="1981148"/>
              <a:ext cx="500542" cy="1995513"/>
            </a:xfrm>
            <a:custGeom>
              <a:avLst>
                <a:gd name="f0" fmla="val 18891"/>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D0CECE"/>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o-RO" sz="1800" b="0" i="0" u="none" strike="noStrike" kern="1200" cap="none" spc="0" normalizeH="0" baseline="0" noProof="0">
                <a:ln>
                  <a:noFill/>
                </a:ln>
                <a:solidFill>
                  <a:srgbClr val="FFFFFF"/>
                </a:solidFill>
                <a:effectLst/>
                <a:uLnTx/>
                <a:uFillTx/>
                <a:latin typeface="Calibri"/>
                <a:ea typeface="+mn-ea"/>
                <a:cs typeface="+mn-cs"/>
              </a:endParaRPr>
            </a:p>
          </p:txBody>
        </p:sp>
        <p:sp>
          <p:nvSpPr>
            <p:cNvPr id="11" name="Arrow: Down 19">
              <a:extLst>
                <a:ext uri="{FF2B5EF4-FFF2-40B4-BE49-F238E27FC236}">
                  <a16:creationId xmlns:a16="http://schemas.microsoft.com/office/drawing/2014/main" id="{4E396856-AA1D-2AC2-ACED-9EF758BB3125}"/>
                </a:ext>
              </a:extLst>
            </p:cNvPr>
            <p:cNvSpPr/>
            <p:nvPr/>
          </p:nvSpPr>
          <p:spPr>
            <a:xfrm>
              <a:off x="2012155" y="1981148"/>
              <a:ext cx="500542" cy="1995513"/>
            </a:xfrm>
            <a:custGeom>
              <a:avLst>
                <a:gd name="f0" fmla="val 18891"/>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D0CECE"/>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o-RO"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12" name="Group 18">
              <a:extLst>
                <a:ext uri="{FF2B5EF4-FFF2-40B4-BE49-F238E27FC236}">
                  <a16:creationId xmlns:a16="http://schemas.microsoft.com/office/drawing/2014/main" id="{7B06A93F-329A-E47A-0327-5CB7250BD893}"/>
                </a:ext>
              </a:extLst>
            </p:cNvPr>
            <p:cNvGrpSpPr/>
            <p:nvPr/>
          </p:nvGrpSpPr>
          <p:grpSpPr>
            <a:xfrm>
              <a:off x="1566860" y="1162046"/>
              <a:ext cx="7653336" cy="5116489"/>
              <a:chOff x="1566860" y="1162046"/>
              <a:chExt cx="7653336" cy="5116489"/>
            </a:xfrm>
          </p:grpSpPr>
          <p:sp>
            <p:nvSpPr>
              <p:cNvPr id="23" name="Rectangle: Rounded Corners 2">
                <a:extLst>
                  <a:ext uri="{FF2B5EF4-FFF2-40B4-BE49-F238E27FC236}">
                    <a16:creationId xmlns:a16="http://schemas.microsoft.com/office/drawing/2014/main" id="{234F8A80-8ECD-A944-3299-B436CB9A9344}"/>
                  </a:ext>
                </a:extLst>
              </p:cNvPr>
              <p:cNvSpPr/>
              <p:nvPr/>
            </p:nvSpPr>
            <p:spPr>
              <a:xfrm>
                <a:off x="1671632" y="1190640"/>
                <a:ext cx="1176339" cy="723875"/>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gradFill>
                <a:gsLst>
                  <a:gs pos="0">
                    <a:srgbClr val="FFCAA7"/>
                  </a:gs>
                  <a:gs pos="100000">
                    <a:srgbClr val="FFDDC8"/>
                  </a:gs>
                </a:gsLst>
                <a:lin ang="10800000"/>
              </a:gra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200" b="0" i="0" u="none" strike="noStrike" kern="1200" cap="none" spc="0" normalizeH="0" baseline="0" noProof="0">
                    <a:ln>
                      <a:noFill/>
                    </a:ln>
                    <a:solidFill>
                      <a:srgbClr val="000000"/>
                    </a:solidFill>
                    <a:effectLst/>
                    <a:uLnTx/>
                    <a:uFillTx/>
                    <a:latin typeface="Calibri"/>
                    <a:ea typeface="+mn-ea"/>
                    <a:cs typeface="+mn-cs"/>
                  </a:rPr>
                  <a:t>Grad 1</a:t>
                </a:r>
              </a:p>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200" b="1" i="0" u="none" strike="noStrike" kern="1200" cap="none" spc="0" normalizeH="0" baseline="0" noProof="0">
                    <a:ln>
                      <a:noFill/>
                    </a:ln>
                    <a:solidFill>
                      <a:srgbClr val="000000"/>
                    </a:solidFill>
                    <a:effectLst/>
                    <a:uLnTx/>
                    <a:uFillTx/>
                    <a:latin typeface="Calibri"/>
                    <a:ea typeface="+mn-ea"/>
                    <a:cs typeface="+mn-cs"/>
                  </a:rPr>
                  <a:t>TA 140-159 / 90-99</a:t>
                </a:r>
                <a:endParaRPr kumimoji="0" lang="ro-RO" sz="1200" b="1" i="0" u="none" strike="noStrike" kern="1200" cap="none" spc="0" normalizeH="0" baseline="0" noProof="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o-RO" sz="1200" b="0" i="0" u="none" strike="noStrike" kern="1200" cap="none" spc="0" normalizeH="0" baseline="0" noProof="0">
                  <a:ln>
                    <a:noFill/>
                  </a:ln>
                  <a:solidFill>
                    <a:srgbClr val="000000"/>
                  </a:solidFill>
                  <a:effectLst/>
                  <a:uLnTx/>
                  <a:uFillTx/>
                  <a:latin typeface="Calibri"/>
                  <a:ea typeface="+mn-ea"/>
                  <a:cs typeface="+mn-cs"/>
                </a:endParaRPr>
              </a:p>
            </p:txBody>
          </p:sp>
          <p:sp>
            <p:nvSpPr>
              <p:cNvPr id="24" name="Rectangle: Rounded Corners 3">
                <a:extLst>
                  <a:ext uri="{FF2B5EF4-FFF2-40B4-BE49-F238E27FC236}">
                    <a16:creationId xmlns:a16="http://schemas.microsoft.com/office/drawing/2014/main" id="{35E45622-9B7C-C701-463D-0FA587EBD8C2}"/>
                  </a:ext>
                </a:extLst>
              </p:cNvPr>
              <p:cNvSpPr/>
              <p:nvPr/>
            </p:nvSpPr>
            <p:spPr>
              <a:xfrm>
                <a:off x="3362321" y="1162046"/>
                <a:ext cx="1028700" cy="752468"/>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gradFill>
                <a:gsLst>
                  <a:gs pos="0">
                    <a:srgbClr val="EDA08C"/>
                  </a:gs>
                  <a:gs pos="100000">
                    <a:srgbClr val="F2C5BA"/>
                  </a:gs>
                </a:gsLst>
                <a:lin ang="10800000"/>
              </a:gra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200" b="0" i="0" u="none" strike="noStrike" kern="1200" cap="none" spc="0" normalizeH="0" baseline="0" noProof="0">
                    <a:ln>
                      <a:noFill/>
                    </a:ln>
                    <a:solidFill>
                      <a:srgbClr val="000000"/>
                    </a:solidFill>
                    <a:effectLst/>
                    <a:uLnTx/>
                    <a:uFillTx/>
                    <a:latin typeface="Calibri"/>
                    <a:ea typeface="+mn-ea"/>
                    <a:cs typeface="+mn-cs"/>
                  </a:rPr>
                  <a:t>Grad 2</a:t>
                </a:r>
              </a:p>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200" b="1" i="0" u="none" strike="noStrike" kern="1200" cap="none" spc="0" normalizeH="0" baseline="0" noProof="0">
                    <a:ln>
                      <a:noFill/>
                    </a:ln>
                    <a:solidFill>
                      <a:srgbClr val="000000"/>
                    </a:solidFill>
                    <a:effectLst/>
                    <a:uLnTx/>
                    <a:uFillTx/>
                    <a:latin typeface="Calibri"/>
                    <a:ea typeface="+mn-ea"/>
                    <a:cs typeface="+mn-cs"/>
                  </a:rPr>
                  <a:t>TA 160-179 /  100-109</a:t>
                </a:r>
                <a:endParaRPr kumimoji="0" lang="en-US" sz="1200" b="0" i="0" u="none" strike="noStrike" kern="1200" cap="none" spc="0" normalizeH="0" baseline="0" noProof="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o-RO" sz="1200" b="0" i="0" u="none" strike="noStrike" kern="1200" cap="none" spc="0" normalizeH="0" baseline="0" noProof="0">
                  <a:ln>
                    <a:noFill/>
                  </a:ln>
                  <a:solidFill>
                    <a:srgbClr val="000000"/>
                  </a:solidFill>
                  <a:effectLst/>
                  <a:uLnTx/>
                  <a:uFillTx/>
                  <a:latin typeface="Calibri"/>
                  <a:ea typeface="+mn-ea"/>
                  <a:cs typeface="+mn-cs"/>
                </a:endParaRPr>
              </a:p>
            </p:txBody>
          </p:sp>
          <p:sp>
            <p:nvSpPr>
              <p:cNvPr id="25" name="Rectangle: Rounded Corners 4">
                <a:extLst>
                  <a:ext uri="{FF2B5EF4-FFF2-40B4-BE49-F238E27FC236}">
                    <a16:creationId xmlns:a16="http://schemas.microsoft.com/office/drawing/2014/main" id="{5B6A6D31-276F-51B1-E984-92C27290FCB9}"/>
                  </a:ext>
                </a:extLst>
              </p:cNvPr>
              <p:cNvSpPr/>
              <p:nvPr/>
            </p:nvSpPr>
            <p:spPr>
              <a:xfrm>
                <a:off x="5057775" y="1162046"/>
                <a:ext cx="1028700" cy="752468"/>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gradFill>
                <a:gsLst>
                  <a:gs pos="0">
                    <a:srgbClr val="C29F96"/>
                  </a:gs>
                  <a:gs pos="100000">
                    <a:srgbClr val="D8C5C0"/>
                  </a:gs>
                </a:gsLst>
                <a:lin ang="10800000"/>
              </a:gra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200" b="0" i="0" u="none" strike="noStrike" kern="1200" cap="none" spc="0" normalizeH="0" baseline="0" noProof="0">
                    <a:ln>
                      <a:noFill/>
                    </a:ln>
                    <a:solidFill>
                      <a:srgbClr val="000000"/>
                    </a:solidFill>
                    <a:effectLst/>
                    <a:uLnTx/>
                    <a:uFillTx/>
                    <a:latin typeface="Calibri"/>
                    <a:ea typeface="+mn-ea"/>
                    <a:cs typeface="+mn-cs"/>
                  </a:rPr>
                  <a:t>Grad 1</a:t>
                </a:r>
              </a:p>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200" b="1" i="0" u="none" strike="noStrike" kern="1200" cap="none" spc="0" normalizeH="0" baseline="0" noProof="0">
                    <a:ln>
                      <a:noFill/>
                    </a:ln>
                    <a:solidFill>
                      <a:srgbClr val="000000"/>
                    </a:solidFill>
                    <a:effectLst/>
                    <a:uLnTx/>
                    <a:uFillTx/>
                    <a:latin typeface="Calibri"/>
                    <a:ea typeface="+mn-ea"/>
                    <a:cs typeface="+mn-cs"/>
                  </a:rPr>
                  <a:t>TA 140-159 / 90-99</a:t>
                </a:r>
                <a:endParaRPr kumimoji="0" lang="ro-RO" sz="1200" b="1" i="0" u="none" strike="noStrike" kern="1200" cap="none" spc="0" normalizeH="0" baseline="0" noProof="0">
                  <a:ln>
                    <a:noFill/>
                  </a:ln>
                  <a:solidFill>
                    <a:srgbClr val="000000"/>
                  </a:solidFill>
                  <a:effectLst/>
                  <a:uLnTx/>
                  <a:uFillTx/>
                  <a:latin typeface="Calibri"/>
                  <a:ea typeface="+mn-ea"/>
                  <a:cs typeface="+mn-cs"/>
                </a:endParaRPr>
              </a:p>
            </p:txBody>
          </p:sp>
          <p:sp>
            <p:nvSpPr>
              <p:cNvPr id="26" name="Rectangle: Rounded Corners 5">
                <a:extLst>
                  <a:ext uri="{FF2B5EF4-FFF2-40B4-BE49-F238E27FC236}">
                    <a16:creationId xmlns:a16="http://schemas.microsoft.com/office/drawing/2014/main" id="{1E15B2FB-9162-DCF6-DC3E-0789C2714F26}"/>
                  </a:ext>
                </a:extLst>
              </p:cNvPr>
              <p:cNvSpPr/>
              <p:nvPr/>
            </p:nvSpPr>
            <p:spPr>
              <a:xfrm>
                <a:off x="6600825" y="1162046"/>
                <a:ext cx="1028700" cy="752468"/>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gradFill>
                <a:gsLst>
                  <a:gs pos="0">
                    <a:srgbClr val="C29F96"/>
                  </a:gs>
                  <a:gs pos="100000">
                    <a:srgbClr val="D8C5C0"/>
                  </a:gs>
                </a:gsLst>
                <a:lin ang="10800000"/>
              </a:gra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200" b="0" i="0" u="none" strike="noStrike" kern="1200" cap="none" spc="0" normalizeH="0" baseline="0" noProof="0">
                    <a:ln>
                      <a:noFill/>
                    </a:ln>
                    <a:solidFill>
                      <a:srgbClr val="000000"/>
                    </a:solidFill>
                    <a:effectLst/>
                    <a:uLnTx/>
                    <a:uFillTx/>
                    <a:latin typeface="Calibri"/>
                    <a:ea typeface="+mn-ea"/>
                    <a:cs typeface="+mn-cs"/>
                  </a:rPr>
                  <a:t>Grad 2</a:t>
                </a:r>
              </a:p>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200" b="1" i="0" u="none" strike="noStrike" kern="1200" cap="none" spc="0" normalizeH="0" baseline="0" noProof="0">
                    <a:ln>
                      <a:noFill/>
                    </a:ln>
                    <a:solidFill>
                      <a:srgbClr val="000000"/>
                    </a:solidFill>
                    <a:effectLst/>
                    <a:uLnTx/>
                    <a:uFillTx/>
                    <a:latin typeface="Calibri"/>
                    <a:ea typeface="+mn-ea"/>
                    <a:cs typeface="+mn-cs"/>
                  </a:rPr>
                  <a:t>TA 160-179 /  100-109</a:t>
                </a: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27" name="Rectangle: Rounded Corners 6">
                <a:extLst>
                  <a:ext uri="{FF2B5EF4-FFF2-40B4-BE49-F238E27FC236}">
                    <a16:creationId xmlns:a16="http://schemas.microsoft.com/office/drawing/2014/main" id="{386997A1-0D12-A332-D2C0-E88C3735B4A0}"/>
                  </a:ext>
                </a:extLst>
              </p:cNvPr>
              <p:cNvSpPr/>
              <p:nvPr/>
            </p:nvSpPr>
            <p:spPr>
              <a:xfrm>
                <a:off x="8077196" y="1190640"/>
                <a:ext cx="1028700" cy="723875"/>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gradFill>
                <a:gsLst>
                  <a:gs pos="0">
                    <a:srgbClr val="C29F96"/>
                  </a:gs>
                  <a:gs pos="100000">
                    <a:srgbClr val="D8C5C0"/>
                  </a:gs>
                </a:gsLst>
                <a:lin ang="10800000"/>
              </a:gra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200" b="0" i="0" u="none" strike="noStrike" kern="1200" cap="none" spc="0" normalizeH="0" baseline="0" noProof="0">
                    <a:ln>
                      <a:noFill/>
                    </a:ln>
                    <a:solidFill>
                      <a:srgbClr val="000000"/>
                    </a:solidFill>
                    <a:effectLst/>
                    <a:uLnTx/>
                    <a:uFillTx/>
                    <a:latin typeface="Calibri"/>
                    <a:ea typeface="+mn-ea"/>
                    <a:cs typeface="+mn-cs"/>
                  </a:rPr>
                  <a:t>Grad 3</a:t>
                </a:r>
              </a:p>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200" b="1" i="0" u="none" strike="noStrike" kern="1200" cap="none" spc="0" normalizeH="0" baseline="0" noProof="0">
                    <a:ln>
                      <a:noFill/>
                    </a:ln>
                    <a:solidFill>
                      <a:srgbClr val="000000"/>
                    </a:solidFill>
                    <a:effectLst/>
                    <a:uLnTx/>
                    <a:uFillTx/>
                    <a:latin typeface="Calibri"/>
                    <a:ea typeface="+mn-ea"/>
                    <a:cs typeface="+mn-cs"/>
                  </a:rPr>
                  <a:t>TA ≥ 180 / 110</a:t>
                </a:r>
                <a:endParaRPr kumimoji="0" lang="ro-RO" sz="1200" b="1" i="0" u="none" strike="noStrike" kern="1200" cap="none" spc="0" normalizeH="0" baseline="0" noProof="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o-RO" sz="1200" b="0" i="0" u="none" strike="noStrike" kern="1200" cap="none" spc="0" normalizeH="0" baseline="0" noProof="0">
                  <a:ln>
                    <a:noFill/>
                  </a:ln>
                  <a:solidFill>
                    <a:srgbClr val="000000"/>
                  </a:solidFill>
                  <a:effectLst/>
                  <a:uLnTx/>
                  <a:uFillTx/>
                  <a:latin typeface="Calibri"/>
                  <a:ea typeface="+mn-ea"/>
                  <a:cs typeface="+mn-cs"/>
                </a:endParaRPr>
              </a:p>
            </p:txBody>
          </p:sp>
          <p:sp>
            <p:nvSpPr>
              <p:cNvPr id="28" name="Rectangle: Rounded Corners 7">
                <a:extLst>
                  <a:ext uri="{FF2B5EF4-FFF2-40B4-BE49-F238E27FC236}">
                    <a16:creationId xmlns:a16="http://schemas.microsoft.com/office/drawing/2014/main" id="{58F1985E-38FD-1C04-7F96-59B08D8D7FBB}"/>
                  </a:ext>
                </a:extLst>
              </p:cNvPr>
              <p:cNvSpPr/>
              <p:nvPr/>
            </p:nvSpPr>
            <p:spPr>
              <a:xfrm>
                <a:off x="1566860" y="2285990"/>
                <a:ext cx="2824160" cy="304806"/>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gradFill>
                <a:gsLst>
                  <a:gs pos="0">
                    <a:srgbClr val="EA9F96"/>
                  </a:gs>
                  <a:gs pos="100000">
                    <a:srgbClr val="F0C4C0"/>
                  </a:gs>
                </a:gsLst>
                <a:lin ang="10800000"/>
              </a:gra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300" b="1" i="0" u="none" strike="noStrike" kern="1200" cap="none" spc="0" normalizeH="0" baseline="0" noProof="0">
                    <a:ln>
                      <a:noFill/>
                    </a:ln>
                    <a:solidFill>
                      <a:srgbClr val="000000"/>
                    </a:solidFill>
                    <a:effectLst/>
                    <a:uLnTx/>
                    <a:uFillTx/>
                    <a:latin typeface="Calibri"/>
                    <a:ea typeface="+mn-ea"/>
                    <a:cs typeface="+mn-cs"/>
                  </a:rPr>
                  <a:t>Asimptomatica, fara AOTMH sau BCV</a:t>
                </a:r>
                <a:endParaRPr kumimoji="0" lang="ro-RO" sz="1300" b="1" i="0" u="none" strike="noStrike" kern="1200" cap="none" spc="0" normalizeH="0" baseline="0" noProof="0">
                  <a:ln>
                    <a:noFill/>
                  </a:ln>
                  <a:solidFill>
                    <a:srgbClr val="000000"/>
                  </a:solidFill>
                  <a:effectLst/>
                  <a:uLnTx/>
                  <a:uFillTx/>
                  <a:latin typeface="Calibri"/>
                  <a:ea typeface="+mn-ea"/>
                  <a:cs typeface="+mn-cs"/>
                </a:endParaRPr>
              </a:p>
            </p:txBody>
          </p:sp>
          <p:sp>
            <p:nvSpPr>
              <p:cNvPr id="29" name="Rectangle: Rounded Corners 9">
                <a:extLst>
                  <a:ext uri="{FF2B5EF4-FFF2-40B4-BE49-F238E27FC236}">
                    <a16:creationId xmlns:a16="http://schemas.microsoft.com/office/drawing/2014/main" id="{BFD2D226-A13C-9F23-1024-C59921AAE47C}"/>
                  </a:ext>
                </a:extLst>
              </p:cNvPr>
              <p:cNvSpPr/>
              <p:nvPr/>
            </p:nvSpPr>
            <p:spPr>
              <a:xfrm>
                <a:off x="5057775" y="2285990"/>
                <a:ext cx="4162421" cy="304806"/>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gradFill>
                <a:gsLst>
                  <a:gs pos="0">
                    <a:srgbClr val="EA9F96"/>
                  </a:gs>
                  <a:gs pos="100000">
                    <a:srgbClr val="F0C4C0"/>
                  </a:gs>
                </a:gsLst>
                <a:lin ang="10800000"/>
              </a:gra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300" b="1" i="0" u="none" strike="noStrike" kern="1200" cap="none" spc="0" normalizeH="0" baseline="0" noProof="0">
                    <a:ln>
                      <a:noFill/>
                    </a:ln>
                    <a:solidFill>
                      <a:srgbClr val="000000"/>
                    </a:solidFill>
                    <a:effectLst/>
                    <a:uLnTx/>
                    <a:uFillTx/>
                    <a:latin typeface="Calibri"/>
                    <a:ea typeface="+mn-ea"/>
                    <a:cs typeface="+mn-cs"/>
                  </a:rPr>
                  <a:t>Simptomatica, sau cu AOTMH sau BCR stadiu ≥ 3 sau BCV</a:t>
                </a:r>
                <a:endParaRPr kumimoji="0" lang="ro-RO" sz="1300" b="1" i="0" u="none" strike="noStrike" kern="1200" cap="none" spc="0" normalizeH="0" baseline="0" noProof="0">
                  <a:ln>
                    <a:noFill/>
                  </a:ln>
                  <a:solidFill>
                    <a:srgbClr val="000000"/>
                  </a:solidFill>
                  <a:effectLst/>
                  <a:uLnTx/>
                  <a:uFillTx/>
                  <a:latin typeface="Calibri"/>
                  <a:ea typeface="+mn-ea"/>
                  <a:cs typeface="+mn-cs"/>
                </a:endParaRPr>
              </a:p>
            </p:txBody>
          </p:sp>
          <p:sp>
            <p:nvSpPr>
              <p:cNvPr id="30" name="Rectangle: Rounded Corners 10">
                <a:extLst>
                  <a:ext uri="{FF2B5EF4-FFF2-40B4-BE49-F238E27FC236}">
                    <a16:creationId xmlns:a16="http://schemas.microsoft.com/office/drawing/2014/main" id="{364EAC56-41BA-42F6-EFD9-462176C472F0}"/>
                  </a:ext>
                </a:extLst>
              </p:cNvPr>
              <p:cNvSpPr/>
              <p:nvPr/>
            </p:nvSpPr>
            <p:spPr>
              <a:xfrm>
                <a:off x="1671632" y="3067053"/>
                <a:ext cx="2824160" cy="447662"/>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gradFill>
                <a:gsLst>
                  <a:gs pos="0">
                    <a:srgbClr val="EA9F96"/>
                  </a:gs>
                  <a:gs pos="100000">
                    <a:srgbClr val="F0C4C0"/>
                  </a:gs>
                </a:gsLst>
                <a:lin ang="10800000"/>
              </a:gra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300" b="1" i="0" u="none" strike="noStrike" kern="1200" cap="none" spc="0" normalizeH="0" baseline="0" noProof="0">
                    <a:ln>
                      <a:noFill/>
                    </a:ln>
                    <a:solidFill>
                      <a:srgbClr val="000000"/>
                    </a:solidFill>
                    <a:effectLst/>
                    <a:uLnTx/>
                    <a:uFillTx/>
                    <a:latin typeface="Calibri"/>
                    <a:ea typeface="+mn-ea"/>
                    <a:cs typeface="+mn-cs"/>
                  </a:rPr>
                  <a:t>Cel putin o vizita suplimentare la cabinet (In urmatoarele 4 saptamani)</a:t>
                </a:r>
                <a:endParaRPr kumimoji="0" lang="ro-RO" sz="1300" b="1" i="0" u="none" strike="noStrike" kern="1200" cap="none" spc="0" normalizeH="0" baseline="0" noProof="0">
                  <a:ln>
                    <a:noFill/>
                  </a:ln>
                  <a:solidFill>
                    <a:srgbClr val="000000"/>
                  </a:solidFill>
                  <a:effectLst/>
                  <a:uLnTx/>
                  <a:uFillTx/>
                  <a:latin typeface="Calibri"/>
                  <a:ea typeface="+mn-ea"/>
                  <a:cs typeface="+mn-cs"/>
                </a:endParaRPr>
              </a:p>
            </p:txBody>
          </p:sp>
          <p:sp>
            <p:nvSpPr>
              <p:cNvPr id="31" name="Rectangle: Rounded Corners 11">
                <a:extLst>
                  <a:ext uri="{FF2B5EF4-FFF2-40B4-BE49-F238E27FC236}">
                    <a16:creationId xmlns:a16="http://schemas.microsoft.com/office/drawing/2014/main" id="{4979EE3A-F2C6-1998-9BF1-75DD64685118}"/>
                  </a:ext>
                </a:extLst>
              </p:cNvPr>
              <p:cNvSpPr/>
              <p:nvPr/>
            </p:nvSpPr>
            <p:spPr>
              <a:xfrm>
                <a:off x="1671632" y="3990971"/>
                <a:ext cx="7434264" cy="304806"/>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gradFill>
                <a:gsLst>
                  <a:gs pos="0">
                    <a:srgbClr val="EA9F96"/>
                  </a:gs>
                  <a:gs pos="100000">
                    <a:srgbClr val="F0C4C0"/>
                  </a:gs>
                </a:gsLst>
                <a:lin ang="8100000"/>
              </a:gra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400" b="1" i="0" u="none" strike="noStrike" kern="1200" cap="none" spc="0" normalizeH="0" baseline="0" noProof="0">
                    <a:ln>
                      <a:noFill/>
                    </a:ln>
                    <a:solidFill>
                      <a:srgbClr val="000000"/>
                    </a:solidFill>
                    <a:effectLst/>
                    <a:uLnTx/>
                    <a:uFillTx/>
                    <a:latin typeface="Calibri"/>
                    <a:ea typeface="+mn-ea"/>
                    <a:cs typeface="+mn-cs"/>
                  </a:rPr>
                  <a:t>Stabilirea diagnosticului – initierea masurilor de stil de viata</a:t>
                </a:r>
                <a:endParaRPr kumimoji="0" lang="ro-RO" sz="1400" b="1" i="0" u="none" strike="noStrike" kern="1200" cap="none" spc="0" normalizeH="0" baseline="0" noProof="0">
                  <a:ln>
                    <a:noFill/>
                  </a:ln>
                  <a:solidFill>
                    <a:srgbClr val="000000"/>
                  </a:solidFill>
                  <a:effectLst/>
                  <a:uLnTx/>
                  <a:uFillTx/>
                  <a:latin typeface="Calibri"/>
                  <a:ea typeface="+mn-ea"/>
                  <a:cs typeface="+mn-cs"/>
                </a:endParaRPr>
              </a:p>
            </p:txBody>
          </p:sp>
          <p:sp>
            <p:nvSpPr>
              <p:cNvPr id="32" name="Rectangle: Rounded Corners 12">
                <a:extLst>
                  <a:ext uri="{FF2B5EF4-FFF2-40B4-BE49-F238E27FC236}">
                    <a16:creationId xmlns:a16="http://schemas.microsoft.com/office/drawing/2014/main" id="{CE59CD39-A10F-127A-8D7D-0F3F1DFC4AE3}"/>
                  </a:ext>
                </a:extLst>
              </p:cNvPr>
              <p:cNvSpPr/>
              <p:nvPr/>
            </p:nvSpPr>
            <p:spPr>
              <a:xfrm>
                <a:off x="2352678" y="4638668"/>
                <a:ext cx="6753228" cy="704846"/>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gradFill>
                <a:gsLst>
                  <a:gs pos="0">
                    <a:srgbClr val="EA9F96"/>
                  </a:gs>
                  <a:gs pos="100000">
                    <a:srgbClr val="F0C4C0"/>
                  </a:gs>
                </a:gsLst>
                <a:lin ang="8100000"/>
              </a:gra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600" b="1" i="0" u="none" strike="noStrike" kern="1200" cap="none" spc="0" normalizeH="0" baseline="0" noProof="0">
                    <a:ln>
                      <a:noFill/>
                    </a:ln>
                    <a:solidFill>
                      <a:srgbClr val="000000"/>
                    </a:solidFill>
                    <a:effectLst/>
                    <a:uLnTx/>
                    <a:uFillTx/>
                    <a:latin typeface="Calibri"/>
                    <a:ea typeface="+mn-ea"/>
                    <a:cs typeface="+mn-cs"/>
                  </a:rPr>
                  <a:t>Imediat tratament medicamentos</a:t>
                </a:r>
                <a:endParaRPr kumimoji="0" lang="ro-RO" sz="1600" b="1" i="0" u="none" strike="noStrike" kern="1200" cap="none" spc="0" normalizeH="0" baseline="0" noProof="0">
                  <a:ln>
                    <a:noFill/>
                  </a:ln>
                  <a:solidFill>
                    <a:srgbClr val="000000"/>
                  </a:solidFill>
                  <a:effectLst/>
                  <a:uLnTx/>
                  <a:uFillTx/>
                  <a:latin typeface="Calibri"/>
                  <a:ea typeface="+mn-ea"/>
                  <a:cs typeface="+mn-cs"/>
                </a:endParaRPr>
              </a:p>
            </p:txBody>
          </p:sp>
          <p:sp>
            <p:nvSpPr>
              <p:cNvPr id="33" name="Rectangle: Rounded Corners 13">
                <a:extLst>
                  <a:ext uri="{FF2B5EF4-FFF2-40B4-BE49-F238E27FC236}">
                    <a16:creationId xmlns:a16="http://schemas.microsoft.com/office/drawing/2014/main" id="{6033682C-7C83-8A61-DB21-6D759EB84B8C}"/>
                  </a:ext>
                </a:extLst>
              </p:cNvPr>
              <p:cNvSpPr/>
              <p:nvPr/>
            </p:nvSpPr>
            <p:spPr>
              <a:xfrm>
                <a:off x="1745452" y="5602254"/>
                <a:ext cx="7286625" cy="676281"/>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gradFill>
                <a:gsLst>
                  <a:gs pos="0">
                    <a:srgbClr val="EA9F96"/>
                  </a:gs>
                  <a:gs pos="100000">
                    <a:srgbClr val="F0C4C0"/>
                  </a:gs>
                </a:gsLst>
                <a:lin ang="10800000"/>
              </a:gra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600" b="1" i="0" u="none" strike="noStrike" kern="1200" cap="none" spc="0" normalizeH="0" baseline="0" noProof="0">
                    <a:ln>
                      <a:noFill/>
                    </a:ln>
                    <a:solidFill>
                      <a:srgbClr val="000000"/>
                    </a:solidFill>
                    <a:effectLst/>
                    <a:uLnTx/>
                    <a:uFillTx/>
                    <a:latin typeface="Calibri"/>
                    <a:ea typeface="+mn-ea"/>
                    <a:cs typeface="+mn-cs"/>
                  </a:rPr>
                  <a:t>Obiectiv: control optim al TA in urmatoarele 3 luni</a:t>
                </a:r>
                <a:endParaRPr kumimoji="0" lang="ro-RO" sz="1600" b="1" i="0" u="none" strike="noStrike" kern="1200" cap="none" spc="0" normalizeH="0" baseline="0" noProof="0">
                  <a:ln>
                    <a:noFill/>
                  </a:ln>
                  <a:solidFill>
                    <a:srgbClr val="000000"/>
                  </a:solidFill>
                  <a:effectLst/>
                  <a:uLnTx/>
                  <a:uFillTx/>
                  <a:latin typeface="Calibri"/>
                  <a:ea typeface="+mn-ea"/>
                  <a:cs typeface="+mn-cs"/>
                </a:endParaRPr>
              </a:p>
            </p:txBody>
          </p:sp>
          <p:sp>
            <p:nvSpPr>
              <p:cNvPr id="34" name="TextBox 14">
                <a:extLst>
                  <a:ext uri="{FF2B5EF4-FFF2-40B4-BE49-F238E27FC236}">
                    <a16:creationId xmlns:a16="http://schemas.microsoft.com/office/drawing/2014/main" id="{47C5A440-2B85-36C8-8E2A-4D9DE010EA8B}"/>
                  </a:ext>
                </a:extLst>
              </p:cNvPr>
              <p:cNvSpPr txBox="1"/>
              <p:nvPr/>
            </p:nvSpPr>
            <p:spPr>
              <a:xfrm>
                <a:off x="1745452" y="5657840"/>
                <a:ext cx="1407316" cy="553998"/>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000" b="1" i="0" u="none" strike="noStrike" kern="1200" cap="none" spc="0" normalizeH="0" baseline="0" noProof="0">
                    <a:ln>
                      <a:noFill/>
                    </a:ln>
                    <a:solidFill>
                      <a:srgbClr val="000000"/>
                    </a:solidFill>
                    <a:effectLst/>
                    <a:uLnTx/>
                    <a:uFillTx/>
                    <a:latin typeface="Calibri"/>
                    <a:ea typeface="+mn-ea"/>
                    <a:cs typeface="+mn-cs"/>
                  </a:rPr>
                  <a:t>Initiere tratament medicamentos daca TA nu este controlata</a:t>
                </a:r>
                <a:endParaRPr kumimoji="0" lang="ro-RO" sz="1000" b="1" i="0" u="none" strike="noStrike" kern="1200" cap="none" spc="0" normalizeH="0" baseline="0" noProof="0">
                  <a:ln>
                    <a:noFill/>
                  </a:ln>
                  <a:solidFill>
                    <a:srgbClr val="000000"/>
                  </a:solidFill>
                  <a:effectLst/>
                  <a:uLnTx/>
                  <a:uFillTx/>
                  <a:latin typeface="Calibri"/>
                  <a:ea typeface="+mn-ea"/>
                  <a:cs typeface="+mn-cs"/>
                </a:endParaRPr>
              </a:p>
            </p:txBody>
          </p:sp>
          <p:sp>
            <p:nvSpPr>
              <p:cNvPr id="35" name="TextBox 16">
                <a:extLst>
                  <a:ext uri="{FF2B5EF4-FFF2-40B4-BE49-F238E27FC236}">
                    <a16:creationId xmlns:a16="http://schemas.microsoft.com/office/drawing/2014/main" id="{71103060-1653-6A41-F894-25620CF2C195}"/>
                  </a:ext>
                </a:extLst>
              </p:cNvPr>
              <p:cNvSpPr txBox="1"/>
              <p:nvPr/>
            </p:nvSpPr>
            <p:spPr>
              <a:xfrm>
                <a:off x="2352678" y="4772034"/>
                <a:ext cx="1009653" cy="246220"/>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000" b="1" i="0" u="none" strike="noStrike" kern="1200" cap="none" spc="0" normalizeH="0" baseline="0" noProof="0">
                    <a:ln>
                      <a:noFill/>
                    </a:ln>
                    <a:solidFill>
                      <a:srgbClr val="000000"/>
                    </a:solidFill>
                    <a:effectLst/>
                    <a:uLnTx/>
                    <a:uFillTx/>
                    <a:latin typeface="Calibri"/>
                    <a:ea typeface="+mn-ea"/>
                    <a:cs typeface="+mn-cs"/>
                  </a:rPr>
                  <a:t>Daca ≥  150/95</a:t>
                </a:r>
                <a:endParaRPr kumimoji="0" lang="ro-RO" sz="1000" b="1" i="0" u="none" strike="noStrike" kern="1200" cap="none" spc="0" normalizeH="0" baseline="0" noProof="0">
                  <a:ln>
                    <a:noFill/>
                  </a:ln>
                  <a:solidFill>
                    <a:srgbClr val="000000"/>
                  </a:solidFill>
                  <a:effectLst/>
                  <a:uLnTx/>
                  <a:uFillTx/>
                  <a:latin typeface="Calibri"/>
                  <a:ea typeface="+mn-ea"/>
                  <a:cs typeface="+mn-cs"/>
                </a:endParaRPr>
              </a:p>
            </p:txBody>
          </p:sp>
          <p:sp>
            <p:nvSpPr>
              <p:cNvPr id="36" name="TextBox 17">
                <a:extLst>
                  <a:ext uri="{FF2B5EF4-FFF2-40B4-BE49-F238E27FC236}">
                    <a16:creationId xmlns:a16="http://schemas.microsoft.com/office/drawing/2014/main" id="{540692AC-64ED-F4B6-09E1-3786C9BACC91}"/>
                  </a:ext>
                </a:extLst>
              </p:cNvPr>
              <p:cNvSpPr txBox="1"/>
              <p:nvPr/>
            </p:nvSpPr>
            <p:spPr>
              <a:xfrm>
                <a:off x="1671632" y="4772034"/>
                <a:ext cx="681035"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000" b="1" i="0" u="none" strike="noStrike" kern="1200" cap="none" spc="0" normalizeH="0" baseline="0" noProof="0">
                    <a:ln>
                      <a:noFill/>
                    </a:ln>
                    <a:solidFill>
                      <a:srgbClr val="000000"/>
                    </a:solidFill>
                    <a:effectLst/>
                    <a:uLnTx/>
                    <a:uFillTx/>
                    <a:latin typeface="Calibri"/>
                    <a:ea typeface="+mn-ea"/>
                    <a:cs typeface="+mn-cs"/>
                  </a:rPr>
                  <a:t>Daca &lt;  150/95</a:t>
                </a:r>
                <a:endParaRPr kumimoji="0" lang="ro-RO" sz="1000" b="1" i="0" u="none" strike="noStrike" kern="1200" cap="none" spc="0" normalizeH="0" baseline="0" noProof="0">
                  <a:ln>
                    <a:noFill/>
                  </a:ln>
                  <a:solidFill>
                    <a:srgbClr val="000000"/>
                  </a:solidFill>
                  <a:effectLst/>
                  <a:uLnTx/>
                  <a:uFillTx/>
                  <a:latin typeface="Calibri"/>
                  <a:ea typeface="+mn-ea"/>
                  <a:cs typeface="+mn-cs"/>
                </a:endParaRPr>
              </a:p>
            </p:txBody>
          </p:sp>
        </p:grpSp>
        <p:sp>
          <p:nvSpPr>
            <p:cNvPr id="13" name="Arrow: Down 22">
              <a:extLst>
                <a:ext uri="{FF2B5EF4-FFF2-40B4-BE49-F238E27FC236}">
                  <a16:creationId xmlns:a16="http://schemas.microsoft.com/office/drawing/2014/main" id="{289E2DF1-C33D-85EF-972F-3947F0F25339}"/>
                </a:ext>
              </a:extLst>
            </p:cNvPr>
            <p:cNvSpPr/>
            <p:nvPr/>
          </p:nvSpPr>
          <p:spPr>
            <a:xfrm>
              <a:off x="2454359" y="4317184"/>
              <a:ext cx="486012" cy="321475"/>
            </a:xfrm>
            <a:custGeom>
              <a:avLst>
                <a:gd name="f0" fmla="val 10800"/>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D0CECE"/>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o-RO" sz="1800" b="0" i="0" u="none" strike="noStrike" kern="1200" cap="none" spc="0" normalizeH="0" baseline="0" noProof="0">
                <a:ln>
                  <a:noFill/>
                </a:ln>
                <a:solidFill>
                  <a:srgbClr val="FFFFFF"/>
                </a:solidFill>
                <a:effectLst/>
                <a:uLnTx/>
                <a:uFillTx/>
                <a:latin typeface="Calibri"/>
                <a:ea typeface="+mn-ea"/>
                <a:cs typeface="+mn-cs"/>
              </a:endParaRPr>
            </a:p>
          </p:txBody>
        </p:sp>
        <p:sp>
          <p:nvSpPr>
            <p:cNvPr id="14" name="Arrow: Down 23">
              <a:extLst>
                <a:ext uri="{FF2B5EF4-FFF2-40B4-BE49-F238E27FC236}">
                  <a16:creationId xmlns:a16="http://schemas.microsoft.com/office/drawing/2014/main" id="{04AF25FC-D1B9-FD75-8333-BFBE5A44E31C}"/>
                </a:ext>
              </a:extLst>
            </p:cNvPr>
            <p:cNvSpPr/>
            <p:nvPr/>
          </p:nvSpPr>
          <p:spPr>
            <a:xfrm>
              <a:off x="3640930" y="4317184"/>
              <a:ext cx="486012" cy="321475"/>
            </a:xfrm>
            <a:custGeom>
              <a:avLst>
                <a:gd name="f0" fmla="val 10800"/>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D0CECE"/>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o-RO" sz="1800" b="0" i="0" u="none" strike="noStrike" kern="1200" cap="none" spc="0" normalizeH="0" baseline="0" noProof="0">
                <a:ln>
                  <a:noFill/>
                </a:ln>
                <a:solidFill>
                  <a:srgbClr val="FFFFFF"/>
                </a:solidFill>
                <a:effectLst/>
                <a:uLnTx/>
                <a:uFillTx/>
                <a:latin typeface="Calibri"/>
                <a:ea typeface="+mn-ea"/>
                <a:cs typeface="+mn-cs"/>
              </a:endParaRPr>
            </a:p>
          </p:txBody>
        </p:sp>
        <p:sp>
          <p:nvSpPr>
            <p:cNvPr id="15" name="Arrow: Down 24">
              <a:extLst>
                <a:ext uri="{FF2B5EF4-FFF2-40B4-BE49-F238E27FC236}">
                  <a16:creationId xmlns:a16="http://schemas.microsoft.com/office/drawing/2014/main" id="{B3F47280-345E-57B1-5A3D-EC5F3E3E375D}"/>
                </a:ext>
              </a:extLst>
            </p:cNvPr>
            <p:cNvSpPr/>
            <p:nvPr/>
          </p:nvSpPr>
          <p:spPr>
            <a:xfrm>
              <a:off x="2483400" y="5376827"/>
              <a:ext cx="456962" cy="234379"/>
            </a:xfrm>
            <a:custGeom>
              <a:avLst>
                <a:gd name="f0" fmla="val 10800"/>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D0CECE"/>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o-RO" sz="1800" b="0" i="0" u="none" strike="noStrike" kern="1200" cap="none" spc="0" normalizeH="0" baseline="0" noProof="0">
                <a:ln>
                  <a:noFill/>
                </a:ln>
                <a:solidFill>
                  <a:srgbClr val="FFFFFF"/>
                </a:solidFill>
                <a:effectLst/>
                <a:uLnTx/>
                <a:uFillTx/>
                <a:latin typeface="Calibri"/>
                <a:ea typeface="+mn-ea"/>
                <a:cs typeface="+mn-cs"/>
              </a:endParaRPr>
            </a:p>
          </p:txBody>
        </p:sp>
        <p:sp>
          <p:nvSpPr>
            <p:cNvPr id="16" name="Arrow: Down 25">
              <a:extLst>
                <a:ext uri="{FF2B5EF4-FFF2-40B4-BE49-F238E27FC236}">
                  <a16:creationId xmlns:a16="http://schemas.microsoft.com/office/drawing/2014/main" id="{7D8E031B-2853-3B84-DFAE-FE4AB6140ED9}"/>
                </a:ext>
              </a:extLst>
            </p:cNvPr>
            <p:cNvSpPr/>
            <p:nvPr/>
          </p:nvSpPr>
          <p:spPr>
            <a:xfrm>
              <a:off x="3647715" y="5376827"/>
              <a:ext cx="486012" cy="281004"/>
            </a:xfrm>
            <a:custGeom>
              <a:avLst>
                <a:gd name="f0" fmla="val 10800"/>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D0CECE"/>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o-RO" sz="1800" b="0" i="0" u="none" strike="noStrike" kern="1200" cap="none" spc="0" normalizeH="0" baseline="0" noProof="0">
                <a:ln>
                  <a:noFill/>
                </a:ln>
                <a:solidFill>
                  <a:srgbClr val="FFFFFF"/>
                </a:solidFill>
                <a:effectLst/>
                <a:uLnTx/>
                <a:uFillTx/>
                <a:latin typeface="Calibri"/>
                <a:ea typeface="+mn-ea"/>
                <a:cs typeface="+mn-cs"/>
              </a:endParaRPr>
            </a:p>
          </p:txBody>
        </p:sp>
        <p:sp>
          <p:nvSpPr>
            <p:cNvPr id="17" name="Arrow: Down 29">
              <a:extLst>
                <a:ext uri="{FF2B5EF4-FFF2-40B4-BE49-F238E27FC236}">
                  <a16:creationId xmlns:a16="http://schemas.microsoft.com/office/drawing/2014/main" id="{58664731-CCCA-E3E5-2C2C-04E03EFAAC3A}"/>
                </a:ext>
              </a:extLst>
            </p:cNvPr>
            <p:cNvSpPr/>
            <p:nvPr/>
          </p:nvSpPr>
          <p:spPr>
            <a:xfrm>
              <a:off x="5336383" y="4317184"/>
              <a:ext cx="486012" cy="321475"/>
            </a:xfrm>
            <a:custGeom>
              <a:avLst>
                <a:gd name="f0" fmla="val 10800"/>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D0CECE"/>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o-RO" sz="1800" b="0" i="0" u="none" strike="noStrike" kern="1200" cap="none" spc="0" normalizeH="0" baseline="0" noProof="0">
                <a:ln>
                  <a:noFill/>
                </a:ln>
                <a:solidFill>
                  <a:srgbClr val="FFFFFF"/>
                </a:solidFill>
                <a:effectLst/>
                <a:uLnTx/>
                <a:uFillTx/>
                <a:latin typeface="Calibri"/>
                <a:ea typeface="+mn-ea"/>
                <a:cs typeface="+mn-cs"/>
              </a:endParaRPr>
            </a:p>
          </p:txBody>
        </p:sp>
        <p:sp>
          <p:nvSpPr>
            <p:cNvPr id="18" name="Arrow: Down 30">
              <a:extLst>
                <a:ext uri="{FF2B5EF4-FFF2-40B4-BE49-F238E27FC236}">
                  <a16:creationId xmlns:a16="http://schemas.microsoft.com/office/drawing/2014/main" id="{61317ED0-A5DA-9744-8704-E93A150C3145}"/>
                </a:ext>
              </a:extLst>
            </p:cNvPr>
            <p:cNvSpPr/>
            <p:nvPr/>
          </p:nvSpPr>
          <p:spPr>
            <a:xfrm>
              <a:off x="6903244" y="4329098"/>
              <a:ext cx="486012" cy="321475"/>
            </a:xfrm>
            <a:custGeom>
              <a:avLst>
                <a:gd name="f0" fmla="val 10800"/>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D0CECE"/>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o-RO" sz="1800" b="0" i="0" u="none" strike="noStrike" kern="1200" cap="none" spc="0" normalizeH="0" baseline="0" noProof="0">
                <a:ln>
                  <a:noFill/>
                </a:ln>
                <a:solidFill>
                  <a:srgbClr val="FFFFFF"/>
                </a:solidFill>
                <a:effectLst/>
                <a:uLnTx/>
                <a:uFillTx/>
                <a:latin typeface="Calibri"/>
                <a:ea typeface="+mn-ea"/>
                <a:cs typeface="+mn-cs"/>
              </a:endParaRPr>
            </a:p>
          </p:txBody>
        </p:sp>
        <p:sp>
          <p:nvSpPr>
            <p:cNvPr id="19" name="Arrow: Down 31">
              <a:extLst>
                <a:ext uri="{FF2B5EF4-FFF2-40B4-BE49-F238E27FC236}">
                  <a16:creationId xmlns:a16="http://schemas.microsoft.com/office/drawing/2014/main" id="{CB236788-5D42-6B77-010E-C2EBDDB86F92}"/>
                </a:ext>
              </a:extLst>
            </p:cNvPr>
            <p:cNvSpPr/>
            <p:nvPr/>
          </p:nvSpPr>
          <p:spPr>
            <a:xfrm>
              <a:off x="8395810" y="4317184"/>
              <a:ext cx="486012" cy="321475"/>
            </a:xfrm>
            <a:custGeom>
              <a:avLst>
                <a:gd name="f0" fmla="val 10800"/>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D0CECE"/>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o-RO" sz="1800" b="0" i="0" u="none" strike="noStrike" kern="1200" cap="none" spc="0" normalizeH="0" baseline="0" noProof="0">
                <a:ln>
                  <a:noFill/>
                </a:ln>
                <a:solidFill>
                  <a:srgbClr val="FFFFFF"/>
                </a:solidFill>
                <a:effectLst/>
                <a:uLnTx/>
                <a:uFillTx/>
                <a:latin typeface="Calibri"/>
                <a:ea typeface="+mn-ea"/>
                <a:cs typeface="+mn-cs"/>
              </a:endParaRPr>
            </a:p>
          </p:txBody>
        </p:sp>
        <p:sp>
          <p:nvSpPr>
            <p:cNvPr id="20" name="Arrow: Down 32">
              <a:extLst>
                <a:ext uri="{FF2B5EF4-FFF2-40B4-BE49-F238E27FC236}">
                  <a16:creationId xmlns:a16="http://schemas.microsoft.com/office/drawing/2014/main" id="{77926042-19EA-E1F4-522D-5473063FF1DC}"/>
                </a:ext>
              </a:extLst>
            </p:cNvPr>
            <p:cNvSpPr/>
            <p:nvPr/>
          </p:nvSpPr>
          <p:spPr>
            <a:xfrm>
              <a:off x="5336383" y="5328803"/>
              <a:ext cx="486012" cy="321475"/>
            </a:xfrm>
            <a:custGeom>
              <a:avLst>
                <a:gd name="f0" fmla="val 10800"/>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D0CECE"/>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o-RO" sz="1800" b="0" i="0" u="none" strike="noStrike" kern="1200" cap="none" spc="0" normalizeH="0" baseline="0" noProof="0">
                <a:ln>
                  <a:noFill/>
                </a:ln>
                <a:solidFill>
                  <a:srgbClr val="FFFFFF"/>
                </a:solidFill>
                <a:effectLst/>
                <a:uLnTx/>
                <a:uFillTx/>
                <a:latin typeface="Calibri"/>
                <a:ea typeface="+mn-ea"/>
                <a:cs typeface="+mn-cs"/>
              </a:endParaRPr>
            </a:p>
          </p:txBody>
        </p:sp>
        <p:sp>
          <p:nvSpPr>
            <p:cNvPr id="21" name="Arrow: Down 35">
              <a:extLst>
                <a:ext uri="{FF2B5EF4-FFF2-40B4-BE49-F238E27FC236}">
                  <a16:creationId xmlns:a16="http://schemas.microsoft.com/office/drawing/2014/main" id="{4DBB8719-B8EF-4279-18E0-EF91251857D4}"/>
                </a:ext>
              </a:extLst>
            </p:cNvPr>
            <p:cNvSpPr/>
            <p:nvPr/>
          </p:nvSpPr>
          <p:spPr>
            <a:xfrm>
              <a:off x="6905740" y="5328784"/>
              <a:ext cx="486012" cy="321475"/>
            </a:xfrm>
            <a:custGeom>
              <a:avLst>
                <a:gd name="f0" fmla="val 10800"/>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D0CECE"/>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o-RO" sz="1800" b="0" i="0" u="none" strike="noStrike" kern="1200" cap="none" spc="0" normalizeH="0" baseline="0" noProof="0">
                <a:ln>
                  <a:noFill/>
                </a:ln>
                <a:solidFill>
                  <a:srgbClr val="FFFFFF"/>
                </a:solidFill>
                <a:effectLst/>
                <a:uLnTx/>
                <a:uFillTx/>
                <a:latin typeface="Calibri"/>
                <a:ea typeface="+mn-ea"/>
                <a:cs typeface="+mn-cs"/>
              </a:endParaRPr>
            </a:p>
          </p:txBody>
        </p:sp>
        <p:sp>
          <p:nvSpPr>
            <p:cNvPr id="22" name="Arrow: Down 36">
              <a:extLst>
                <a:ext uri="{FF2B5EF4-FFF2-40B4-BE49-F238E27FC236}">
                  <a16:creationId xmlns:a16="http://schemas.microsoft.com/office/drawing/2014/main" id="{0DB11B2A-9248-C115-7713-37B44B6AA547}"/>
                </a:ext>
              </a:extLst>
            </p:cNvPr>
            <p:cNvSpPr/>
            <p:nvPr/>
          </p:nvSpPr>
          <p:spPr>
            <a:xfrm>
              <a:off x="8443789" y="5328821"/>
              <a:ext cx="486012" cy="321475"/>
            </a:xfrm>
            <a:custGeom>
              <a:avLst>
                <a:gd name="f0" fmla="val 10800"/>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D0CECE"/>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o-RO" sz="1800" b="0" i="0" u="none" strike="noStrike" kern="1200" cap="none" spc="0" normalizeH="0" baseline="0" noProof="0">
                <a:ln>
                  <a:noFill/>
                </a:ln>
                <a:solidFill>
                  <a:srgbClr val="FFFFFF"/>
                </a:solidFill>
                <a:effectLst/>
                <a:uLnTx/>
                <a:uFillTx/>
                <a:latin typeface="Calibri"/>
                <a:ea typeface="+mn-ea"/>
                <a:cs typeface="+mn-cs"/>
              </a:endParaRPr>
            </a:p>
          </p:txBody>
        </p:sp>
      </p:grpSp>
    </p:spTree>
    <p:extLst>
      <p:ext uri="{BB962C8B-B14F-4D97-AF65-F5344CB8AC3E}">
        <p14:creationId xmlns:p14="http://schemas.microsoft.com/office/powerpoint/2010/main" val="112434547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334CD-272B-49A4-0957-0FE3945DB03B}"/>
              </a:ext>
            </a:extLst>
          </p:cNvPr>
          <p:cNvSpPr>
            <a:spLocks noGrp="1"/>
          </p:cNvSpPr>
          <p:nvPr>
            <p:ph type="title"/>
          </p:nvPr>
        </p:nvSpPr>
        <p:spPr/>
        <p:txBody>
          <a:bodyPr/>
          <a:lstStyle/>
          <a:p>
            <a:r>
              <a:rPr lang="en-US" dirty="0" err="1">
                <a:solidFill>
                  <a:srgbClr val="C00000"/>
                </a:solidFill>
              </a:rPr>
              <a:t>Vizita</a:t>
            </a:r>
            <a:r>
              <a:rPr lang="en-US" dirty="0">
                <a:solidFill>
                  <a:srgbClr val="C00000"/>
                </a:solidFill>
              </a:rPr>
              <a:t> 3 </a:t>
            </a:r>
            <a:r>
              <a:rPr lang="en-US" dirty="0" err="1">
                <a:solidFill>
                  <a:srgbClr val="C00000"/>
                </a:solidFill>
              </a:rPr>
              <a:t>si</a:t>
            </a:r>
            <a:r>
              <a:rPr lang="en-US" dirty="0">
                <a:solidFill>
                  <a:srgbClr val="C00000"/>
                </a:solidFill>
              </a:rPr>
              <a:t> </a:t>
            </a:r>
            <a:r>
              <a:rPr lang="en-US" dirty="0" err="1">
                <a:solidFill>
                  <a:srgbClr val="C00000"/>
                </a:solidFill>
              </a:rPr>
              <a:t>vizita</a:t>
            </a:r>
            <a:r>
              <a:rPr lang="en-US" dirty="0">
                <a:solidFill>
                  <a:srgbClr val="C00000"/>
                </a:solidFill>
              </a:rPr>
              <a:t> 4</a:t>
            </a:r>
            <a:r>
              <a:rPr lang="en-US" dirty="0"/>
              <a:t>(</a:t>
            </a:r>
            <a:r>
              <a:rPr lang="en-US" dirty="0" err="1"/>
              <a:t>evaluarea</a:t>
            </a:r>
            <a:r>
              <a:rPr lang="en-US" dirty="0"/>
              <a:t> </a:t>
            </a:r>
            <a:r>
              <a:rPr lang="en-US" dirty="0" err="1"/>
              <a:t>caz</a:t>
            </a:r>
            <a:r>
              <a:rPr lang="en-US" dirty="0"/>
              <a:t> </a:t>
            </a:r>
            <a:r>
              <a:rPr lang="en-US" dirty="0" err="1"/>
              <a:t>nou</a:t>
            </a:r>
            <a:r>
              <a:rPr lang="en-US" dirty="0"/>
              <a:t> de HTA-management 2 </a:t>
            </a:r>
            <a:r>
              <a:rPr lang="en-US" dirty="0" err="1"/>
              <a:t>si</a:t>
            </a:r>
            <a:r>
              <a:rPr lang="en-US" dirty="0"/>
              <a:t> management 3)</a:t>
            </a:r>
          </a:p>
        </p:txBody>
      </p:sp>
      <p:sp>
        <p:nvSpPr>
          <p:cNvPr id="3" name="Content Placeholder 2">
            <a:extLst>
              <a:ext uri="{FF2B5EF4-FFF2-40B4-BE49-F238E27FC236}">
                <a16:creationId xmlns:a16="http://schemas.microsoft.com/office/drawing/2014/main" id="{DD689EDE-93AC-6665-2BD9-857B5D28D472}"/>
              </a:ext>
            </a:extLst>
          </p:cNvPr>
          <p:cNvSpPr>
            <a:spLocks noGrp="1"/>
          </p:cNvSpPr>
          <p:nvPr>
            <p:ph idx="1"/>
          </p:nvPr>
        </p:nvSpPr>
        <p:spPr/>
        <p:txBody>
          <a:bodyPr/>
          <a:lstStyle/>
          <a:p>
            <a:r>
              <a:rPr lang="en-US" dirty="0"/>
              <a:t>Control al TA</a:t>
            </a:r>
          </a:p>
          <a:p>
            <a:r>
              <a:rPr lang="en-US" dirty="0" err="1"/>
              <a:t>Interpretare</a:t>
            </a:r>
            <a:r>
              <a:rPr lang="en-US" dirty="0"/>
              <a:t> </a:t>
            </a:r>
            <a:r>
              <a:rPr lang="en-US" dirty="0" err="1"/>
              <a:t>rezultate</a:t>
            </a:r>
            <a:r>
              <a:rPr lang="en-US" dirty="0"/>
              <a:t> MATA, MTAD</a:t>
            </a:r>
          </a:p>
          <a:p>
            <a:r>
              <a:rPr lang="en-US" dirty="0" err="1"/>
              <a:t>Scrisori</a:t>
            </a:r>
            <a:r>
              <a:rPr lang="en-US" dirty="0"/>
              <a:t> </a:t>
            </a:r>
            <a:r>
              <a:rPr lang="en-US" dirty="0" err="1"/>
              <a:t>medicale</a:t>
            </a:r>
            <a:r>
              <a:rPr lang="en-US" dirty="0"/>
              <a:t> </a:t>
            </a:r>
            <a:r>
              <a:rPr lang="en-US" dirty="0" err="1"/>
              <a:t>cardiologie</a:t>
            </a:r>
            <a:r>
              <a:rPr lang="en-US" dirty="0"/>
              <a:t>, </a:t>
            </a:r>
            <a:r>
              <a:rPr lang="en-US" dirty="0" err="1"/>
              <a:t>oftalmologie</a:t>
            </a:r>
            <a:r>
              <a:rPr lang="en-US" dirty="0"/>
              <a:t> =&gt; </a:t>
            </a:r>
            <a:r>
              <a:rPr lang="en-US" dirty="0" err="1"/>
              <a:t>confirmare</a:t>
            </a:r>
            <a:r>
              <a:rPr lang="en-US" dirty="0"/>
              <a:t> </a:t>
            </a:r>
            <a:r>
              <a:rPr lang="en-US" dirty="0" err="1"/>
              <a:t>caz</a:t>
            </a:r>
            <a:r>
              <a:rPr lang="en-US" dirty="0"/>
              <a:t> </a:t>
            </a:r>
            <a:r>
              <a:rPr lang="en-US" dirty="0" err="1"/>
              <a:t>nou</a:t>
            </a:r>
            <a:r>
              <a:rPr lang="en-US" dirty="0"/>
              <a:t> de HTA </a:t>
            </a:r>
          </a:p>
          <a:p>
            <a:r>
              <a:rPr lang="en-US" dirty="0" err="1"/>
              <a:t>Reevalarea</a:t>
            </a:r>
            <a:r>
              <a:rPr lang="en-US" dirty="0"/>
              <a:t> </a:t>
            </a:r>
            <a:r>
              <a:rPr lang="en-US" dirty="0" err="1"/>
              <a:t>pacientului</a:t>
            </a:r>
            <a:r>
              <a:rPr lang="en-US" dirty="0"/>
              <a:t>, </a:t>
            </a:r>
            <a:r>
              <a:rPr lang="en-US" dirty="0" err="1"/>
              <a:t>aderentei</a:t>
            </a:r>
            <a:r>
              <a:rPr lang="en-US" dirty="0"/>
              <a:t> la </a:t>
            </a:r>
            <a:r>
              <a:rPr lang="en-US" dirty="0" err="1"/>
              <a:t>terapie</a:t>
            </a:r>
            <a:endParaRPr lang="en-US" dirty="0"/>
          </a:p>
          <a:p>
            <a:r>
              <a:rPr lang="en-US" dirty="0" err="1"/>
              <a:t>Reevaluarea</a:t>
            </a:r>
            <a:r>
              <a:rPr lang="en-US" dirty="0"/>
              <a:t> </a:t>
            </a:r>
            <a:r>
              <a:rPr lang="en-US" dirty="0" err="1"/>
              <a:t>tintelor</a:t>
            </a:r>
            <a:r>
              <a:rPr lang="en-US" dirty="0"/>
              <a:t> </a:t>
            </a:r>
            <a:r>
              <a:rPr lang="en-US" dirty="0" err="1"/>
              <a:t>terapeutice</a:t>
            </a:r>
            <a:r>
              <a:rPr lang="en-US" dirty="0"/>
              <a:t> </a:t>
            </a:r>
            <a:r>
              <a:rPr lang="en-US" dirty="0" err="1"/>
              <a:t>si</a:t>
            </a:r>
            <a:r>
              <a:rPr lang="en-US" dirty="0"/>
              <a:t> a </a:t>
            </a:r>
            <a:r>
              <a:rPr lang="en-US" dirty="0" err="1"/>
              <a:t>terapiei</a:t>
            </a:r>
            <a:endParaRPr lang="en-US" dirty="0"/>
          </a:p>
          <a:p>
            <a:r>
              <a:rPr lang="en-US" dirty="0" err="1"/>
              <a:t>Stabilirea</a:t>
            </a:r>
            <a:r>
              <a:rPr lang="en-US" dirty="0"/>
              <a:t> </a:t>
            </a:r>
            <a:r>
              <a:rPr lang="en-US" dirty="0" err="1"/>
              <a:t>intervalului</a:t>
            </a:r>
            <a:r>
              <a:rPr lang="en-US" dirty="0"/>
              <a:t> de </a:t>
            </a:r>
            <a:r>
              <a:rPr lang="en-US" dirty="0" err="1"/>
              <a:t>monitorizare</a:t>
            </a:r>
            <a:r>
              <a:rPr lang="en-US" dirty="0"/>
              <a:t> (</a:t>
            </a:r>
            <a:r>
              <a:rPr lang="en-US" dirty="0" err="1"/>
              <a:t>urmatoarea</a:t>
            </a:r>
            <a:r>
              <a:rPr lang="en-US" dirty="0"/>
              <a:t> </a:t>
            </a:r>
            <a:r>
              <a:rPr lang="en-US" dirty="0" err="1"/>
              <a:t>vizita</a:t>
            </a:r>
            <a:r>
              <a:rPr lang="en-US" dirty="0"/>
              <a:t>)</a:t>
            </a:r>
          </a:p>
        </p:txBody>
      </p:sp>
    </p:spTree>
    <p:extLst>
      <p:ext uri="{BB962C8B-B14F-4D97-AF65-F5344CB8AC3E}">
        <p14:creationId xmlns:p14="http://schemas.microsoft.com/office/powerpoint/2010/main" val="154468045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8F597-A621-980B-A052-C82B85E67583}"/>
              </a:ext>
            </a:extLst>
          </p:cNvPr>
          <p:cNvSpPr>
            <a:spLocks noGrp="1"/>
          </p:cNvSpPr>
          <p:nvPr>
            <p:ph type="title"/>
          </p:nvPr>
        </p:nvSpPr>
        <p:spPr/>
        <p:txBody>
          <a:bodyPr/>
          <a:lstStyle/>
          <a:p>
            <a:r>
              <a:rPr lang="en-US" dirty="0" err="1"/>
              <a:t>Vizita</a:t>
            </a:r>
            <a:r>
              <a:rPr lang="en-US" dirty="0"/>
              <a:t> 4 (</a:t>
            </a:r>
            <a:r>
              <a:rPr lang="en-US" dirty="0" err="1"/>
              <a:t>evaluarea</a:t>
            </a:r>
            <a:r>
              <a:rPr lang="en-US" dirty="0"/>
              <a:t> </a:t>
            </a:r>
            <a:r>
              <a:rPr lang="en-US" dirty="0" err="1"/>
              <a:t>cazului</a:t>
            </a:r>
            <a:r>
              <a:rPr lang="en-US" dirty="0"/>
              <a:t> </a:t>
            </a:r>
            <a:r>
              <a:rPr lang="en-US" dirty="0" err="1"/>
              <a:t>nou</a:t>
            </a:r>
            <a:r>
              <a:rPr lang="en-US" dirty="0"/>
              <a:t> de HTA-management 3) </a:t>
            </a:r>
          </a:p>
        </p:txBody>
      </p:sp>
      <p:sp>
        <p:nvSpPr>
          <p:cNvPr id="3" name="Content Placeholder 2">
            <a:extLst>
              <a:ext uri="{FF2B5EF4-FFF2-40B4-BE49-F238E27FC236}">
                <a16:creationId xmlns:a16="http://schemas.microsoft.com/office/drawing/2014/main" id="{7DF01BF2-453A-5584-78BE-51C907CBA766}"/>
              </a:ext>
            </a:extLst>
          </p:cNvPr>
          <p:cNvSpPr>
            <a:spLocks noGrp="1"/>
          </p:cNvSpPr>
          <p:nvPr>
            <p:ph idx="1"/>
          </p:nvPr>
        </p:nvSpPr>
        <p:spPr/>
        <p:txBody>
          <a:bodyPr/>
          <a:lstStyle/>
          <a:p>
            <a:pPr>
              <a:lnSpc>
                <a:spcPct val="150000"/>
              </a:lnSpc>
            </a:pPr>
            <a:r>
              <a:rPr lang="en-US" dirty="0"/>
              <a:t>Cele 3 </a:t>
            </a:r>
            <a:r>
              <a:rPr lang="en-US" dirty="0" err="1"/>
              <a:t>vizite</a:t>
            </a:r>
            <a:r>
              <a:rPr lang="en-US" dirty="0"/>
              <a:t> de management – in interval de 90 </a:t>
            </a:r>
            <a:r>
              <a:rPr lang="en-US" dirty="0" err="1"/>
              <a:t>zile</a:t>
            </a:r>
            <a:endParaRPr lang="en-US" dirty="0"/>
          </a:p>
          <a:p>
            <a:pPr>
              <a:lnSpc>
                <a:spcPct val="150000"/>
              </a:lnSpc>
            </a:pPr>
            <a:r>
              <a:rPr lang="en-US" dirty="0" err="1"/>
              <a:t>Urmatoarea</a:t>
            </a:r>
            <a:r>
              <a:rPr lang="en-US" dirty="0"/>
              <a:t> </a:t>
            </a:r>
            <a:r>
              <a:rPr lang="en-US" dirty="0" err="1"/>
              <a:t>evaluare</a:t>
            </a:r>
            <a:r>
              <a:rPr lang="en-US" dirty="0"/>
              <a:t> la 6 </a:t>
            </a:r>
            <a:r>
              <a:rPr lang="en-US" dirty="0" err="1"/>
              <a:t>luni</a:t>
            </a:r>
            <a:r>
              <a:rPr lang="en-US" dirty="0"/>
              <a:t> de la M3</a:t>
            </a:r>
          </a:p>
          <a:p>
            <a:pPr>
              <a:lnSpc>
                <a:spcPct val="150000"/>
              </a:lnSpc>
            </a:pPr>
            <a:r>
              <a:rPr lang="en-US" dirty="0"/>
              <a:t>Se </a:t>
            </a:r>
            <a:r>
              <a:rPr lang="en-US" dirty="0" err="1"/>
              <a:t>vor</a:t>
            </a:r>
            <a:r>
              <a:rPr lang="en-US" dirty="0"/>
              <a:t> face M1 </a:t>
            </a:r>
            <a:r>
              <a:rPr lang="en-US" dirty="0" err="1"/>
              <a:t>si</a:t>
            </a:r>
            <a:r>
              <a:rPr lang="en-US" dirty="0"/>
              <a:t> M2 la </a:t>
            </a:r>
            <a:r>
              <a:rPr lang="en-US" dirty="0" err="1"/>
              <a:t>urmatoarele</a:t>
            </a:r>
            <a:r>
              <a:rPr lang="en-US" dirty="0"/>
              <a:t> </a:t>
            </a:r>
            <a:r>
              <a:rPr lang="en-US" dirty="0" err="1"/>
              <a:t>evaluari</a:t>
            </a:r>
            <a:r>
              <a:rPr lang="en-US" dirty="0"/>
              <a:t> (interval 90 </a:t>
            </a:r>
            <a:r>
              <a:rPr lang="en-US" dirty="0" err="1"/>
              <a:t>zile</a:t>
            </a:r>
            <a:r>
              <a:rPr lang="en-US" dirty="0"/>
              <a:t>)</a:t>
            </a:r>
          </a:p>
        </p:txBody>
      </p:sp>
    </p:spTree>
    <p:extLst>
      <p:ext uri="{BB962C8B-B14F-4D97-AF65-F5344CB8AC3E}">
        <p14:creationId xmlns:p14="http://schemas.microsoft.com/office/powerpoint/2010/main" val="1978333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73070-4B60-4E69-FD14-881D584A6F82}"/>
              </a:ext>
            </a:extLst>
          </p:cNvPr>
          <p:cNvSpPr>
            <a:spLocks noGrp="1"/>
          </p:cNvSpPr>
          <p:nvPr>
            <p:ph type="title"/>
          </p:nvPr>
        </p:nvSpPr>
        <p:spPr>
          <a:xfrm>
            <a:off x="838200" y="48245"/>
            <a:ext cx="10515600" cy="1325563"/>
          </a:xfrm>
        </p:spPr>
        <p:txBody>
          <a:bodyPr/>
          <a:lstStyle/>
          <a:p>
            <a:pPr algn="ctr"/>
            <a:r>
              <a:rPr lang="en-US" b="1" dirty="0" err="1"/>
              <a:t>Beneficiile</a:t>
            </a:r>
            <a:r>
              <a:rPr lang="en-US" b="1" dirty="0"/>
              <a:t> </a:t>
            </a:r>
            <a:r>
              <a:rPr lang="en-US" b="1" dirty="0" err="1"/>
              <a:t>scaderii</a:t>
            </a:r>
            <a:r>
              <a:rPr lang="en-US" b="1" dirty="0"/>
              <a:t> </a:t>
            </a:r>
            <a:r>
              <a:rPr lang="en-US" b="1" dirty="0" err="1"/>
              <a:t>tensiunii</a:t>
            </a:r>
            <a:r>
              <a:rPr lang="en-US" b="1" dirty="0"/>
              <a:t> </a:t>
            </a:r>
            <a:r>
              <a:rPr lang="en-US" b="1" dirty="0" err="1"/>
              <a:t>arteriale</a:t>
            </a:r>
            <a:endParaRPr lang="ro-RO" b="1" dirty="0"/>
          </a:p>
        </p:txBody>
      </p:sp>
      <p:graphicFrame>
        <p:nvGraphicFramePr>
          <p:cNvPr id="4" name="Diagram 3">
            <a:extLst>
              <a:ext uri="{FF2B5EF4-FFF2-40B4-BE49-F238E27FC236}">
                <a16:creationId xmlns:a16="http://schemas.microsoft.com/office/drawing/2014/main" id="{1C2BF4E1-2FCE-62E9-AB80-E5122F95BDC1}"/>
              </a:ext>
            </a:extLst>
          </p:cNvPr>
          <p:cNvGraphicFramePr/>
          <p:nvPr/>
        </p:nvGraphicFramePr>
        <p:xfrm>
          <a:off x="838200" y="2891969"/>
          <a:ext cx="8062623" cy="32702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2F2F5942-C122-6AE6-7E78-655BA54C582D}"/>
              </a:ext>
            </a:extLst>
          </p:cNvPr>
          <p:cNvSpPr txBox="1"/>
          <p:nvPr/>
        </p:nvSpPr>
        <p:spPr>
          <a:xfrm>
            <a:off x="1283473" y="6492875"/>
            <a:ext cx="7617350" cy="276999"/>
          </a:xfrm>
          <a:prstGeom prst="rect">
            <a:avLst/>
          </a:prstGeom>
          <a:noFill/>
        </p:spPr>
        <p:txBody>
          <a:bodyPr wrap="square" rtlCol="0">
            <a:spAutoFit/>
          </a:bodyPr>
          <a:lstStyle/>
          <a:p>
            <a:r>
              <a:rPr lang="en-US" sz="1200" dirty="0"/>
              <a:t>Lewington S et al, Lancet 2002, 360: 1903-1913</a:t>
            </a:r>
            <a:endParaRPr lang="ro-RO" sz="1200" dirty="0"/>
          </a:p>
        </p:txBody>
      </p:sp>
      <p:grpSp>
        <p:nvGrpSpPr>
          <p:cNvPr id="8" name="Group 7">
            <a:extLst>
              <a:ext uri="{FF2B5EF4-FFF2-40B4-BE49-F238E27FC236}">
                <a16:creationId xmlns:a16="http://schemas.microsoft.com/office/drawing/2014/main" id="{468B5BD3-0585-78DB-4A2B-9E51C15AE598}"/>
              </a:ext>
            </a:extLst>
          </p:cNvPr>
          <p:cNvGrpSpPr/>
          <p:nvPr/>
        </p:nvGrpSpPr>
        <p:grpSpPr>
          <a:xfrm>
            <a:off x="1843584" y="1290223"/>
            <a:ext cx="9725117" cy="1462159"/>
            <a:chOff x="2151809" y="1429809"/>
            <a:chExt cx="9725117" cy="1462159"/>
          </a:xfrm>
        </p:grpSpPr>
        <p:sp>
          <p:nvSpPr>
            <p:cNvPr id="3" name="TextBox 2">
              <a:extLst>
                <a:ext uri="{FF2B5EF4-FFF2-40B4-BE49-F238E27FC236}">
                  <a16:creationId xmlns:a16="http://schemas.microsoft.com/office/drawing/2014/main" id="{FFB0F693-02B6-918B-F71C-9C8E343649E1}"/>
                </a:ext>
              </a:extLst>
            </p:cNvPr>
            <p:cNvSpPr txBox="1"/>
            <p:nvPr/>
          </p:nvSpPr>
          <p:spPr>
            <a:xfrm>
              <a:off x="2376691" y="1583188"/>
              <a:ext cx="9272485" cy="1200329"/>
            </a:xfrm>
            <a:prstGeom prst="rect">
              <a:avLst/>
            </a:prstGeom>
            <a:noFill/>
          </p:spPr>
          <p:txBody>
            <a:bodyPr wrap="square" rtlCol="0">
              <a:spAutoFit/>
            </a:bodyPr>
            <a:lstStyle/>
            <a:p>
              <a:r>
                <a:rPr lang="en-US" sz="2400" dirty="0"/>
                <a:t> - Meta-</a:t>
              </a:r>
              <a:r>
                <a:rPr lang="en-US" sz="2400" dirty="0" err="1"/>
                <a:t>analiza</a:t>
              </a:r>
              <a:r>
                <a:rPr lang="en-US" sz="2400" dirty="0"/>
                <a:t> de 61 </a:t>
              </a:r>
              <a:r>
                <a:rPr lang="en-US" sz="2400" dirty="0" err="1"/>
                <a:t>studii</a:t>
              </a:r>
              <a:r>
                <a:rPr lang="en-US" sz="2400" dirty="0"/>
                <a:t> </a:t>
              </a:r>
              <a:r>
                <a:rPr lang="en-US" sz="2400" dirty="0" err="1"/>
                <a:t>observationale</a:t>
              </a:r>
              <a:r>
                <a:rPr lang="en-US" sz="2400" dirty="0"/>
                <a:t> prospective</a:t>
              </a:r>
            </a:p>
            <a:p>
              <a:r>
                <a:rPr lang="en-US" sz="2400" dirty="0"/>
                <a:t> - 1 million </a:t>
              </a:r>
              <a:r>
                <a:rPr lang="en-US" sz="2400" dirty="0" err="1"/>
                <a:t>adulti</a:t>
              </a:r>
              <a:endParaRPr lang="en-US" sz="2400" dirty="0"/>
            </a:p>
            <a:p>
              <a:r>
                <a:rPr lang="en-US" sz="2400" dirty="0"/>
                <a:t> - 12.7 </a:t>
              </a:r>
              <a:r>
                <a:rPr lang="en-US" sz="2400" dirty="0" err="1"/>
                <a:t>milioane</a:t>
              </a:r>
              <a:r>
                <a:rPr lang="en-US" sz="2400" dirty="0"/>
                <a:t> </a:t>
              </a:r>
              <a:r>
                <a:rPr lang="en-US" sz="2400" dirty="0" err="1"/>
                <a:t>persoane</a:t>
              </a:r>
              <a:r>
                <a:rPr lang="en-US" sz="2400" dirty="0"/>
                <a:t> – ani</a:t>
              </a:r>
            </a:p>
          </p:txBody>
        </p:sp>
        <p:sp>
          <p:nvSpPr>
            <p:cNvPr id="6" name="Rectangle 5">
              <a:extLst>
                <a:ext uri="{FF2B5EF4-FFF2-40B4-BE49-F238E27FC236}">
                  <a16:creationId xmlns:a16="http://schemas.microsoft.com/office/drawing/2014/main" id="{A65EAA23-79C4-9B26-FF7D-A46FB07D2FFD}"/>
                </a:ext>
              </a:extLst>
            </p:cNvPr>
            <p:cNvSpPr/>
            <p:nvPr/>
          </p:nvSpPr>
          <p:spPr>
            <a:xfrm>
              <a:off x="2151809" y="1429809"/>
              <a:ext cx="9725117" cy="1462159"/>
            </a:xfrm>
            <a:prstGeom prst="rect">
              <a:avLst/>
            </a:prstGeom>
            <a:solidFill>
              <a:srgbClr val="FFC000">
                <a:alpha val="16000"/>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dirty="0"/>
            </a:p>
          </p:txBody>
        </p:sp>
      </p:grpSp>
    </p:spTree>
    <p:extLst>
      <p:ext uri="{BB962C8B-B14F-4D97-AF65-F5344CB8AC3E}">
        <p14:creationId xmlns:p14="http://schemas.microsoft.com/office/powerpoint/2010/main" val="357377522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CB6ED-AFAC-1382-B557-2C48B9B3AF6B}"/>
              </a:ext>
            </a:extLst>
          </p:cNvPr>
          <p:cNvSpPr>
            <a:spLocks noGrp="1"/>
          </p:cNvSpPr>
          <p:nvPr>
            <p:ph type="title"/>
          </p:nvPr>
        </p:nvSpPr>
        <p:spPr/>
        <p:txBody>
          <a:bodyPr>
            <a:normAutofit/>
          </a:bodyPr>
          <a:lstStyle/>
          <a:p>
            <a:pPr algn="ctr"/>
            <a:r>
              <a:rPr lang="en-US" b="1" dirty="0" err="1">
                <a:solidFill>
                  <a:srgbClr val="C00000"/>
                </a:solidFill>
              </a:rPr>
              <a:t>Consultatia</a:t>
            </a:r>
            <a:r>
              <a:rPr lang="en-US" b="1" dirty="0">
                <a:solidFill>
                  <a:srgbClr val="C00000"/>
                </a:solidFill>
              </a:rPr>
              <a:t> de </a:t>
            </a:r>
            <a:r>
              <a:rPr lang="en-US" b="1" dirty="0" err="1">
                <a:solidFill>
                  <a:srgbClr val="C00000"/>
                </a:solidFill>
              </a:rPr>
              <a:t>monitorizare</a:t>
            </a:r>
            <a:r>
              <a:rPr lang="en-US" b="1" dirty="0">
                <a:solidFill>
                  <a:srgbClr val="C00000"/>
                </a:solidFill>
              </a:rPr>
              <a:t> </a:t>
            </a:r>
            <a:r>
              <a:rPr lang="en-US" b="1" dirty="0" err="1">
                <a:solidFill>
                  <a:srgbClr val="C00000"/>
                </a:solidFill>
              </a:rPr>
              <a:t>activ</a:t>
            </a:r>
            <a:r>
              <a:rPr lang="ro-RO" b="1" dirty="0">
                <a:solidFill>
                  <a:srgbClr val="C00000"/>
                </a:solidFill>
              </a:rPr>
              <a:t>ă</a:t>
            </a:r>
            <a:endParaRPr lang="en-US" b="1" dirty="0">
              <a:solidFill>
                <a:srgbClr val="C00000"/>
              </a:solidFill>
            </a:endParaRPr>
          </a:p>
        </p:txBody>
      </p:sp>
      <p:sp>
        <p:nvSpPr>
          <p:cNvPr id="3" name="Content Placeholder 2">
            <a:extLst>
              <a:ext uri="{FF2B5EF4-FFF2-40B4-BE49-F238E27FC236}">
                <a16:creationId xmlns:a16="http://schemas.microsoft.com/office/drawing/2014/main" id="{46518298-5D2D-BAFE-5861-1A26E919276E}"/>
              </a:ext>
            </a:extLst>
          </p:cNvPr>
          <p:cNvSpPr>
            <a:spLocks noGrp="1"/>
          </p:cNvSpPr>
          <p:nvPr>
            <p:ph idx="1"/>
          </p:nvPr>
        </p:nvSpPr>
        <p:spPr/>
        <p:txBody>
          <a:bodyPr>
            <a:normAutofit fontScale="92500" lnSpcReduction="20000"/>
          </a:bodyPr>
          <a:lstStyle/>
          <a:p>
            <a:pPr marL="0" indent="0">
              <a:buNone/>
            </a:pPr>
            <a:r>
              <a:rPr lang="en-US" sz="2400" b="0" i="0" u="none" strike="noStrike" baseline="0" dirty="0">
                <a:solidFill>
                  <a:srgbClr val="000000"/>
                </a:solidFill>
              </a:rPr>
              <a:t>a) </a:t>
            </a:r>
            <a:r>
              <a:rPr lang="en-US" sz="2400" b="1" i="0" u="none" strike="noStrike" baseline="0" dirty="0" err="1">
                <a:solidFill>
                  <a:srgbClr val="FF0000"/>
                </a:solidFill>
              </a:rPr>
              <a:t>evaluarea</a:t>
            </a:r>
            <a:r>
              <a:rPr lang="en-US" sz="2400" b="1" i="0" u="none" strike="noStrike" baseline="0" dirty="0">
                <a:solidFill>
                  <a:srgbClr val="FF0000"/>
                </a:solidFill>
              </a:rPr>
              <a:t> </a:t>
            </a:r>
            <a:r>
              <a:rPr lang="en-US" sz="2400" b="1" i="0" u="none" strike="noStrike" baseline="0" dirty="0" err="1">
                <a:solidFill>
                  <a:srgbClr val="FF0000"/>
                </a:solidFill>
              </a:rPr>
              <a:t>iniţială</a:t>
            </a:r>
            <a:r>
              <a:rPr lang="en-US" sz="2400" b="1" i="0" u="none" strike="noStrike" baseline="0" dirty="0">
                <a:solidFill>
                  <a:srgbClr val="FF0000"/>
                </a:solidFill>
              </a:rPr>
              <a:t> </a:t>
            </a:r>
            <a:r>
              <a:rPr lang="en-US" sz="2400" b="0" i="0" u="none" strike="noStrike" baseline="0" dirty="0">
                <a:solidFill>
                  <a:srgbClr val="000000"/>
                </a:solidFill>
              </a:rPr>
              <a:t>a </a:t>
            </a:r>
            <a:r>
              <a:rPr lang="en-US" sz="2400" b="0" i="0" u="none" strike="noStrike" baseline="0" dirty="0" err="1">
                <a:solidFill>
                  <a:srgbClr val="000000"/>
                </a:solidFill>
              </a:rPr>
              <a:t>cazului</a:t>
            </a:r>
            <a:r>
              <a:rPr lang="en-US" sz="2400" b="0" i="0" u="none" strike="noStrike" baseline="0" dirty="0">
                <a:solidFill>
                  <a:srgbClr val="000000"/>
                </a:solidFill>
              </a:rPr>
              <a:t> </a:t>
            </a:r>
            <a:r>
              <a:rPr lang="en-US" sz="2400" b="0" i="0" u="none" strike="noStrike" baseline="0" dirty="0" err="1">
                <a:solidFill>
                  <a:srgbClr val="000000"/>
                </a:solidFill>
              </a:rPr>
              <a:t>nou</a:t>
            </a:r>
            <a:r>
              <a:rPr lang="en-US" sz="2400" b="0" i="0" u="none" strike="noStrike" baseline="0" dirty="0">
                <a:solidFill>
                  <a:srgbClr val="000000"/>
                </a:solidFill>
              </a:rPr>
              <a:t> </a:t>
            </a:r>
            <a:r>
              <a:rPr lang="en-US" sz="2400" b="0" i="0" u="none" strike="noStrike" baseline="0" dirty="0" err="1">
                <a:solidFill>
                  <a:srgbClr val="000000"/>
                </a:solidFill>
              </a:rPr>
              <a:t>depistat</a:t>
            </a:r>
            <a:r>
              <a:rPr lang="en-US" sz="2400" b="0" i="0" u="none" strike="noStrike" baseline="0" dirty="0">
                <a:solidFill>
                  <a:srgbClr val="000000"/>
                </a:solidFill>
              </a:rPr>
              <a:t> </a:t>
            </a:r>
            <a:r>
              <a:rPr lang="en-US" sz="2400" b="0" i="0" u="none" strike="noStrike" baseline="0" dirty="0" err="1">
                <a:solidFill>
                  <a:srgbClr val="000000"/>
                </a:solidFill>
              </a:rPr>
              <a:t>în</a:t>
            </a:r>
            <a:r>
              <a:rPr lang="en-US" sz="2400" b="0" i="0" u="none" strike="noStrike" baseline="0" dirty="0">
                <a:solidFill>
                  <a:srgbClr val="000000"/>
                </a:solidFill>
              </a:rPr>
              <a:t> </a:t>
            </a:r>
            <a:r>
              <a:rPr lang="en-US" sz="2400" b="0" i="0" u="none" strike="noStrike" baseline="0" dirty="0" err="1">
                <a:solidFill>
                  <a:srgbClr val="000000"/>
                </a:solidFill>
              </a:rPr>
              <a:t>primul</a:t>
            </a:r>
            <a:r>
              <a:rPr lang="en-US" sz="2400" b="0" i="0" u="none" strike="noStrike" baseline="0" dirty="0">
                <a:solidFill>
                  <a:srgbClr val="000000"/>
                </a:solidFill>
              </a:rPr>
              <a:t> </a:t>
            </a:r>
            <a:r>
              <a:rPr lang="en-US" sz="2400" b="0" i="0" u="none" strike="noStrike" baseline="0" dirty="0" err="1">
                <a:solidFill>
                  <a:srgbClr val="000000"/>
                </a:solidFill>
              </a:rPr>
              <a:t>trimestru</a:t>
            </a:r>
            <a:r>
              <a:rPr lang="en-US" sz="2400" b="0" i="0" u="none" strike="noStrike" baseline="0" dirty="0">
                <a:solidFill>
                  <a:srgbClr val="000000"/>
                </a:solidFill>
              </a:rPr>
              <a:t> </a:t>
            </a:r>
            <a:r>
              <a:rPr lang="en-US" sz="2400" b="0" i="0" u="none" strike="noStrike" baseline="0" dirty="0" err="1">
                <a:solidFill>
                  <a:srgbClr val="000000"/>
                </a:solidFill>
              </a:rPr>
              <a:t>după</a:t>
            </a:r>
            <a:r>
              <a:rPr lang="en-US" sz="2400" b="0" i="0" u="none" strike="noStrike" baseline="0" dirty="0">
                <a:solidFill>
                  <a:srgbClr val="000000"/>
                </a:solidFill>
              </a:rPr>
              <a:t> </a:t>
            </a:r>
            <a:r>
              <a:rPr lang="en-US" sz="2400" b="0" i="0" u="none" strike="noStrike" baseline="0" dirty="0" err="1">
                <a:solidFill>
                  <a:srgbClr val="000000"/>
                </a:solidFill>
              </a:rPr>
              <a:t>luarea</a:t>
            </a:r>
            <a:r>
              <a:rPr lang="en-US" sz="2400" b="0" i="0" u="none" strike="noStrike" baseline="0" dirty="0">
                <a:solidFill>
                  <a:srgbClr val="000000"/>
                </a:solidFill>
              </a:rPr>
              <a:t> </a:t>
            </a:r>
            <a:r>
              <a:rPr lang="en-US" sz="2400" b="0" i="0" u="none" strike="noStrike" baseline="0" dirty="0" err="1">
                <a:solidFill>
                  <a:srgbClr val="000000"/>
                </a:solidFill>
              </a:rPr>
              <a:t>în</a:t>
            </a:r>
            <a:r>
              <a:rPr lang="en-US" sz="2400" b="0" i="0" u="none" strike="noStrike" baseline="0" dirty="0">
                <a:solidFill>
                  <a:srgbClr val="000000"/>
                </a:solidFill>
              </a:rPr>
              <a:t> </a:t>
            </a:r>
            <a:r>
              <a:rPr lang="en-US" sz="2400" b="0" i="0" u="none" strike="noStrike" baseline="0" dirty="0" err="1">
                <a:solidFill>
                  <a:srgbClr val="000000"/>
                </a:solidFill>
              </a:rPr>
              <a:t>evidenţă</a:t>
            </a:r>
            <a:r>
              <a:rPr lang="en-US" sz="2400" b="0" i="0" u="none" strike="noStrike" baseline="0" dirty="0">
                <a:solidFill>
                  <a:srgbClr val="000000"/>
                </a:solidFill>
              </a:rPr>
              <a:t>, </a:t>
            </a:r>
            <a:r>
              <a:rPr lang="en-US" sz="2400" b="0" i="0" u="none" strike="noStrike" baseline="0" dirty="0" err="1">
                <a:solidFill>
                  <a:srgbClr val="000000"/>
                </a:solidFill>
              </a:rPr>
              <a:t>episod</a:t>
            </a:r>
            <a:r>
              <a:rPr lang="en-US" sz="2400" b="0" i="0" u="none" strike="noStrike" baseline="0" dirty="0">
                <a:solidFill>
                  <a:srgbClr val="000000"/>
                </a:solidFill>
              </a:rPr>
              <a:t> </a:t>
            </a:r>
            <a:r>
              <a:rPr lang="en-US" sz="2400" b="0" i="0" u="none" strike="noStrike" baseline="0" dirty="0" err="1">
                <a:solidFill>
                  <a:srgbClr val="000000"/>
                </a:solidFill>
              </a:rPr>
              <a:t>ce</a:t>
            </a:r>
            <a:r>
              <a:rPr lang="en-US" sz="2400" b="0" i="0" u="none" strike="noStrike" baseline="0" dirty="0">
                <a:solidFill>
                  <a:srgbClr val="000000"/>
                </a:solidFill>
              </a:rPr>
              <a:t> </a:t>
            </a:r>
            <a:r>
              <a:rPr lang="en-US" sz="2400" b="0" i="0" u="none" strike="noStrike" baseline="0" dirty="0" err="1">
                <a:solidFill>
                  <a:srgbClr val="000000"/>
                </a:solidFill>
              </a:rPr>
              <a:t>poate</a:t>
            </a:r>
            <a:r>
              <a:rPr lang="en-US" sz="2400" b="0" i="0" u="none" strike="noStrike" baseline="0" dirty="0">
                <a:solidFill>
                  <a:srgbClr val="000000"/>
                </a:solidFill>
              </a:rPr>
              <a:t> include </a:t>
            </a:r>
            <a:r>
              <a:rPr lang="en-US" sz="2400" b="0" i="0" u="none" strike="noStrike" baseline="0" dirty="0">
                <a:solidFill>
                  <a:srgbClr val="FF0000"/>
                </a:solidFill>
              </a:rPr>
              <a:t>3 </a:t>
            </a:r>
            <a:r>
              <a:rPr lang="en-US" sz="2400" b="0" i="0" u="none" strike="noStrike" baseline="0" dirty="0" err="1">
                <a:solidFill>
                  <a:srgbClr val="FF0000"/>
                </a:solidFill>
              </a:rPr>
              <a:t>consultaţii</a:t>
            </a:r>
            <a:r>
              <a:rPr lang="en-US" sz="2400" b="0" i="0" u="none" strike="noStrike" baseline="0" dirty="0">
                <a:solidFill>
                  <a:srgbClr val="FF0000"/>
                </a:solidFill>
              </a:rPr>
              <a:t> </a:t>
            </a:r>
            <a:r>
              <a:rPr lang="en-US" sz="2400" b="0" i="0" u="none" strike="noStrike" baseline="0" dirty="0">
                <a:solidFill>
                  <a:srgbClr val="000000"/>
                </a:solidFill>
              </a:rPr>
              <a:t>la </a:t>
            </a:r>
            <a:r>
              <a:rPr lang="en-US" sz="2400" b="0" i="0" u="none" strike="noStrike" baseline="0" dirty="0" err="1">
                <a:solidFill>
                  <a:srgbClr val="000000"/>
                </a:solidFill>
              </a:rPr>
              <a:t>medicul</a:t>
            </a:r>
            <a:r>
              <a:rPr lang="en-US" sz="2400" b="0" i="0" u="none" strike="noStrike" baseline="0" dirty="0">
                <a:solidFill>
                  <a:srgbClr val="000000"/>
                </a:solidFill>
              </a:rPr>
              <a:t> de </a:t>
            </a:r>
            <a:r>
              <a:rPr lang="en-US" sz="2400" b="0" i="0" u="none" strike="noStrike" baseline="0" dirty="0" err="1">
                <a:solidFill>
                  <a:srgbClr val="000000"/>
                </a:solidFill>
              </a:rPr>
              <a:t>familie</a:t>
            </a:r>
            <a:r>
              <a:rPr lang="en-US" sz="2400" b="0" i="0" u="none" strike="noStrike" baseline="0" dirty="0">
                <a:solidFill>
                  <a:srgbClr val="000000"/>
                </a:solidFill>
              </a:rPr>
              <a:t> </a:t>
            </a:r>
            <a:r>
              <a:rPr lang="en-US" sz="2400" b="0" i="0" u="none" strike="noStrike" baseline="0" dirty="0" err="1">
                <a:solidFill>
                  <a:srgbClr val="000000"/>
                </a:solidFill>
              </a:rPr>
              <a:t>ce</a:t>
            </a:r>
            <a:r>
              <a:rPr lang="en-US" sz="2400" b="0" i="0" u="none" strike="noStrike" baseline="0" dirty="0">
                <a:solidFill>
                  <a:srgbClr val="000000"/>
                </a:solidFill>
              </a:rPr>
              <a:t> pot fi </a:t>
            </a:r>
            <a:r>
              <a:rPr lang="en-US" sz="2400" b="0" i="0" u="none" strike="noStrike" baseline="0" dirty="0" err="1">
                <a:solidFill>
                  <a:srgbClr val="000000"/>
                </a:solidFill>
              </a:rPr>
              <a:t>acordate</a:t>
            </a:r>
            <a:r>
              <a:rPr lang="en-US" sz="2400" b="0" i="0" u="none" strike="noStrike" baseline="0" dirty="0">
                <a:solidFill>
                  <a:srgbClr val="000000"/>
                </a:solidFill>
              </a:rPr>
              <a:t> </a:t>
            </a:r>
            <a:r>
              <a:rPr lang="en-US" sz="2400" b="0" i="0" u="none" strike="noStrike" baseline="0" dirty="0" err="1">
                <a:solidFill>
                  <a:srgbClr val="000000"/>
                </a:solidFill>
              </a:rPr>
              <a:t>într</a:t>
            </a:r>
            <a:r>
              <a:rPr lang="en-US" sz="2400" b="0" i="0" u="none" strike="noStrike" baseline="0" dirty="0">
                <a:solidFill>
                  <a:srgbClr val="000000"/>
                </a:solidFill>
              </a:rPr>
              <a:t>-un interval de </a:t>
            </a:r>
            <a:r>
              <a:rPr lang="en-US" sz="2400" b="0" i="0" u="none" strike="noStrike" baseline="0" dirty="0">
                <a:solidFill>
                  <a:srgbClr val="FF0000"/>
                </a:solidFill>
              </a:rPr>
              <a:t>maxim </a:t>
            </a:r>
            <a:r>
              <a:rPr lang="en-US" sz="2400" dirty="0">
                <a:solidFill>
                  <a:srgbClr val="FF0000"/>
                </a:solidFill>
              </a:rPr>
              <a:t>90 </a:t>
            </a:r>
            <a:r>
              <a:rPr lang="en-US" sz="2400" dirty="0" err="1">
                <a:solidFill>
                  <a:srgbClr val="FF0000"/>
                </a:solidFill>
              </a:rPr>
              <a:t>zile</a:t>
            </a:r>
            <a:r>
              <a:rPr lang="en-US" sz="2400" b="0" i="0" u="none" strike="noStrike" baseline="0" dirty="0">
                <a:solidFill>
                  <a:srgbClr val="FF0000"/>
                </a:solidFill>
              </a:rPr>
              <a:t> consecutive </a:t>
            </a:r>
            <a:endParaRPr lang="en-US" sz="2400" b="0" i="0" u="none" strike="noStrike" baseline="0" dirty="0"/>
          </a:p>
          <a:p>
            <a:r>
              <a:rPr lang="en-US" sz="2400" dirty="0" err="1"/>
              <a:t>b</a:t>
            </a:r>
            <a:r>
              <a:rPr lang="en-US" sz="2400" b="0" i="0" u="none" strike="noStrike" baseline="0" dirty="0" err="1"/>
              <a:t>ilanţ</a:t>
            </a:r>
            <a:r>
              <a:rPr lang="en-US" sz="2400" b="0" i="0" u="none" strike="noStrike" baseline="0" dirty="0"/>
              <a:t> clinic </a:t>
            </a:r>
            <a:r>
              <a:rPr lang="en-US" sz="2400" b="0" i="0" u="none" strike="noStrike" baseline="0" dirty="0" err="1"/>
              <a:t>iniţial</a:t>
            </a:r>
            <a:r>
              <a:rPr lang="en-US" sz="2400" b="0" i="0" u="none" strike="noStrike" baseline="0" dirty="0"/>
              <a:t> </a:t>
            </a:r>
            <a:r>
              <a:rPr lang="ro-RO" sz="2400" dirty="0"/>
              <a:t>+ </a:t>
            </a:r>
            <a:r>
              <a:rPr lang="en-US" sz="2400" b="0" i="0" u="none" strike="noStrike" baseline="0" dirty="0" err="1"/>
              <a:t>screeningul</a:t>
            </a:r>
            <a:r>
              <a:rPr lang="en-US" sz="2400" b="0" i="0" u="none" strike="noStrike" baseline="0" dirty="0"/>
              <a:t> </a:t>
            </a:r>
            <a:r>
              <a:rPr lang="en-US" sz="2400" b="0" i="0" u="none" strike="noStrike" baseline="0" dirty="0" err="1"/>
              <a:t>complicaţiilor</a:t>
            </a:r>
            <a:r>
              <a:rPr lang="en-US" sz="2400" b="0" i="0" u="none" strike="noStrike" baseline="0" dirty="0"/>
              <a:t> </a:t>
            </a:r>
            <a:r>
              <a:rPr lang="ro-RO" sz="2400" b="0" i="0" u="none" strike="noStrike" baseline="0" dirty="0"/>
              <a:t>(afectare de organ)</a:t>
            </a:r>
          </a:p>
          <a:p>
            <a:r>
              <a:rPr lang="en-US" sz="2400" dirty="0"/>
              <a:t>s</a:t>
            </a:r>
            <a:r>
              <a:rPr lang="ro-RO" sz="2400" b="0" i="0" u="none" strike="noStrike" baseline="0" dirty="0"/>
              <a:t>tratificare risc</a:t>
            </a:r>
            <a:r>
              <a:rPr lang="en-US" sz="2400" b="0" i="0" u="none" strike="noStrike" baseline="0" dirty="0"/>
              <a:t> CV</a:t>
            </a:r>
          </a:p>
          <a:p>
            <a:r>
              <a:rPr lang="en-US" sz="2400" b="0" i="0" u="none" strike="noStrike" baseline="0" dirty="0" err="1"/>
              <a:t>recomandare</a:t>
            </a:r>
            <a:r>
              <a:rPr lang="en-US" sz="2400" b="0" i="0" u="none" strike="noStrike" baseline="0" dirty="0"/>
              <a:t> </a:t>
            </a:r>
            <a:r>
              <a:rPr lang="en-US" sz="2400" b="0" i="0" u="none" strike="noStrike" baseline="0" dirty="0" err="1"/>
              <a:t>pentru</a:t>
            </a:r>
            <a:r>
              <a:rPr lang="en-US" sz="2400" b="0" i="0" u="none" strike="noStrike" baseline="0" dirty="0"/>
              <a:t> </a:t>
            </a:r>
            <a:r>
              <a:rPr lang="en-US" sz="2400" b="0" i="0" u="none" strike="noStrike" baseline="0" dirty="0" err="1"/>
              <a:t>investigaţii</a:t>
            </a:r>
            <a:r>
              <a:rPr lang="en-US" sz="2400" b="0" i="0" u="none" strike="noStrike" baseline="0" dirty="0"/>
              <a:t> </a:t>
            </a:r>
            <a:r>
              <a:rPr lang="en-US" sz="2400" b="0" i="0" u="none" strike="noStrike" baseline="0" dirty="0" err="1"/>
              <a:t>paraclinice</a:t>
            </a:r>
            <a:r>
              <a:rPr lang="ro-RO" sz="2400" b="0" i="0" u="none" strike="noStrike" baseline="0" dirty="0"/>
              <a:t> (HLG, profil lipidic, ionograma, acid uric</a:t>
            </a:r>
            <a:r>
              <a:rPr lang="en-US" sz="2400" b="0" i="0" u="none" strike="noStrike" baseline="0" dirty="0"/>
              <a:t>,</a:t>
            </a:r>
            <a:r>
              <a:rPr lang="ro-RO" sz="2400" b="0" i="0" u="none" strike="noStrike" baseline="0" dirty="0"/>
              <a:t> creatinina, RFG ,RACU, sumar urina, ECG)</a:t>
            </a:r>
            <a:endParaRPr lang="ro-RO" sz="2400" dirty="0"/>
          </a:p>
          <a:p>
            <a:r>
              <a:rPr lang="en-US" sz="2400" b="0" i="0" u="none" strike="noStrike" baseline="0" dirty="0" err="1"/>
              <a:t>recomandare</a:t>
            </a:r>
            <a:r>
              <a:rPr lang="en-US" sz="2400" b="0" i="0" u="none" strike="noStrike" baseline="0" dirty="0"/>
              <a:t> </a:t>
            </a:r>
            <a:r>
              <a:rPr lang="en-US" sz="2400" b="0" i="0" u="none" strike="noStrike" baseline="0" dirty="0" err="1"/>
              <a:t>pentru</a:t>
            </a:r>
            <a:r>
              <a:rPr lang="en-US" sz="2400" b="0" i="0" u="none" strike="noStrike" baseline="0" dirty="0"/>
              <a:t> </a:t>
            </a:r>
            <a:r>
              <a:rPr lang="en-US" sz="2400" b="0" i="0" u="none" strike="noStrike" baseline="0" dirty="0" err="1"/>
              <a:t>cazurile</a:t>
            </a:r>
            <a:r>
              <a:rPr lang="en-US" sz="2400" b="0" i="0" u="none" strike="noStrike" baseline="0" dirty="0"/>
              <a:t> care </a:t>
            </a:r>
            <a:r>
              <a:rPr lang="en-US" sz="2400" b="0" i="0" u="none" strike="noStrike" baseline="0" dirty="0" err="1"/>
              <a:t>necesită</a:t>
            </a:r>
            <a:r>
              <a:rPr lang="en-US" sz="2400" b="0" i="0" u="none" strike="noStrike" baseline="0" dirty="0"/>
              <a:t> </a:t>
            </a:r>
            <a:r>
              <a:rPr lang="en-US" sz="2400" b="0" i="0" u="none" strike="noStrike" baseline="0" dirty="0" err="1"/>
              <a:t>consultaţii</a:t>
            </a:r>
            <a:r>
              <a:rPr lang="en-US" sz="2400" b="0" i="0" u="none" strike="noStrike" baseline="0" dirty="0"/>
              <a:t> de </a:t>
            </a:r>
            <a:r>
              <a:rPr lang="en-US" sz="2400" b="0" i="0" u="none" strike="noStrike" baseline="0" dirty="0" err="1"/>
              <a:t>specialitate</a:t>
            </a:r>
            <a:r>
              <a:rPr lang="en-US" sz="2400" b="0" i="0" u="none" strike="noStrike" baseline="0" dirty="0"/>
              <a:t> </a:t>
            </a:r>
            <a:r>
              <a:rPr lang="en-US" sz="2400" b="0" i="0" u="none" strike="noStrike" baseline="0" dirty="0" err="1"/>
              <a:t>sau</a:t>
            </a:r>
            <a:r>
              <a:rPr lang="en-US" sz="2400" b="0" i="0" u="none" strike="noStrike" baseline="0" dirty="0"/>
              <a:t> care </a:t>
            </a:r>
            <a:r>
              <a:rPr lang="en-US" sz="2400" b="0" i="0" u="none" strike="noStrike" baseline="0" dirty="0" err="1"/>
              <a:t>depăşesc</a:t>
            </a:r>
            <a:r>
              <a:rPr lang="en-US" sz="2400" b="0" i="0" u="none" strike="noStrike" baseline="0" dirty="0"/>
              <a:t> </a:t>
            </a:r>
            <a:r>
              <a:rPr lang="en-US" sz="2400" b="0" i="0" u="none" strike="noStrike" baseline="0" dirty="0" err="1"/>
              <a:t>competenţa</a:t>
            </a:r>
            <a:r>
              <a:rPr lang="en-US" sz="2400" b="0" i="0" u="none" strike="noStrike" baseline="0" dirty="0"/>
              <a:t> </a:t>
            </a:r>
            <a:r>
              <a:rPr lang="en-US" sz="2400" b="0" i="0" u="none" strike="noStrike" baseline="0" dirty="0" err="1"/>
              <a:t>medicului</a:t>
            </a:r>
            <a:r>
              <a:rPr lang="en-US" sz="2400" b="0" i="0" u="none" strike="noStrike" baseline="0" dirty="0"/>
              <a:t> de </a:t>
            </a:r>
            <a:r>
              <a:rPr lang="en-US" sz="2400" b="0" i="0" u="none" strike="noStrike" baseline="0" dirty="0" err="1"/>
              <a:t>familie</a:t>
            </a:r>
            <a:r>
              <a:rPr lang="en-US" sz="2400" b="0" i="0" u="none" strike="noStrike" baseline="0" dirty="0"/>
              <a:t> </a:t>
            </a:r>
          </a:p>
          <a:p>
            <a:r>
              <a:rPr lang="ro-RO" sz="2400" dirty="0"/>
              <a:t>e</a:t>
            </a:r>
            <a:r>
              <a:rPr lang="en-US" sz="2400" dirty="0" err="1"/>
              <a:t>duca</a:t>
            </a:r>
            <a:r>
              <a:rPr lang="ro-RO" sz="2400" dirty="0"/>
              <a:t>ția pacientului</a:t>
            </a:r>
          </a:p>
          <a:p>
            <a:r>
              <a:rPr lang="ro-RO" sz="2400" dirty="0"/>
              <a:t>inițiere terapiei</a:t>
            </a:r>
            <a:endParaRPr lang="en-US" sz="2400" dirty="0"/>
          </a:p>
          <a:p>
            <a:r>
              <a:rPr lang="en-US" sz="2400" dirty="0" err="1"/>
              <a:t>evaluarea</a:t>
            </a:r>
            <a:r>
              <a:rPr lang="en-US" sz="2400" dirty="0"/>
              <a:t> </a:t>
            </a:r>
            <a:r>
              <a:rPr lang="en-US" sz="2400" dirty="0" err="1"/>
              <a:t>raspunsului</a:t>
            </a:r>
            <a:r>
              <a:rPr lang="en-US" sz="2400" dirty="0"/>
              <a:t> la </a:t>
            </a:r>
            <a:r>
              <a:rPr lang="en-US" sz="2400" dirty="0" err="1"/>
              <a:t>terapie</a:t>
            </a:r>
            <a:endParaRPr lang="ro-RO" sz="2400" dirty="0"/>
          </a:p>
          <a:p>
            <a:r>
              <a:rPr lang="en-US" sz="2400" dirty="0"/>
              <a:t>a</a:t>
            </a:r>
            <a:r>
              <a:rPr lang="ro-RO" sz="2400" dirty="0"/>
              <a:t>justarea terapiei până la obținerea răspunsului</a:t>
            </a:r>
            <a:endParaRPr lang="en-US" sz="2400" dirty="0"/>
          </a:p>
        </p:txBody>
      </p:sp>
      <p:sp>
        <p:nvSpPr>
          <p:cNvPr id="5" name="Slide Number Placeholder 4">
            <a:extLst>
              <a:ext uri="{FF2B5EF4-FFF2-40B4-BE49-F238E27FC236}">
                <a16:creationId xmlns:a16="http://schemas.microsoft.com/office/drawing/2014/main" id="{455E1E5E-A5DF-06CA-C6F3-7D1D51A5120A}"/>
              </a:ext>
            </a:extLst>
          </p:cNvPr>
          <p:cNvSpPr>
            <a:spLocks noGrp="1"/>
          </p:cNvSpPr>
          <p:nvPr>
            <p:ph type="sldNum" sz="quarter" idx="12"/>
          </p:nvPr>
        </p:nvSpPr>
        <p:spPr/>
        <p:txBody>
          <a:bodyPr/>
          <a:lstStyle/>
          <a:p>
            <a:fld id="{5BB6BFA1-463B-4C5B-87C6-B8F8AF7D9558}" type="slidenum">
              <a:rPr lang="en-US" smtClean="0"/>
              <a:t>140</a:t>
            </a:fld>
            <a:endParaRPr lang="en-US"/>
          </a:p>
        </p:txBody>
      </p:sp>
    </p:spTree>
    <p:extLst>
      <p:ext uri="{BB962C8B-B14F-4D97-AF65-F5344CB8AC3E}">
        <p14:creationId xmlns:p14="http://schemas.microsoft.com/office/powerpoint/2010/main" val="47865776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85100-7809-69A8-D4F2-18E82131DD9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50688FD-5F4A-BE81-1A13-8B059625973C}"/>
              </a:ext>
            </a:extLst>
          </p:cNvPr>
          <p:cNvSpPr>
            <a:spLocks noGrp="1"/>
          </p:cNvSpPr>
          <p:nvPr>
            <p:ph idx="1"/>
          </p:nvPr>
        </p:nvSpPr>
        <p:spPr/>
        <p:txBody>
          <a:bodyPr>
            <a:normAutofit lnSpcReduction="10000"/>
          </a:bodyPr>
          <a:lstStyle/>
          <a:p>
            <a:pPr marL="0" indent="0">
              <a:buNone/>
            </a:pPr>
            <a:r>
              <a:rPr lang="en-US" sz="1800" b="0" i="0" u="none" strike="noStrike" baseline="0" dirty="0">
                <a:solidFill>
                  <a:srgbClr val="000000"/>
                </a:solidFill>
                <a:latin typeface="Times New Roman" panose="02020603050405020304" pitchFamily="18" charset="0"/>
              </a:rPr>
              <a:t>b</a:t>
            </a:r>
            <a:r>
              <a:rPr lang="en-US" sz="2400" b="0" i="0" u="none" strike="noStrike" baseline="0" dirty="0">
                <a:solidFill>
                  <a:srgbClr val="FF0000"/>
                </a:solidFill>
              </a:rPr>
              <a:t>) </a:t>
            </a:r>
            <a:r>
              <a:rPr lang="en-US" sz="2400" b="0" i="0" u="none" strike="noStrike" baseline="0" dirty="0" err="1">
                <a:solidFill>
                  <a:srgbClr val="FF0000"/>
                </a:solidFill>
              </a:rPr>
              <a:t>monitorizarea</a:t>
            </a:r>
            <a:r>
              <a:rPr lang="en-US" sz="2400" b="0" i="0" u="none" strike="noStrike" baseline="0" dirty="0">
                <a:solidFill>
                  <a:srgbClr val="FF0000"/>
                </a:solidFill>
              </a:rPr>
              <a:t> </a:t>
            </a:r>
            <a:r>
              <a:rPr lang="en-US" sz="2400" b="0" i="0" u="none" strike="noStrike" baseline="0" dirty="0" err="1">
                <a:solidFill>
                  <a:srgbClr val="FF0000"/>
                </a:solidFill>
              </a:rPr>
              <a:t>pacientului</a:t>
            </a:r>
            <a:r>
              <a:rPr lang="en-US" sz="2400" b="0" i="0" u="none" strike="noStrike" baseline="0" dirty="0">
                <a:solidFill>
                  <a:srgbClr val="FF0000"/>
                </a:solidFill>
              </a:rPr>
              <a:t> cu </a:t>
            </a:r>
            <a:r>
              <a:rPr lang="en-US" sz="2400" b="0" i="0" u="none" strike="noStrike" baseline="0" dirty="0" err="1">
                <a:solidFill>
                  <a:srgbClr val="FF0000"/>
                </a:solidFill>
              </a:rPr>
              <a:t>HTA,DZ,dislipidemie</a:t>
            </a:r>
            <a:r>
              <a:rPr lang="en-US" sz="2400" b="0" i="0" u="none" strike="noStrike" baseline="0" dirty="0">
                <a:solidFill>
                  <a:srgbClr val="FF0000"/>
                </a:solidFill>
              </a:rPr>
              <a:t> </a:t>
            </a:r>
            <a:r>
              <a:rPr lang="en-US" sz="2400" b="0" i="0" u="none" strike="noStrike" baseline="0" dirty="0" err="1">
                <a:solidFill>
                  <a:srgbClr val="000000"/>
                </a:solidFill>
              </a:rPr>
              <a:t>cuprinde</a:t>
            </a:r>
            <a:r>
              <a:rPr lang="en-US" sz="2400" b="0" i="0" u="none" strike="noStrike" baseline="0" dirty="0">
                <a:solidFill>
                  <a:srgbClr val="000000"/>
                </a:solidFill>
              </a:rPr>
              <a:t> </a:t>
            </a:r>
            <a:r>
              <a:rPr lang="ro-RO" sz="2400" b="0" i="0" u="none" strike="noStrike" baseline="0" dirty="0">
                <a:solidFill>
                  <a:srgbClr val="FF0000"/>
                </a:solidFill>
              </a:rPr>
              <a:t>2</a:t>
            </a:r>
            <a:r>
              <a:rPr lang="en-US" sz="2400" b="0" i="0" u="none" strike="noStrike" baseline="0" dirty="0">
                <a:solidFill>
                  <a:srgbClr val="FF0000"/>
                </a:solidFill>
              </a:rPr>
              <a:t> </a:t>
            </a:r>
            <a:r>
              <a:rPr lang="en-US" sz="2400" b="0" i="0" u="none" strike="noStrike" baseline="0" dirty="0" err="1">
                <a:solidFill>
                  <a:srgbClr val="FF0000"/>
                </a:solidFill>
              </a:rPr>
              <a:t>consultaţii</a:t>
            </a:r>
            <a:r>
              <a:rPr lang="en-US" sz="2400" b="0" i="0" u="none" strike="noStrike" baseline="0" dirty="0">
                <a:solidFill>
                  <a:srgbClr val="FF0000"/>
                </a:solidFill>
              </a:rPr>
              <a:t> </a:t>
            </a:r>
            <a:r>
              <a:rPr lang="en-US" sz="2400" b="0" i="0" u="none" strike="noStrike" baseline="0" dirty="0" err="1">
                <a:solidFill>
                  <a:srgbClr val="000000"/>
                </a:solidFill>
              </a:rPr>
              <a:t>programate</a:t>
            </a:r>
            <a:r>
              <a:rPr lang="en-US" sz="2400" b="0" i="0" u="none" strike="noStrike" baseline="0" dirty="0">
                <a:solidFill>
                  <a:srgbClr val="000000"/>
                </a:solidFill>
              </a:rPr>
              <a:t>, </a:t>
            </a:r>
            <a:r>
              <a:rPr lang="en-US" sz="2400" b="0" i="0" u="none" strike="noStrike" baseline="0" dirty="0" err="1">
                <a:solidFill>
                  <a:srgbClr val="000000"/>
                </a:solidFill>
              </a:rPr>
              <a:t>acordate</a:t>
            </a:r>
            <a:r>
              <a:rPr lang="en-US" sz="2400" b="0" i="0" u="none" strike="noStrike" baseline="0" dirty="0">
                <a:solidFill>
                  <a:srgbClr val="000000"/>
                </a:solidFill>
              </a:rPr>
              <a:t> </a:t>
            </a:r>
            <a:r>
              <a:rPr lang="en-US" sz="2400" b="0" i="0" u="none" strike="noStrike" baseline="0" dirty="0" err="1">
                <a:solidFill>
                  <a:srgbClr val="000000"/>
                </a:solidFill>
              </a:rPr>
              <a:t>într</a:t>
            </a:r>
            <a:r>
              <a:rPr lang="en-US" sz="2400" b="0" i="0" u="none" strike="noStrike" baseline="0" dirty="0">
                <a:solidFill>
                  <a:srgbClr val="000000"/>
                </a:solidFill>
              </a:rPr>
              <a:t>-un interval de </a:t>
            </a:r>
            <a:r>
              <a:rPr lang="en-US" sz="2400" b="0" i="0" u="none" strike="noStrike" baseline="0" dirty="0">
                <a:solidFill>
                  <a:srgbClr val="FF0000"/>
                </a:solidFill>
              </a:rPr>
              <a:t>maxim </a:t>
            </a:r>
            <a:r>
              <a:rPr lang="en-US" sz="2400" dirty="0">
                <a:solidFill>
                  <a:srgbClr val="FF0000"/>
                </a:solidFill>
              </a:rPr>
              <a:t>90 </a:t>
            </a:r>
            <a:r>
              <a:rPr lang="en-US" sz="2400" dirty="0" err="1">
                <a:solidFill>
                  <a:srgbClr val="FF0000"/>
                </a:solidFill>
              </a:rPr>
              <a:t>zile</a:t>
            </a:r>
            <a:r>
              <a:rPr lang="en-US" sz="2400" b="0" i="0" u="none" strike="noStrike" baseline="0" dirty="0">
                <a:solidFill>
                  <a:srgbClr val="FF0000"/>
                </a:solidFill>
              </a:rPr>
              <a:t> consecutive</a:t>
            </a:r>
            <a:r>
              <a:rPr lang="ro-RO" sz="2400" b="0" i="0" u="none" strike="noStrike" baseline="0" dirty="0">
                <a:solidFill>
                  <a:srgbClr val="FF0000"/>
                </a:solidFill>
              </a:rPr>
              <a:t>   </a:t>
            </a:r>
          </a:p>
          <a:p>
            <a:pPr marL="0" indent="0">
              <a:buNone/>
            </a:pPr>
            <a:r>
              <a:rPr lang="ro-RO" sz="2400" dirty="0">
                <a:solidFill>
                  <a:srgbClr val="000000"/>
                </a:solidFill>
              </a:rPr>
              <a:t>O nouă monitorizare </a:t>
            </a:r>
            <a:r>
              <a:rPr lang="ro-RO" sz="2400" dirty="0">
                <a:solidFill>
                  <a:srgbClr val="FF0000"/>
                </a:solidFill>
              </a:rPr>
              <a:t>&gt;6luni de la C2</a:t>
            </a:r>
          </a:p>
          <a:p>
            <a:r>
              <a:rPr lang="en-US" sz="2400" b="0" i="0" u="none" strike="noStrike" baseline="0" dirty="0" err="1">
                <a:solidFill>
                  <a:srgbClr val="000000"/>
                </a:solidFill>
              </a:rPr>
              <a:t>evaluarea</a:t>
            </a:r>
            <a:r>
              <a:rPr lang="en-US" sz="2400" b="0" i="0" u="none" strike="noStrike" baseline="0" dirty="0">
                <a:solidFill>
                  <a:srgbClr val="000000"/>
                </a:solidFill>
              </a:rPr>
              <a:t> </a:t>
            </a:r>
            <a:r>
              <a:rPr lang="en-US" sz="2400" b="0" i="0" u="none" strike="noStrike" baseline="0" dirty="0" err="1">
                <a:solidFill>
                  <a:srgbClr val="000000"/>
                </a:solidFill>
              </a:rPr>
              <a:t>controlului</a:t>
            </a:r>
            <a:r>
              <a:rPr lang="en-US" sz="2400" b="0" i="0" u="none" strike="noStrike" baseline="0" dirty="0">
                <a:solidFill>
                  <a:srgbClr val="000000"/>
                </a:solidFill>
              </a:rPr>
              <a:t> </a:t>
            </a:r>
            <a:r>
              <a:rPr lang="en-US" sz="2400" b="0" i="0" u="none" strike="noStrike" baseline="0" dirty="0" err="1">
                <a:solidFill>
                  <a:srgbClr val="000000"/>
                </a:solidFill>
              </a:rPr>
              <a:t>bolii</a:t>
            </a:r>
            <a:endParaRPr lang="ro-RO" sz="2400" b="0" i="0" u="none" strike="noStrike" baseline="0" dirty="0">
              <a:solidFill>
                <a:srgbClr val="000000"/>
              </a:solidFill>
            </a:endParaRPr>
          </a:p>
          <a:p>
            <a:r>
              <a:rPr lang="en-US" sz="2400" b="0" i="0" u="none" strike="noStrike" baseline="0" dirty="0" err="1">
                <a:solidFill>
                  <a:srgbClr val="000000"/>
                </a:solidFill>
              </a:rPr>
              <a:t>screeningul</a:t>
            </a:r>
            <a:r>
              <a:rPr lang="en-US" sz="2400" b="0" i="0" u="none" strike="noStrike" baseline="0" dirty="0">
                <a:solidFill>
                  <a:srgbClr val="000000"/>
                </a:solidFill>
              </a:rPr>
              <a:t> </a:t>
            </a:r>
            <a:r>
              <a:rPr lang="en-US" sz="2400" b="0" i="0" u="none" strike="noStrike" baseline="0" dirty="0" err="1">
                <a:solidFill>
                  <a:srgbClr val="000000"/>
                </a:solidFill>
              </a:rPr>
              <a:t>complicaţiilor</a:t>
            </a:r>
            <a:r>
              <a:rPr lang="en-US" sz="2400" b="0" i="0" u="none" strike="noStrike" baseline="0" dirty="0">
                <a:solidFill>
                  <a:srgbClr val="000000"/>
                </a:solidFill>
              </a:rPr>
              <a:t> </a:t>
            </a:r>
            <a:endParaRPr lang="ro-RO" sz="2400" b="0" i="0" u="none" strike="noStrike" baseline="0" dirty="0">
              <a:solidFill>
                <a:srgbClr val="000000"/>
              </a:solidFill>
            </a:endParaRPr>
          </a:p>
          <a:p>
            <a:r>
              <a:rPr lang="en-US" sz="2400" b="0" i="0" u="none" strike="noStrike" baseline="0" dirty="0" err="1">
                <a:solidFill>
                  <a:srgbClr val="000000"/>
                </a:solidFill>
              </a:rPr>
              <a:t>educaţia</a:t>
            </a:r>
            <a:r>
              <a:rPr lang="en-US" sz="2400" b="0" i="0" u="none" strike="noStrike" baseline="0" dirty="0">
                <a:solidFill>
                  <a:srgbClr val="000000"/>
                </a:solidFill>
              </a:rPr>
              <a:t> </a:t>
            </a:r>
            <a:r>
              <a:rPr lang="en-US" sz="2400" b="0" i="0" u="none" strike="noStrike" baseline="0" dirty="0" err="1">
                <a:solidFill>
                  <a:srgbClr val="000000"/>
                </a:solidFill>
              </a:rPr>
              <a:t>pacientului</a:t>
            </a:r>
            <a:endParaRPr lang="ro-RO" sz="2400" b="0" i="0" u="none" strike="noStrike" baseline="0" dirty="0">
              <a:solidFill>
                <a:srgbClr val="000000"/>
              </a:solidFill>
            </a:endParaRPr>
          </a:p>
          <a:p>
            <a:r>
              <a:rPr lang="en-US" sz="2400" b="0" i="0" u="none" strike="noStrike" baseline="0" dirty="0" err="1">
                <a:solidFill>
                  <a:srgbClr val="000000"/>
                </a:solidFill>
              </a:rPr>
              <a:t>recomandare</a:t>
            </a:r>
            <a:r>
              <a:rPr lang="en-US" sz="2400" b="0" i="0" u="none" strike="noStrike" baseline="0" dirty="0">
                <a:solidFill>
                  <a:srgbClr val="000000"/>
                </a:solidFill>
              </a:rPr>
              <a:t> de </a:t>
            </a:r>
            <a:r>
              <a:rPr lang="en-US" sz="2400" b="0" i="0" u="none" strike="noStrike" baseline="0" dirty="0" err="1">
                <a:solidFill>
                  <a:srgbClr val="000000"/>
                </a:solidFill>
              </a:rPr>
              <a:t>investigaţii</a:t>
            </a:r>
            <a:r>
              <a:rPr lang="en-US" sz="2400" b="0" i="0" u="none" strike="noStrike" baseline="0" dirty="0">
                <a:solidFill>
                  <a:srgbClr val="000000"/>
                </a:solidFill>
              </a:rPr>
              <a:t> </a:t>
            </a:r>
            <a:r>
              <a:rPr lang="en-US" sz="2400" b="0" i="0" u="none" strike="noStrike" baseline="0" dirty="0" err="1">
                <a:solidFill>
                  <a:srgbClr val="000000"/>
                </a:solidFill>
              </a:rPr>
              <a:t>paraclinice</a:t>
            </a:r>
            <a:endParaRPr lang="ro-RO" sz="2400" b="0" i="0" u="none" strike="noStrike" baseline="0" dirty="0">
              <a:solidFill>
                <a:srgbClr val="000000"/>
              </a:solidFill>
            </a:endParaRPr>
          </a:p>
          <a:p>
            <a:r>
              <a:rPr lang="ro-RO" sz="2400" dirty="0">
                <a:solidFill>
                  <a:srgbClr val="000000"/>
                </a:solidFill>
              </a:rPr>
              <a:t>recomandare consult specialist (cardiolog, diabetolog, nefrolog, medicina interna, neurologie, oftalmologie)</a:t>
            </a:r>
            <a:endParaRPr lang="ro-RO" sz="2400" b="0" i="0" u="none" strike="noStrike" baseline="0" dirty="0">
              <a:solidFill>
                <a:srgbClr val="000000"/>
              </a:solidFill>
            </a:endParaRPr>
          </a:p>
          <a:p>
            <a:r>
              <a:rPr lang="en-US" sz="2400" b="0" i="0" u="none" strike="noStrike" baseline="0" dirty="0">
                <a:solidFill>
                  <a:srgbClr val="000000"/>
                </a:solidFill>
              </a:rPr>
              <a:t> </a:t>
            </a:r>
            <a:r>
              <a:rPr lang="ro-RO" sz="2400" dirty="0">
                <a:solidFill>
                  <a:srgbClr val="000000"/>
                </a:solidFill>
              </a:rPr>
              <a:t>ajustare </a:t>
            </a:r>
            <a:r>
              <a:rPr lang="en-US" sz="2400" b="0" i="0" u="none" strike="noStrike" baseline="0" dirty="0" err="1">
                <a:solidFill>
                  <a:srgbClr val="000000"/>
                </a:solidFill>
              </a:rPr>
              <a:t>tratament</a:t>
            </a:r>
            <a:endParaRPr lang="ro-RO" sz="2400" b="0" i="0" u="none" strike="noStrike" baseline="0" dirty="0">
              <a:solidFill>
                <a:srgbClr val="000000"/>
              </a:solidFill>
            </a:endParaRPr>
          </a:p>
          <a:p>
            <a:r>
              <a:rPr lang="ro-RO" sz="2400" dirty="0">
                <a:solidFill>
                  <a:srgbClr val="000000"/>
                </a:solidFill>
              </a:rPr>
              <a:t>educația pacientului</a:t>
            </a:r>
            <a:endParaRPr lang="ro-RO" sz="2400" b="0" i="0" u="none" strike="noStrike" baseline="0" dirty="0">
              <a:solidFill>
                <a:srgbClr val="000000"/>
              </a:solidFill>
            </a:endParaRPr>
          </a:p>
        </p:txBody>
      </p:sp>
      <p:sp>
        <p:nvSpPr>
          <p:cNvPr id="4" name="Slide Number Placeholder 3">
            <a:extLst>
              <a:ext uri="{FF2B5EF4-FFF2-40B4-BE49-F238E27FC236}">
                <a16:creationId xmlns:a16="http://schemas.microsoft.com/office/drawing/2014/main" id="{B6D507C4-E852-5864-FA51-ABFFEEC685CD}"/>
              </a:ext>
            </a:extLst>
          </p:cNvPr>
          <p:cNvSpPr>
            <a:spLocks noGrp="1"/>
          </p:cNvSpPr>
          <p:nvPr>
            <p:ph type="sldNum" sz="quarter" idx="12"/>
          </p:nvPr>
        </p:nvSpPr>
        <p:spPr/>
        <p:txBody>
          <a:bodyPr/>
          <a:lstStyle/>
          <a:p>
            <a:fld id="{5BB6BFA1-463B-4C5B-87C6-B8F8AF7D9558}" type="slidenum">
              <a:rPr lang="en-US" smtClean="0"/>
              <a:t>141</a:t>
            </a:fld>
            <a:endParaRPr lang="en-US"/>
          </a:p>
        </p:txBody>
      </p:sp>
    </p:spTree>
    <p:extLst>
      <p:ext uri="{BB962C8B-B14F-4D97-AF65-F5344CB8AC3E}">
        <p14:creationId xmlns:p14="http://schemas.microsoft.com/office/powerpoint/2010/main" val="278370133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A2B8AE0-9E70-B6CE-F83D-E26F56ED254A}"/>
              </a:ext>
            </a:extLst>
          </p:cNvPr>
          <p:cNvPicPr>
            <a:picLocks noChangeAspect="1"/>
          </p:cNvPicPr>
          <p:nvPr/>
        </p:nvPicPr>
        <p:blipFill rotWithShape="1">
          <a:blip r:embed="rId2"/>
          <a:srcRect b="28395"/>
          <a:stretch/>
        </p:blipFill>
        <p:spPr>
          <a:xfrm>
            <a:off x="948267" y="237067"/>
            <a:ext cx="9326737" cy="6434667"/>
          </a:xfrm>
          <a:prstGeom prst="rect">
            <a:avLst/>
          </a:prstGeom>
        </p:spPr>
      </p:pic>
    </p:spTree>
    <p:extLst>
      <p:ext uri="{BB962C8B-B14F-4D97-AF65-F5344CB8AC3E}">
        <p14:creationId xmlns:p14="http://schemas.microsoft.com/office/powerpoint/2010/main" val="262407057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DC46713-CDFC-4B77-6E0A-B213FE3E9CF6}"/>
              </a:ext>
            </a:extLst>
          </p:cNvPr>
          <p:cNvPicPr>
            <a:picLocks noChangeAspect="1"/>
          </p:cNvPicPr>
          <p:nvPr/>
        </p:nvPicPr>
        <p:blipFill rotWithShape="1">
          <a:blip r:embed="rId2"/>
          <a:srcRect t="69136"/>
          <a:stretch/>
        </p:blipFill>
        <p:spPr>
          <a:xfrm>
            <a:off x="505844" y="1642533"/>
            <a:ext cx="11392204" cy="3386667"/>
          </a:xfrm>
          <a:prstGeom prst="rect">
            <a:avLst/>
          </a:prstGeom>
        </p:spPr>
      </p:pic>
    </p:spTree>
    <p:extLst>
      <p:ext uri="{BB962C8B-B14F-4D97-AF65-F5344CB8AC3E}">
        <p14:creationId xmlns:p14="http://schemas.microsoft.com/office/powerpoint/2010/main" val="167832070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C644CE-B855-C58C-2D64-76FCE9D0FFED}"/>
              </a:ext>
            </a:extLst>
          </p:cNvPr>
          <p:cNvPicPr>
            <a:picLocks noChangeAspect="1"/>
          </p:cNvPicPr>
          <p:nvPr/>
        </p:nvPicPr>
        <p:blipFill>
          <a:blip r:embed="rId2"/>
          <a:stretch>
            <a:fillRect/>
          </a:stretch>
        </p:blipFill>
        <p:spPr>
          <a:xfrm>
            <a:off x="1398270" y="0"/>
            <a:ext cx="9395459" cy="6858000"/>
          </a:xfrm>
          <a:prstGeom prst="rect">
            <a:avLst/>
          </a:prstGeom>
        </p:spPr>
      </p:pic>
    </p:spTree>
    <p:extLst>
      <p:ext uri="{BB962C8B-B14F-4D97-AF65-F5344CB8AC3E}">
        <p14:creationId xmlns:p14="http://schemas.microsoft.com/office/powerpoint/2010/main" val="292042951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8A733E-78BC-9CAE-FC27-A0ED907E317C}"/>
              </a:ext>
            </a:extLst>
          </p:cNvPr>
          <p:cNvPicPr>
            <a:picLocks noChangeAspect="1"/>
          </p:cNvPicPr>
          <p:nvPr/>
        </p:nvPicPr>
        <p:blipFill>
          <a:blip r:embed="rId2"/>
          <a:stretch>
            <a:fillRect/>
          </a:stretch>
        </p:blipFill>
        <p:spPr>
          <a:xfrm>
            <a:off x="379648" y="1574800"/>
            <a:ext cx="11261926" cy="3877733"/>
          </a:xfrm>
          <a:prstGeom prst="rect">
            <a:avLst/>
          </a:prstGeom>
        </p:spPr>
      </p:pic>
    </p:spTree>
    <p:extLst>
      <p:ext uri="{BB962C8B-B14F-4D97-AF65-F5344CB8AC3E}">
        <p14:creationId xmlns:p14="http://schemas.microsoft.com/office/powerpoint/2010/main" val="396253209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D639CE-2DB5-647F-9A13-6EF74A48BEDF}"/>
              </a:ext>
            </a:extLst>
          </p:cNvPr>
          <p:cNvPicPr>
            <a:picLocks noChangeAspect="1"/>
          </p:cNvPicPr>
          <p:nvPr/>
        </p:nvPicPr>
        <p:blipFill>
          <a:blip r:embed="rId2"/>
          <a:stretch>
            <a:fillRect/>
          </a:stretch>
        </p:blipFill>
        <p:spPr>
          <a:xfrm>
            <a:off x="101003" y="2138815"/>
            <a:ext cx="11853929" cy="2246918"/>
          </a:xfrm>
          <a:prstGeom prst="rect">
            <a:avLst/>
          </a:prstGeom>
        </p:spPr>
      </p:pic>
      <p:sp>
        <p:nvSpPr>
          <p:cNvPr id="2" name="TextBox 1">
            <a:extLst>
              <a:ext uri="{FF2B5EF4-FFF2-40B4-BE49-F238E27FC236}">
                <a16:creationId xmlns:a16="http://schemas.microsoft.com/office/drawing/2014/main" id="{9AC27446-6028-9C8F-7B69-FCDEAF9F1C52}"/>
              </a:ext>
            </a:extLst>
          </p:cNvPr>
          <p:cNvSpPr txBox="1"/>
          <p:nvPr/>
        </p:nvSpPr>
        <p:spPr>
          <a:xfrm>
            <a:off x="2276475" y="1162050"/>
            <a:ext cx="4800600" cy="584775"/>
          </a:xfrm>
          <a:prstGeom prst="rect">
            <a:avLst/>
          </a:prstGeom>
          <a:noFill/>
        </p:spPr>
        <p:txBody>
          <a:bodyPr wrap="square" rtlCol="0">
            <a:spAutoFit/>
          </a:bodyPr>
          <a:lstStyle/>
          <a:p>
            <a:r>
              <a:rPr lang="en-US" sz="3200" dirty="0" err="1">
                <a:solidFill>
                  <a:srgbClr val="C00000"/>
                </a:solidFill>
              </a:rPr>
              <a:t>Servicii</a:t>
            </a:r>
            <a:r>
              <a:rPr lang="en-US" sz="3200" dirty="0">
                <a:solidFill>
                  <a:srgbClr val="C00000"/>
                </a:solidFill>
              </a:rPr>
              <a:t> </a:t>
            </a:r>
            <a:r>
              <a:rPr lang="en-US" sz="3200" dirty="0" err="1">
                <a:solidFill>
                  <a:srgbClr val="C00000"/>
                </a:solidFill>
              </a:rPr>
              <a:t>aditionale</a:t>
            </a:r>
            <a:endParaRPr lang="en-US" sz="3200" dirty="0">
              <a:solidFill>
                <a:srgbClr val="C00000"/>
              </a:solidFill>
            </a:endParaRPr>
          </a:p>
        </p:txBody>
      </p:sp>
    </p:spTree>
    <p:extLst>
      <p:ext uri="{BB962C8B-B14F-4D97-AF65-F5344CB8AC3E}">
        <p14:creationId xmlns:p14="http://schemas.microsoft.com/office/powerpoint/2010/main" val="254264723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C6512-2710-774B-383E-69E61DE45B6E}"/>
              </a:ext>
            </a:extLst>
          </p:cNvPr>
          <p:cNvSpPr>
            <a:spLocks noGrp="1"/>
          </p:cNvSpPr>
          <p:nvPr>
            <p:ph type="title"/>
          </p:nvPr>
        </p:nvSpPr>
        <p:spPr/>
        <p:txBody>
          <a:bodyPr/>
          <a:lstStyle/>
          <a:p>
            <a:r>
              <a:rPr lang="en-US" dirty="0" err="1"/>
              <a:t>Cazul</a:t>
            </a:r>
            <a:r>
              <a:rPr lang="en-US" dirty="0"/>
              <a:t> 2</a:t>
            </a:r>
          </a:p>
        </p:txBody>
      </p:sp>
      <p:sp>
        <p:nvSpPr>
          <p:cNvPr id="4" name="Text Placeholder 3">
            <a:extLst>
              <a:ext uri="{FF2B5EF4-FFF2-40B4-BE49-F238E27FC236}">
                <a16:creationId xmlns:a16="http://schemas.microsoft.com/office/drawing/2014/main" id="{9535B2C7-A41C-9057-CD6E-A8B73856CE2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45396452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809750" y="732631"/>
            <a:ext cx="3518958" cy="24384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latin typeface="Calibri" panose="020F0502020204030204" pitchFamily="34" charset="0"/>
                <a:cs typeface="Calibri" panose="020F0502020204030204" pitchFamily="34" charset="0"/>
              </a:rPr>
              <a:t>71 </a:t>
            </a:r>
            <a:r>
              <a:rPr lang="en-US" dirty="0" err="1">
                <a:latin typeface="Calibri" panose="020F0502020204030204" pitchFamily="34" charset="0"/>
                <a:cs typeface="Calibri" panose="020F0502020204030204" pitchFamily="34" charset="0"/>
              </a:rPr>
              <a:t>ani</a:t>
            </a:r>
            <a:endParaRPr lang="en-US" dirty="0">
              <a:latin typeface="Calibri" panose="020F0502020204030204" pitchFamily="34" charset="0"/>
              <a:cs typeface="Calibri" panose="020F0502020204030204" pitchFamily="34" charset="0"/>
            </a:endParaRPr>
          </a:p>
          <a:p>
            <a:pPr algn="ctr"/>
            <a:r>
              <a:rPr lang="en-US" dirty="0" err="1">
                <a:latin typeface="Calibri" panose="020F0502020204030204" pitchFamily="34" charset="0"/>
                <a:cs typeface="Calibri" panose="020F0502020204030204" pitchFamily="34" charset="0"/>
              </a:rPr>
              <a:t>Pensionar</a:t>
            </a:r>
            <a:endParaRPr lang="en-US" dirty="0">
              <a:latin typeface="Calibri" panose="020F0502020204030204" pitchFamily="34" charset="0"/>
              <a:cs typeface="Calibri" panose="020F0502020204030204" pitchFamily="34" charset="0"/>
            </a:endParaRPr>
          </a:p>
          <a:p>
            <a:pPr algn="ctr"/>
            <a:r>
              <a:rPr lang="en-US" dirty="0" err="1">
                <a:latin typeface="Calibri" panose="020F0502020204030204" pitchFamily="34" charset="0"/>
                <a:cs typeface="Calibri" panose="020F0502020204030204" pitchFamily="34" charset="0"/>
              </a:rPr>
              <a:t>Nefumator</a:t>
            </a:r>
            <a:endParaRPr lang="en-US" dirty="0">
              <a:latin typeface="Calibri" panose="020F0502020204030204" pitchFamily="34" charset="0"/>
              <a:cs typeface="Calibri" panose="020F0502020204030204" pitchFamily="34" charset="0"/>
            </a:endParaRPr>
          </a:p>
          <a:p>
            <a:pPr algn="ctr"/>
            <a:r>
              <a:rPr lang="en-US" dirty="0" err="1">
                <a:latin typeface="Calibri" panose="020F0502020204030204" pitchFamily="34" charset="0"/>
                <a:cs typeface="Calibri" panose="020F0502020204030204" pitchFamily="34" charset="0"/>
              </a:rPr>
              <a:t>Dieta</a:t>
            </a:r>
            <a:r>
              <a:rPr lang="en-US" dirty="0">
                <a:latin typeface="Calibri" panose="020F0502020204030204" pitchFamily="34" charset="0"/>
                <a:cs typeface="Calibri" panose="020F0502020204030204" pitchFamily="34" charset="0"/>
              </a:rPr>
              <a:t> –,, de </a:t>
            </a:r>
            <a:r>
              <a:rPr lang="en-US" dirty="0" err="1">
                <a:latin typeface="Calibri" panose="020F0502020204030204" pitchFamily="34" charset="0"/>
                <a:cs typeface="Calibri" panose="020F0502020204030204" pitchFamily="34" charset="0"/>
              </a:rPr>
              <a:t>toate</a:t>
            </a:r>
            <a:r>
              <a:rPr lang="en-US" dirty="0">
                <a:latin typeface="Calibri" panose="020F0502020204030204" pitchFamily="34" charset="0"/>
                <a:cs typeface="Calibri" panose="020F0502020204030204" pitchFamily="34" charset="0"/>
              </a:rPr>
              <a:t>’’</a:t>
            </a:r>
          </a:p>
          <a:p>
            <a:pPr algn="ctr"/>
            <a:r>
              <a:rPr lang="en-US" dirty="0" err="1">
                <a:latin typeface="Calibri" panose="020F0502020204030204" pitchFamily="34" charset="0"/>
                <a:cs typeface="Calibri" panose="020F0502020204030204" pitchFamily="34" charset="0"/>
              </a:rPr>
              <a:t>Alcool-ocazional</a:t>
            </a:r>
            <a:endParaRPr lang="en-US" dirty="0">
              <a:latin typeface="Calibri" panose="020F0502020204030204" pitchFamily="34" charset="0"/>
              <a:cs typeface="Calibri" panose="020F0502020204030204" pitchFamily="34" charset="0"/>
            </a:endParaRPr>
          </a:p>
          <a:p>
            <a:pPr algn="ctr"/>
            <a:r>
              <a:rPr lang="en-US" dirty="0" err="1">
                <a:latin typeface="Calibri" panose="020F0502020204030204" pitchFamily="34" charset="0"/>
                <a:cs typeface="Calibri" panose="020F0502020204030204" pitchFamily="34" charset="0"/>
              </a:rPr>
              <a:t>Sedentar</a:t>
            </a:r>
            <a:r>
              <a:rPr lang="en-US" dirty="0">
                <a:latin typeface="Calibri" panose="020F0502020204030204" pitchFamily="34" charset="0"/>
                <a:cs typeface="Calibri" panose="020F0502020204030204" pitchFamily="34" charset="0"/>
              </a:rPr>
              <a:t> </a:t>
            </a:r>
          </a:p>
          <a:p>
            <a:pPr algn="ctr"/>
            <a:r>
              <a:rPr lang="en-US" dirty="0">
                <a:latin typeface="Calibri" panose="020F0502020204030204" pitchFamily="34" charset="0"/>
                <a:cs typeface="Calibri" panose="020F0502020204030204" pitchFamily="34" charset="0"/>
              </a:rPr>
              <a:t>AHC-HTA </a:t>
            </a:r>
            <a:r>
              <a:rPr lang="en-US" dirty="0" err="1">
                <a:latin typeface="Calibri" panose="020F0502020204030204" pitchFamily="34" charset="0"/>
                <a:cs typeface="Calibri" panose="020F0502020204030204" pitchFamily="34" charset="0"/>
              </a:rPr>
              <a:t>ambii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parinti</a:t>
            </a:r>
            <a:endParaRPr lang="en-US" dirty="0">
              <a:latin typeface="Calibri" panose="020F0502020204030204" pitchFamily="34" charset="0"/>
              <a:cs typeface="Calibri" panose="020F0502020204030204" pitchFamily="34" charset="0"/>
            </a:endParaRPr>
          </a:p>
        </p:txBody>
      </p:sp>
      <p:sp>
        <p:nvSpPr>
          <p:cNvPr id="5" name="Rounded Rectangle 4"/>
          <p:cNvSpPr/>
          <p:nvPr/>
        </p:nvSpPr>
        <p:spPr>
          <a:xfrm>
            <a:off x="322791" y="4243122"/>
            <a:ext cx="4648200" cy="18288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a:p>
            <a:pPr algn="ctr"/>
            <a:endParaRPr lang="en-US" dirty="0"/>
          </a:p>
          <a:p>
            <a:r>
              <a:rPr lang="en-US" dirty="0"/>
              <a:t>HTA grad II </a:t>
            </a:r>
            <a:r>
              <a:rPr lang="en-US" dirty="0" err="1"/>
              <a:t>risc</a:t>
            </a:r>
            <a:r>
              <a:rPr lang="en-US" dirty="0"/>
              <a:t> </a:t>
            </a:r>
            <a:r>
              <a:rPr lang="en-US" dirty="0" err="1"/>
              <a:t>aditional</a:t>
            </a:r>
            <a:r>
              <a:rPr lang="en-US" dirty="0"/>
              <a:t> </a:t>
            </a:r>
            <a:r>
              <a:rPr lang="en-US" dirty="0" err="1"/>
              <a:t>inalt</a:t>
            </a:r>
            <a:r>
              <a:rPr lang="en-US" dirty="0"/>
              <a:t> (de 25 </a:t>
            </a:r>
            <a:r>
              <a:rPr lang="en-US" dirty="0" err="1"/>
              <a:t>ani</a:t>
            </a:r>
            <a:r>
              <a:rPr lang="en-US" dirty="0"/>
              <a:t>)</a:t>
            </a:r>
          </a:p>
          <a:p>
            <a:r>
              <a:rPr lang="en-US" dirty="0" err="1"/>
              <a:t>Dislipidemie</a:t>
            </a:r>
            <a:endParaRPr lang="en-US" dirty="0"/>
          </a:p>
          <a:p>
            <a:r>
              <a:rPr lang="en-US" dirty="0" err="1"/>
              <a:t>Diabet</a:t>
            </a:r>
            <a:r>
              <a:rPr lang="en-US" dirty="0"/>
              <a:t> </a:t>
            </a:r>
            <a:r>
              <a:rPr lang="en-US" dirty="0" err="1"/>
              <a:t>zaharat</a:t>
            </a:r>
            <a:r>
              <a:rPr lang="en-US" dirty="0"/>
              <a:t> tip II (de 12 </a:t>
            </a:r>
            <a:r>
              <a:rPr lang="en-US" dirty="0" err="1"/>
              <a:t>ani</a:t>
            </a:r>
            <a:r>
              <a:rPr lang="en-US" dirty="0"/>
              <a:t>)</a:t>
            </a:r>
          </a:p>
          <a:p>
            <a:r>
              <a:rPr lang="en-US" dirty="0" err="1"/>
              <a:t>Sindrom</a:t>
            </a:r>
            <a:r>
              <a:rPr lang="en-US" dirty="0"/>
              <a:t> metabolic</a:t>
            </a:r>
          </a:p>
          <a:p>
            <a:r>
              <a:rPr lang="en-US" dirty="0"/>
              <a:t>HBP</a:t>
            </a:r>
          </a:p>
          <a:p>
            <a:r>
              <a:rPr lang="en-US" dirty="0" err="1"/>
              <a:t>Spondilartroza</a:t>
            </a:r>
            <a:r>
              <a:rPr lang="en-US" dirty="0"/>
              <a:t>. </a:t>
            </a:r>
            <a:r>
              <a:rPr lang="en-US" dirty="0" err="1"/>
              <a:t>Coxartroza</a:t>
            </a:r>
            <a:r>
              <a:rPr lang="en-US" dirty="0"/>
              <a:t>.</a:t>
            </a:r>
          </a:p>
          <a:p>
            <a:pPr algn="ctr"/>
            <a:endParaRPr lang="en-US" dirty="0"/>
          </a:p>
          <a:p>
            <a:pPr algn="ctr"/>
            <a:r>
              <a:rPr lang="en-US" dirty="0"/>
              <a:t> </a:t>
            </a:r>
          </a:p>
        </p:txBody>
      </p:sp>
      <p:sp>
        <p:nvSpPr>
          <p:cNvPr id="6" name="Rounded Rectangle 5"/>
          <p:cNvSpPr/>
          <p:nvPr/>
        </p:nvSpPr>
        <p:spPr>
          <a:xfrm>
            <a:off x="7772400" y="1779322"/>
            <a:ext cx="4191000" cy="21336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err="1"/>
              <a:t>Tratament</a:t>
            </a:r>
            <a:r>
              <a:rPr lang="en-US" dirty="0"/>
              <a:t> </a:t>
            </a:r>
            <a:r>
              <a:rPr lang="en-US" dirty="0" err="1"/>
              <a:t>cronic</a:t>
            </a:r>
            <a:endParaRPr lang="en-US" dirty="0"/>
          </a:p>
          <a:p>
            <a:pPr algn="ctr"/>
            <a:r>
              <a:rPr lang="en-US" dirty="0"/>
              <a:t>IECA+D</a:t>
            </a:r>
          </a:p>
          <a:p>
            <a:pPr algn="ctr"/>
            <a:r>
              <a:rPr lang="en-US" dirty="0"/>
              <a:t>STATINA</a:t>
            </a:r>
          </a:p>
          <a:p>
            <a:pPr algn="ctr"/>
            <a:r>
              <a:rPr lang="en-US" dirty="0"/>
              <a:t>Metformin 1000 x 2</a:t>
            </a:r>
          </a:p>
          <a:p>
            <a:pPr algn="ctr"/>
            <a:r>
              <a:rPr lang="en-US" dirty="0" err="1"/>
              <a:t>Ocazional</a:t>
            </a:r>
            <a:r>
              <a:rPr lang="en-US" dirty="0"/>
              <a:t> AINS, </a:t>
            </a:r>
            <a:r>
              <a:rPr lang="en-US" dirty="0" err="1"/>
              <a:t>antialgice</a:t>
            </a:r>
            <a:endParaRPr lang="en-US" dirty="0"/>
          </a:p>
        </p:txBody>
      </p:sp>
      <p:sp>
        <p:nvSpPr>
          <p:cNvPr id="7" name="Rounded Rectangle 6"/>
          <p:cNvSpPr/>
          <p:nvPr/>
        </p:nvSpPr>
        <p:spPr>
          <a:xfrm>
            <a:off x="7689099" y="4552008"/>
            <a:ext cx="4267200" cy="1315509"/>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t>Se </a:t>
            </a:r>
            <a:r>
              <a:rPr lang="en-US" dirty="0" err="1"/>
              <a:t>prezinta</a:t>
            </a:r>
            <a:r>
              <a:rPr lang="en-US" dirty="0"/>
              <a:t> la cabinet </a:t>
            </a:r>
            <a:r>
              <a:rPr lang="en-US" dirty="0" err="1"/>
              <a:t>pentru</a:t>
            </a:r>
            <a:r>
              <a:rPr lang="en-US" dirty="0"/>
              <a:t> ,,</a:t>
            </a:r>
            <a:r>
              <a:rPr lang="en-US" dirty="0" err="1"/>
              <a:t>analize</a:t>
            </a:r>
            <a:r>
              <a:rPr lang="en-US" dirty="0"/>
              <a:t> </a:t>
            </a:r>
            <a:r>
              <a:rPr lang="en-US" dirty="0" err="1"/>
              <a:t>periodice</a:t>
            </a:r>
            <a:r>
              <a:rPr lang="en-US" dirty="0"/>
              <a:t> ‘’</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8233" y="2846123"/>
            <a:ext cx="2152650" cy="2359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931806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699836" y="4107875"/>
            <a:ext cx="5562600" cy="2492431"/>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endParaRPr lang="en-US" sz="2200" dirty="0"/>
          </a:p>
          <a:p>
            <a:r>
              <a:rPr lang="en-US" sz="2200" dirty="0"/>
              <a:t>G 97kg, H 178cm, IMC 30,61, CA 112cm</a:t>
            </a:r>
          </a:p>
          <a:p>
            <a:r>
              <a:rPr lang="en-US" sz="2200" dirty="0"/>
              <a:t>TA = 149/93mmHg</a:t>
            </a:r>
          </a:p>
          <a:p>
            <a:r>
              <a:rPr lang="en-US" sz="2200" dirty="0"/>
              <a:t>AV = 70/min RS, </a:t>
            </a:r>
            <a:r>
              <a:rPr lang="en-US" sz="2200" dirty="0" err="1"/>
              <a:t>fara</a:t>
            </a:r>
            <a:r>
              <a:rPr lang="en-US" sz="2200" dirty="0"/>
              <a:t> </a:t>
            </a:r>
            <a:r>
              <a:rPr lang="en-US" sz="2200" dirty="0" err="1"/>
              <a:t>sufluri</a:t>
            </a:r>
            <a:endParaRPr lang="en-US" sz="2200" dirty="0"/>
          </a:p>
          <a:p>
            <a:r>
              <a:rPr lang="en-US" sz="2200" dirty="0" err="1"/>
              <a:t>Artere</a:t>
            </a:r>
            <a:r>
              <a:rPr lang="en-US" sz="2200" dirty="0"/>
              <a:t> </a:t>
            </a:r>
            <a:r>
              <a:rPr lang="en-US" sz="2200" dirty="0" err="1"/>
              <a:t>periferice</a:t>
            </a:r>
            <a:r>
              <a:rPr lang="en-US" sz="2200" dirty="0"/>
              <a:t> </a:t>
            </a:r>
            <a:r>
              <a:rPr lang="en-US" sz="2200" dirty="0" err="1"/>
              <a:t>palpabile</a:t>
            </a:r>
            <a:r>
              <a:rPr lang="en-US" sz="2200" dirty="0"/>
              <a:t> </a:t>
            </a:r>
          </a:p>
          <a:p>
            <a:r>
              <a:rPr lang="en-US" sz="2200" dirty="0"/>
              <a:t>MV </a:t>
            </a:r>
            <a:r>
              <a:rPr lang="en-US" sz="2200" dirty="0" err="1"/>
              <a:t>prezent</a:t>
            </a:r>
            <a:r>
              <a:rPr lang="en-US" sz="2200" dirty="0"/>
              <a:t>, </a:t>
            </a:r>
            <a:r>
              <a:rPr lang="en-US" sz="2200" dirty="0" err="1"/>
              <a:t>fara</a:t>
            </a:r>
            <a:r>
              <a:rPr lang="en-US" sz="2200" dirty="0"/>
              <a:t> </a:t>
            </a:r>
            <a:r>
              <a:rPr lang="en-US" sz="2200" dirty="0" err="1"/>
              <a:t>elemente</a:t>
            </a:r>
            <a:r>
              <a:rPr lang="en-US" sz="2200" dirty="0"/>
              <a:t> </a:t>
            </a:r>
            <a:r>
              <a:rPr lang="en-US" sz="2200" dirty="0" err="1"/>
              <a:t>supraadaugate</a:t>
            </a:r>
            <a:endParaRPr lang="en-US" sz="2200" dirty="0"/>
          </a:p>
          <a:p>
            <a:r>
              <a:rPr lang="en-US" sz="2200" dirty="0"/>
              <a:t>Examen </a:t>
            </a:r>
            <a:r>
              <a:rPr lang="en-US" sz="2200" dirty="0" err="1"/>
              <a:t>picior</a:t>
            </a:r>
            <a:r>
              <a:rPr lang="en-US" sz="2200" dirty="0"/>
              <a:t> diabetic</a:t>
            </a:r>
          </a:p>
          <a:p>
            <a:r>
              <a:rPr lang="en-US" sz="2200" dirty="0" err="1"/>
              <a:t>Testul</a:t>
            </a:r>
            <a:r>
              <a:rPr lang="en-US" sz="2200" dirty="0"/>
              <a:t> </a:t>
            </a:r>
            <a:r>
              <a:rPr lang="en-US" sz="2200" dirty="0" err="1"/>
              <a:t>filamentului</a:t>
            </a:r>
            <a:r>
              <a:rPr lang="en-US" sz="2200" dirty="0"/>
              <a:t> </a:t>
            </a:r>
          </a:p>
          <a:p>
            <a:pPr algn="ctr"/>
            <a:endParaRPr lang="en-US" dirty="0"/>
          </a:p>
        </p:txBody>
      </p:sp>
      <p:sp>
        <p:nvSpPr>
          <p:cNvPr id="6" name="Rounded Rectangle 5"/>
          <p:cNvSpPr/>
          <p:nvPr/>
        </p:nvSpPr>
        <p:spPr>
          <a:xfrm>
            <a:off x="4638501" y="532014"/>
            <a:ext cx="7032568" cy="2892829"/>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200" b="1" dirty="0">
                <a:solidFill>
                  <a:srgbClr val="C00000"/>
                </a:solidFill>
                <a:effectLst>
                  <a:outerShdw blurRad="38100" dist="38100" dir="2700000" algn="tl">
                    <a:srgbClr val="000000">
                      <a:alpha val="43137"/>
                    </a:srgbClr>
                  </a:outerShdw>
                </a:effectLst>
              </a:rPr>
              <a:t>Este </a:t>
            </a:r>
            <a:r>
              <a:rPr lang="en-US" sz="2200" b="1" dirty="0" err="1">
                <a:solidFill>
                  <a:srgbClr val="C00000"/>
                </a:solidFill>
                <a:effectLst>
                  <a:outerShdw blurRad="38100" dist="38100" dir="2700000" algn="tl">
                    <a:srgbClr val="000000">
                      <a:alpha val="43137"/>
                    </a:srgbClr>
                  </a:outerShdw>
                </a:effectLst>
              </a:rPr>
              <a:t>momentul</a:t>
            </a:r>
            <a:r>
              <a:rPr lang="en-US" sz="2200" b="1" dirty="0">
                <a:solidFill>
                  <a:srgbClr val="C00000"/>
                </a:solidFill>
                <a:effectLst>
                  <a:outerShdw blurRad="38100" dist="38100" dir="2700000" algn="tl">
                    <a:srgbClr val="000000">
                      <a:alpha val="43137"/>
                    </a:srgbClr>
                  </a:outerShdw>
                </a:effectLst>
              </a:rPr>
              <a:t> </a:t>
            </a:r>
            <a:r>
              <a:rPr lang="en-US" sz="2200" b="1" dirty="0" err="1">
                <a:solidFill>
                  <a:srgbClr val="C00000"/>
                </a:solidFill>
                <a:effectLst>
                  <a:outerShdw blurRad="38100" dist="38100" dir="2700000" algn="tl">
                    <a:srgbClr val="000000">
                      <a:alpha val="43137"/>
                    </a:srgbClr>
                  </a:outerShdw>
                </a:effectLst>
              </a:rPr>
              <a:t>pentru</a:t>
            </a:r>
            <a:r>
              <a:rPr lang="en-US" sz="2200" b="1" dirty="0">
                <a:solidFill>
                  <a:srgbClr val="C00000"/>
                </a:solidFill>
                <a:effectLst>
                  <a:outerShdw blurRad="38100" dist="38100" dir="2700000" algn="tl">
                    <a:srgbClr val="000000">
                      <a:alpha val="43137"/>
                    </a:srgbClr>
                  </a:outerShdw>
                </a:effectLst>
              </a:rPr>
              <a:t> management de </a:t>
            </a:r>
            <a:r>
              <a:rPr lang="en-US" sz="2200" b="1" dirty="0" err="1">
                <a:solidFill>
                  <a:srgbClr val="C00000"/>
                </a:solidFill>
                <a:effectLst>
                  <a:outerShdw blurRad="38100" dist="38100" dir="2700000" algn="tl">
                    <a:srgbClr val="000000">
                      <a:alpha val="43137"/>
                    </a:srgbClr>
                  </a:outerShdw>
                </a:effectLst>
              </a:rPr>
              <a:t>caz</a:t>
            </a:r>
            <a:r>
              <a:rPr lang="en-US" sz="2200" b="1" dirty="0">
                <a:solidFill>
                  <a:srgbClr val="C00000"/>
                </a:solidFill>
                <a:effectLst>
                  <a:outerShdw blurRad="38100" dist="38100" dir="2700000" algn="tl">
                    <a:srgbClr val="000000">
                      <a:alpha val="43137"/>
                    </a:srgbClr>
                  </a:outerShdw>
                </a:effectLst>
              </a:rPr>
              <a:t> M1 (C1)</a:t>
            </a:r>
          </a:p>
          <a:p>
            <a:pPr algn="ctr"/>
            <a:r>
              <a:rPr lang="en-US" sz="2200" dirty="0" err="1">
                <a:solidFill>
                  <a:schemeClr val="tx1"/>
                </a:solidFill>
              </a:rPr>
              <a:t>Monitorizare</a:t>
            </a:r>
            <a:r>
              <a:rPr lang="en-US" sz="2200" dirty="0">
                <a:solidFill>
                  <a:schemeClr val="tx1"/>
                </a:solidFill>
              </a:rPr>
              <a:t> </a:t>
            </a:r>
            <a:r>
              <a:rPr lang="en-US" sz="2200" dirty="0" err="1">
                <a:solidFill>
                  <a:schemeClr val="tx1"/>
                </a:solidFill>
              </a:rPr>
              <a:t>activă</a:t>
            </a:r>
            <a:r>
              <a:rPr lang="en-US" sz="2200" dirty="0">
                <a:solidFill>
                  <a:schemeClr val="tx1"/>
                </a:solidFill>
              </a:rPr>
              <a:t> a </a:t>
            </a:r>
            <a:r>
              <a:rPr lang="en-US" sz="2200" dirty="0" err="1">
                <a:solidFill>
                  <a:schemeClr val="tx1"/>
                </a:solidFill>
              </a:rPr>
              <a:t>pacientului</a:t>
            </a:r>
            <a:r>
              <a:rPr lang="en-US" sz="2200" dirty="0">
                <a:solidFill>
                  <a:schemeClr val="tx1"/>
                </a:solidFill>
              </a:rPr>
              <a:t> cu </a:t>
            </a:r>
            <a:r>
              <a:rPr lang="en-US" sz="2200" dirty="0" err="1">
                <a:solidFill>
                  <a:schemeClr val="tx1"/>
                </a:solidFill>
              </a:rPr>
              <a:t>risc</a:t>
            </a:r>
            <a:r>
              <a:rPr lang="en-US" sz="2200" dirty="0">
                <a:solidFill>
                  <a:schemeClr val="tx1"/>
                </a:solidFill>
              </a:rPr>
              <a:t> cardiovascular - HTA, </a:t>
            </a:r>
            <a:r>
              <a:rPr lang="en-US" sz="2200" dirty="0" err="1">
                <a:solidFill>
                  <a:schemeClr val="tx1"/>
                </a:solidFill>
              </a:rPr>
              <a:t>dislipidemie</a:t>
            </a:r>
            <a:r>
              <a:rPr lang="en-US" sz="2200" dirty="0">
                <a:solidFill>
                  <a:schemeClr val="tx1"/>
                </a:solidFill>
              </a:rPr>
              <a:t>, </a:t>
            </a:r>
            <a:r>
              <a:rPr lang="en-US" sz="2200" dirty="0" err="1">
                <a:solidFill>
                  <a:schemeClr val="tx1"/>
                </a:solidFill>
              </a:rPr>
              <a:t>boală</a:t>
            </a:r>
            <a:r>
              <a:rPr lang="en-US" sz="2200" dirty="0">
                <a:solidFill>
                  <a:schemeClr val="tx1"/>
                </a:solidFill>
              </a:rPr>
              <a:t> </a:t>
            </a:r>
            <a:r>
              <a:rPr lang="en-US" sz="2200" dirty="0" err="1">
                <a:solidFill>
                  <a:schemeClr val="tx1"/>
                </a:solidFill>
              </a:rPr>
              <a:t>cronică</a:t>
            </a:r>
            <a:r>
              <a:rPr lang="en-US" sz="2200" dirty="0">
                <a:solidFill>
                  <a:schemeClr val="tx1"/>
                </a:solidFill>
              </a:rPr>
              <a:t> de </a:t>
            </a:r>
            <a:r>
              <a:rPr lang="en-US" sz="2200" dirty="0" err="1">
                <a:solidFill>
                  <a:schemeClr val="tx1"/>
                </a:solidFill>
              </a:rPr>
              <a:t>rinichi</a:t>
            </a:r>
            <a:r>
              <a:rPr lang="en-US" sz="2200" dirty="0">
                <a:solidFill>
                  <a:schemeClr val="tx1"/>
                </a:solidFill>
              </a:rPr>
              <a:t> </a:t>
            </a:r>
            <a:r>
              <a:rPr lang="en-US" sz="2200" dirty="0" err="1">
                <a:solidFill>
                  <a:schemeClr val="tx1"/>
                </a:solidFill>
              </a:rPr>
              <a:t>şi</a:t>
            </a:r>
            <a:r>
              <a:rPr lang="en-US" sz="2200" dirty="0">
                <a:solidFill>
                  <a:schemeClr val="tx1"/>
                </a:solidFill>
              </a:rPr>
              <a:t> </a:t>
            </a:r>
            <a:r>
              <a:rPr lang="en-US" sz="2200" dirty="0" err="1">
                <a:solidFill>
                  <a:schemeClr val="tx1"/>
                </a:solidFill>
              </a:rPr>
              <a:t>diabet</a:t>
            </a:r>
            <a:r>
              <a:rPr lang="en-US" sz="2200" dirty="0">
                <a:solidFill>
                  <a:schemeClr val="tx1"/>
                </a:solidFill>
              </a:rPr>
              <a:t> </a:t>
            </a:r>
            <a:r>
              <a:rPr lang="en-US" sz="2200" dirty="0" err="1">
                <a:solidFill>
                  <a:schemeClr val="tx1"/>
                </a:solidFill>
              </a:rPr>
              <a:t>zaharat</a:t>
            </a:r>
            <a:r>
              <a:rPr lang="en-US" sz="2200" dirty="0">
                <a:solidFill>
                  <a:schemeClr val="tx1"/>
                </a:solidFill>
              </a:rPr>
              <a:t> tip 2, </a:t>
            </a:r>
            <a:r>
              <a:rPr lang="en-US" sz="2200" dirty="0" err="1">
                <a:solidFill>
                  <a:schemeClr val="tx1"/>
                </a:solidFill>
              </a:rPr>
              <a:t>cuprinde</a:t>
            </a:r>
            <a:r>
              <a:rPr lang="en-US" sz="2200" dirty="0">
                <a:solidFill>
                  <a:schemeClr val="tx1"/>
                </a:solidFill>
              </a:rPr>
              <a:t>: </a:t>
            </a:r>
            <a:r>
              <a:rPr lang="en-US" sz="2200" dirty="0" err="1">
                <a:solidFill>
                  <a:schemeClr val="tx1"/>
                </a:solidFill>
              </a:rPr>
              <a:t>bilanţul</a:t>
            </a:r>
            <a:r>
              <a:rPr lang="en-US" sz="2200" dirty="0">
                <a:solidFill>
                  <a:schemeClr val="tx1"/>
                </a:solidFill>
              </a:rPr>
              <a:t> periodic al </a:t>
            </a:r>
            <a:r>
              <a:rPr lang="en-US" sz="2200" dirty="0" err="1">
                <a:solidFill>
                  <a:schemeClr val="tx1"/>
                </a:solidFill>
              </a:rPr>
              <a:t>controlului</a:t>
            </a:r>
            <a:r>
              <a:rPr lang="en-US" sz="2200" dirty="0">
                <a:solidFill>
                  <a:schemeClr val="tx1"/>
                </a:solidFill>
              </a:rPr>
              <a:t> </a:t>
            </a:r>
            <a:r>
              <a:rPr lang="en-US" sz="2200" dirty="0" err="1">
                <a:solidFill>
                  <a:schemeClr val="tx1"/>
                </a:solidFill>
              </a:rPr>
              <a:t>terapeutic</a:t>
            </a:r>
            <a:r>
              <a:rPr lang="en-US" sz="2200" dirty="0">
                <a:solidFill>
                  <a:schemeClr val="tx1"/>
                </a:solidFill>
              </a:rPr>
              <a:t>; </a:t>
            </a:r>
            <a:r>
              <a:rPr lang="en-US" sz="2200" dirty="0" err="1">
                <a:solidFill>
                  <a:schemeClr val="tx1"/>
                </a:solidFill>
              </a:rPr>
              <a:t>evaluarea</a:t>
            </a:r>
            <a:r>
              <a:rPr lang="en-US" sz="2200" dirty="0">
                <a:solidFill>
                  <a:schemeClr val="tx1"/>
                </a:solidFill>
              </a:rPr>
              <a:t> </a:t>
            </a:r>
            <a:r>
              <a:rPr lang="en-US" sz="2200" dirty="0" err="1">
                <a:solidFill>
                  <a:schemeClr val="tx1"/>
                </a:solidFill>
              </a:rPr>
              <a:t>evoluţiei</a:t>
            </a:r>
            <a:r>
              <a:rPr lang="en-US" sz="2200" dirty="0">
                <a:solidFill>
                  <a:schemeClr val="tx1"/>
                </a:solidFill>
              </a:rPr>
              <a:t> </a:t>
            </a:r>
            <a:r>
              <a:rPr lang="en-US" sz="2200" dirty="0" err="1">
                <a:solidFill>
                  <a:schemeClr val="tx1"/>
                </a:solidFill>
              </a:rPr>
              <a:t>afecţiunii</a:t>
            </a:r>
            <a:r>
              <a:rPr lang="en-US" sz="2200" dirty="0">
                <a:solidFill>
                  <a:schemeClr val="tx1"/>
                </a:solidFill>
              </a:rPr>
              <a:t> - </a:t>
            </a:r>
            <a:r>
              <a:rPr lang="en-US" sz="2200" dirty="0" err="1">
                <a:solidFill>
                  <a:schemeClr val="tx1"/>
                </a:solidFill>
              </a:rPr>
              <a:t>screeningul</a:t>
            </a:r>
            <a:r>
              <a:rPr lang="en-US" sz="2200" dirty="0">
                <a:solidFill>
                  <a:schemeClr val="tx1"/>
                </a:solidFill>
              </a:rPr>
              <a:t> </a:t>
            </a:r>
            <a:r>
              <a:rPr lang="en-US" sz="2200" dirty="0" err="1">
                <a:solidFill>
                  <a:schemeClr val="tx1"/>
                </a:solidFill>
              </a:rPr>
              <a:t>complicaţiilor</a:t>
            </a:r>
            <a:r>
              <a:rPr lang="en-US" sz="2200" dirty="0">
                <a:solidFill>
                  <a:schemeClr val="tx1"/>
                </a:solidFill>
              </a:rPr>
              <a:t>/</a:t>
            </a:r>
            <a:r>
              <a:rPr lang="en-US" sz="2200" dirty="0" err="1">
                <a:solidFill>
                  <a:schemeClr val="tx1"/>
                </a:solidFill>
              </a:rPr>
              <a:t>afectarea</a:t>
            </a:r>
            <a:r>
              <a:rPr lang="en-US" sz="2200" dirty="0">
                <a:solidFill>
                  <a:schemeClr val="tx1"/>
                </a:solidFill>
              </a:rPr>
              <a:t> </a:t>
            </a:r>
            <a:r>
              <a:rPr lang="en-US" sz="2200" dirty="0" err="1">
                <a:solidFill>
                  <a:schemeClr val="tx1"/>
                </a:solidFill>
              </a:rPr>
              <a:t>organelor</a:t>
            </a:r>
            <a:r>
              <a:rPr lang="en-US" sz="2200" dirty="0">
                <a:solidFill>
                  <a:schemeClr val="tx1"/>
                </a:solidFill>
              </a:rPr>
              <a:t> </a:t>
            </a:r>
            <a:r>
              <a:rPr lang="en-US" sz="2200" dirty="0" err="1">
                <a:solidFill>
                  <a:schemeClr val="tx1"/>
                </a:solidFill>
              </a:rPr>
              <a:t>ţintă</a:t>
            </a:r>
            <a:r>
              <a:rPr lang="en-US" sz="2200" dirty="0">
                <a:solidFill>
                  <a:schemeClr val="tx1"/>
                </a:solidFill>
              </a:rPr>
              <a:t>; </a:t>
            </a:r>
            <a:r>
              <a:rPr lang="en-US" sz="2200" dirty="0" err="1">
                <a:solidFill>
                  <a:schemeClr val="tx1"/>
                </a:solidFill>
              </a:rPr>
              <a:t>recomandare</a:t>
            </a:r>
            <a:r>
              <a:rPr lang="en-US" sz="2200" dirty="0">
                <a:solidFill>
                  <a:schemeClr val="tx1"/>
                </a:solidFill>
              </a:rPr>
              <a:t> </a:t>
            </a:r>
            <a:r>
              <a:rPr lang="en-US" sz="2200" dirty="0" err="1">
                <a:solidFill>
                  <a:schemeClr val="tx1"/>
                </a:solidFill>
              </a:rPr>
              <a:t>pentru</a:t>
            </a:r>
            <a:r>
              <a:rPr lang="en-US" sz="2200" dirty="0">
                <a:solidFill>
                  <a:schemeClr val="tx1"/>
                </a:solidFill>
              </a:rPr>
              <a:t> </a:t>
            </a:r>
            <a:r>
              <a:rPr lang="en-US" sz="2200" dirty="0" err="1">
                <a:solidFill>
                  <a:schemeClr val="tx1"/>
                </a:solidFill>
              </a:rPr>
              <a:t>tratament</a:t>
            </a:r>
            <a:r>
              <a:rPr lang="en-US" sz="2200" dirty="0">
                <a:solidFill>
                  <a:schemeClr val="tx1"/>
                </a:solidFill>
              </a:rPr>
              <a:t>/</a:t>
            </a:r>
            <a:r>
              <a:rPr lang="en-US" sz="2200" dirty="0" err="1">
                <a:solidFill>
                  <a:schemeClr val="tx1"/>
                </a:solidFill>
              </a:rPr>
              <a:t>ajustarea</a:t>
            </a:r>
            <a:r>
              <a:rPr lang="en-US" sz="2200" dirty="0">
                <a:solidFill>
                  <a:schemeClr val="tx1"/>
                </a:solidFill>
              </a:rPr>
              <a:t> </a:t>
            </a:r>
            <a:r>
              <a:rPr lang="en-US" sz="2200" dirty="0" err="1">
                <a:solidFill>
                  <a:schemeClr val="tx1"/>
                </a:solidFill>
              </a:rPr>
              <a:t>medicaţiei</a:t>
            </a:r>
            <a:r>
              <a:rPr lang="en-US" sz="2200" dirty="0">
                <a:solidFill>
                  <a:schemeClr val="tx1"/>
                </a:solidFill>
              </a:rPr>
              <a:t>, </a:t>
            </a:r>
            <a:r>
              <a:rPr lang="en-US" sz="2200" dirty="0" err="1">
                <a:solidFill>
                  <a:schemeClr val="tx1"/>
                </a:solidFill>
              </a:rPr>
              <a:t>după</a:t>
            </a:r>
            <a:r>
              <a:rPr lang="en-US" sz="2200" dirty="0">
                <a:solidFill>
                  <a:schemeClr val="tx1"/>
                </a:solidFill>
              </a:rPr>
              <a:t> </a:t>
            </a:r>
            <a:r>
              <a:rPr lang="en-US" sz="2200" dirty="0" err="1">
                <a:solidFill>
                  <a:schemeClr val="tx1"/>
                </a:solidFill>
              </a:rPr>
              <a:t>caz</a:t>
            </a:r>
            <a:endParaRPr lang="en-US" sz="2200" dirty="0">
              <a:solidFill>
                <a:schemeClr val="tx1"/>
              </a:solidFill>
            </a:endParaRPr>
          </a:p>
        </p:txBody>
      </p:sp>
      <p:sp>
        <p:nvSpPr>
          <p:cNvPr id="7" name="TextBox 6">
            <a:extLst>
              <a:ext uri="{FF2B5EF4-FFF2-40B4-BE49-F238E27FC236}">
                <a16:creationId xmlns:a16="http://schemas.microsoft.com/office/drawing/2014/main" id="{74DD917A-E0C3-CDA6-3F26-5634B4EC4542}"/>
              </a:ext>
            </a:extLst>
          </p:cNvPr>
          <p:cNvSpPr txBox="1"/>
          <p:nvPr/>
        </p:nvSpPr>
        <p:spPr>
          <a:xfrm>
            <a:off x="399011" y="681643"/>
            <a:ext cx="3973484" cy="5632311"/>
          </a:xfrm>
          <a:prstGeom prst="rect">
            <a:avLst/>
          </a:prstGeom>
          <a:solidFill>
            <a:schemeClr val="accent3">
              <a:lumMod val="20000"/>
              <a:lumOff val="80000"/>
            </a:schemeClr>
          </a:solidFill>
        </p:spPr>
        <p:txBody>
          <a:bodyPr wrap="square" rtlCol="0">
            <a:spAutoFit/>
          </a:bodyPr>
          <a:lstStyle/>
          <a:p>
            <a:pPr marL="342900" indent="-342900">
              <a:buFont typeface="Arial" panose="020B0604020202020204" pitchFamily="34" charset="0"/>
              <a:buChar char="•"/>
            </a:pPr>
            <a:r>
              <a:rPr lang="en-US" sz="2400" dirty="0"/>
              <a:t>Examen clinic</a:t>
            </a:r>
          </a:p>
          <a:p>
            <a:pPr marL="342900" indent="-342900">
              <a:buFont typeface="Arial" panose="020B0604020202020204" pitchFamily="34" charset="0"/>
              <a:buChar char="•"/>
            </a:pPr>
            <a:r>
              <a:rPr lang="en-US" sz="2400" dirty="0" err="1"/>
              <a:t>Investigatii</a:t>
            </a:r>
            <a:r>
              <a:rPr lang="en-US" sz="2400" dirty="0"/>
              <a:t> </a:t>
            </a:r>
            <a:r>
              <a:rPr lang="en-US" sz="2400" dirty="0" err="1"/>
              <a:t>paraclinice</a:t>
            </a:r>
            <a:r>
              <a:rPr lang="en-US" sz="2400" dirty="0"/>
              <a:t> –BT(</a:t>
            </a:r>
            <a:r>
              <a:rPr lang="en-US" sz="2400" b="0" i="0" u="none" strike="noStrike" baseline="0" dirty="0" err="1">
                <a:solidFill>
                  <a:srgbClr val="000000"/>
                </a:solidFill>
                <a:latin typeface="Calibri" panose="020F0502020204030204" pitchFamily="34" charset="0"/>
              </a:rPr>
              <a:t>hemoleucogramă</a:t>
            </a:r>
            <a:r>
              <a:rPr lang="en-US" sz="2400" b="0" i="0" u="none" strike="noStrike" baseline="0" dirty="0">
                <a:solidFill>
                  <a:srgbClr val="000000"/>
                </a:solidFill>
                <a:latin typeface="Calibri" panose="020F0502020204030204" pitchFamily="34" charset="0"/>
              </a:rPr>
              <a:t> </a:t>
            </a:r>
            <a:r>
              <a:rPr lang="en-US" sz="2400" b="0" i="0" u="none" strike="noStrike" baseline="0" dirty="0" err="1">
                <a:solidFill>
                  <a:srgbClr val="000000"/>
                </a:solidFill>
                <a:latin typeface="Calibri" panose="020F0502020204030204" pitchFamily="34" charset="0"/>
              </a:rPr>
              <a:t>completă</a:t>
            </a:r>
            <a:r>
              <a:rPr lang="en-US" sz="2400" b="0" i="0" u="none" strike="noStrike" baseline="0" dirty="0">
                <a:solidFill>
                  <a:srgbClr val="000000"/>
                </a:solidFill>
                <a:latin typeface="Calibri" panose="020F0502020204030204" pitchFamily="34" charset="0"/>
              </a:rPr>
              <a:t>, </a:t>
            </a:r>
            <a:r>
              <a:rPr lang="en-US" sz="2400" b="0" i="0" u="none" strike="noStrike" baseline="0" dirty="0" err="1">
                <a:solidFill>
                  <a:srgbClr val="000000"/>
                </a:solidFill>
                <a:latin typeface="Calibri" panose="020F0502020204030204" pitchFamily="34" charset="0"/>
              </a:rPr>
              <a:t>glicemie</a:t>
            </a:r>
            <a:r>
              <a:rPr lang="en-US" sz="2400" b="0" i="0" u="none" strike="noStrike" baseline="0" dirty="0">
                <a:solidFill>
                  <a:srgbClr val="000000"/>
                </a:solidFill>
                <a:latin typeface="Calibri" panose="020F0502020204030204" pitchFamily="34" charset="0"/>
              </a:rPr>
              <a:t>, </a:t>
            </a:r>
            <a:r>
              <a:rPr lang="en-US" sz="2400" b="0" i="0" u="none" strike="noStrike" baseline="0" dirty="0" err="1">
                <a:solidFill>
                  <a:srgbClr val="000000"/>
                </a:solidFill>
                <a:latin typeface="Calibri" panose="020F0502020204030204" pitchFamily="34" charset="0"/>
              </a:rPr>
              <a:t>profil</a:t>
            </a:r>
            <a:r>
              <a:rPr lang="en-US" sz="2400" b="0" i="0" u="none" strike="noStrike" baseline="0" dirty="0">
                <a:solidFill>
                  <a:srgbClr val="000000"/>
                </a:solidFill>
                <a:latin typeface="Calibri" panose="020F0502020204030204" pitchFamily="34" charset="0"/>
              </a:rPr>
              <a:t> </a:t>
            </a:r>
            <a:r>
              <a:rPr lang="en-US" sz="2400" b="0" i="0" u="none" strike="noStrike" baseline="0" dirty="0">
                <a:latin typeface="Times New Roman" panose="02020603050405020304" pitchFamily="18" charset="0"/>
              </a:rPr>
              <a:t>lipidic </a:t>
            </a:r>
            <a:r>
              <a:rPr lang="en-US" sz="2400" b="0" i="0" u="none" strike="noStrike" baseline="0" dirty="0" err="1">
                <a:latin typeface="Times New Roman" panose="02020603050405020304" pitchFamily="18" charset="0"/>
              </a:rPr>
              <a:t>complet</a:t>
            </a:r>
            <a:r>
              <a:rPr lang="en-US" sz="2400" b="0" i="0" u="none" strike="noStrike" baseline="0" dirty="0">
                <a:latin typeface="Times New Roman" panose="02020603050405020304" pitchFamily="18" charset="0"/>
              </a:rPr>
              <a:t>, </a:t>
            </a:r>
            <a:r>
              <a:rPr lang="en-US" sz="2400" b="0" i="0" u="none" strike="noStrike" baseline="0" dirty="0" err="1">
                <a:latin typeface="Times New Roman" panose="02020603050405020304" pitchFamily="18" charset="0"/>
              </a:rPr>
              <a:t>ionogramă</a:t>
            </a:r>
            <a:r>
              <a:rPr lang="en-US" sz="2400" b="0" i="0" u="none" strike="noStrike" baseline="0" dirty="0">
                <a:latin typeface="Times New Roman" panose="02020603050405020304" pitchFamily="18" charset="0"/>
              </a:rPr>
              <a:t> </a:t>
            </a:r>
            <a:r>
              <a:rPr lang="en-US" sz="2400" b="0" i="0" u="none" strike="noStrike" baseline="0" dirty="0" err="1">
                <a:latin typeface="Times New Roman" panose="02020603050405020304" pitchFamily="18" charset="0"/>
              </a:rPr>
              <a:t>serică</a:t>
            </a:r>
            <a:r>
              <a:rPr lang="en-US" sz="2400" b="0" i="0" u="none" strike="noStrike" baseline="0" dirty="0">
                <a:latin typeface="Times New Roman" panose="02020603050405020304" pitchFamily="18" charset="0"/>
              </a:rPr>
              <a:t>, acid uric </a:t>
            </a:r>
            <a:r>
              <a:rPr lang="en-US" sz="2400" b="0" i="0" u="none" strike="noStrike" baseline="0" dirty="0" err="1">
                <a:latin typeface="Times New Roman" panose="02020603050405020304" pitchFamily="18" charset="0"/>
              </a:rPr>
              <a:t>seric</a:t>
            </a:r>
            <a:r>
              <a:rPr lang="en-US" sz="2400" b="0" i="0" u="none" strike="noStrike" baseline="0" dirty="0">
                <a:latin typeface="Times New Roman" panose="02020603050405020304" pitchFamily="18" charset="0"/>
              </a:rPr>
              <a:t>, </a:t>
            </a:r>
            <a:r>
              <a:rPr lang="en-US" sz="2400" b="0" i="0" u="none" strike="noStrike" baseline="0" dirty="0" err="1">
                <a:latin typeface="Times New Roman" panose="02020603050405020304" pitchFamily="18" charset="0"/>
              </a:rPr>
              <a:t>creatinină</a:t>
            </a:r>
            <a:r>
              <a:rPr lang="en-US" sz="2400" b="0" i="0" u="none" strike="noStrike" baseline="0" dirty="0">
                <a:latin typeface="Times New Roman" panose="02020603050405020304" pitchFamily="18" charset="0"/>
              </a:rPr>
              <a:t> </a:t>
            </a:r>
            <a:r>
              <a:rPr lang="en-US" sz="2400" b="0" i="0" u="none" strike="noStrike" baseline="0" dirty="0" err="1">
                <a:latin typeface="Times New Roman" panose="02020603050405020304" pitchFamily="18" charset="0"/>
              </a:rPr>
              <a:t>serică</a:t>
            </a:r>
            <a:r>
              <a:rPr lang="en-US" sz="2400" dirty="0">
                <a:latin typeface="Times New Roman" panose="02020603050405020304" pitchFamily="18" charset="0"/>
              </a:rPr>
              <a:t>, </a:t>
            </a:r>
            <a:r>
              <a:rPr lang="en-US" sz="2400" b="0" i="0" u="none" strike="noStrike" baseline="0" dirty="0">
                <a:latin typeface="Times New Roman" panose="02020603050405020304" pitchFamily="18" charset="0"/>
              </a:rPr>
              <a:t>RFG, </a:t>
            </a:r>
            <a:r>
              <a:rPr lang="en-US" sz="2400" b="0" i="0" u="none" strike="noStrike" baseline="0" dirty="0" err="1">
                <a:latin typeface="Times New Roman" panose="02020603050405020304" pitchFamily="18" charset="0"/>
              </a:rPr>
              <a:t>albuminurie</a:t>
            </a:r>
            <a:r>
              <a:rPr lang="en-US" sz="2400" b="0" i="0" u="none" strike="noStrike" baseline="0" dirty="0">
                <a:latin typeface="Times New Roman" panose="02020603050405020304" pitchFamily="18" charset="0"/>
              </a:rPr>
              <a:t>, </a:t>
            </a:r>
            <a:r>
              <a:rPr lang="en-US" sz="2400" b="0" i="0" u="none" strike="noStrike" baseline="0" dirty="0" err="1">
                <a:latin typeface="Times New Roman" panose="02020603050405020304" pitchFamily="18" charset="0"/>
              </a:rPr>
              <a:t>determinarea</a:t>
            </a:r>
            <a:r>
              <a:rPr lang="en-US" sz="2400" b="0" i="0" u="none" strike="noStrike" baseline="0" dirty="0">
                <a:latin typeface="Times New Roman" panose="02020603050405020304" pitchFamily="18" charset="0"/>
              </a:rPr>
              <a:t> </a:t>
            </a:r>
            <a:r>
              <a:rPr lang="en-US" sz="2400" b="0" i="0" u="none" strike="noStrike" baseline="0" dirty="0" err="1">
                <a:latin typeface="Times New Roman" panose="02020603050405020304" pitchFamily="18" charset="0"/>
              </a:rPr>
              <a:t>Raport</a:t>
            </a:r>
            <a:r>
              <a:rPr lang="en-US" sz="2400" b="0" i="0" u="none" strike="noStrike" baseline="0" dirty="0">
                <a:latin typeface="Times New Roman" panose="02020603050405020304" pitchFamily="18" charset="0"/>
              </a:rPr>
              <a:t> </a:t>
            </a:r>
            <a:r>
              <a:rPr lang="en-US" sz="2400" b="0" i="0" u="none" strike="noStrike" baseline="0" dirty="0" err="1">
                <a:latin typeface="Times New Roman" panose="02020603050405020304" pitchFamily="18" charset="0"/>
              </a:rPr>
              <a:t>albumina</a:t>
            </a:r>
            <a:r>
              <a:rPr lang="en-US" sz="2400" b="0" i="0" u="none" strike="noStrike" baseline="0" dirty="0">
                <a:latin typeface="Times New Roman" panose="02020603050405020304" pitchFamily="18" charset="0"/>
              </a:rPr>
              <a:t>/</a:t>
            </a:r>
            <a:r>
              <a:rPr lang="en-US" sz="2400" b="0" i="0" u="none" strike="noStrike" baseline="0" dirty="0" err="1">
                <a:latin typeface="Times New Roman" panose="02020603050405020304" pitchFamily="18" charset="0"/>
              </a:rPr>
              <a:t>creatinină</a:t>
            </a:r>
            <a:r>
              <a:rPr lang="en-US" sz="2400" b="0" i="0" u="none" strike="noStrike" baseline="0" dirty="0">
                <a:latin typeface="Times New Roman" panose="02020603050405020304" pitchFamily="18" charset="0"/>
              </a:rPr>
              <a:t> </a:t>
            </a:r>
            <a:r>
              <a:rPr lang="en-US" sz="2400" b="0" i="0" u="none" strike="noStrike" baseline="0" dirty="0" err="1">
                <a:latin typeface="Times New Roman" panose="02020603050405020304" pitchFamily="18" charset="0"/>
              </a:rPr>
              <a:t>în</a:t>
            </a:r>
            <a:r>
              <a:rPr lang="en-US" sz="2400" b="0" i="0" u="none" strike="noStrike" baseline="0" dirty="0">
                <a:latin typeface="Times New Roman" panose="02020603050405020304" pitchFamily="18" charset="0"/>
              </a:rPr>
              <a:t> </a:t>
            </a:r>
            <a:r>
              <a:rPr lang="en-US" sz="2400" b="0" i="0" u="none" strike="noStrike" baseline="0" dirty="0" err="1">
                <a:latin typeface="Times New Roman" panose="02020603050405020304" pitchFamily="18" charset="0"/>
              </a:rPr>
              <a:t>urină</a:t>
            </a:r>
            <a:r>
              <a:rPr lang="en-US" sz="2400" b="0" i="0" u="none" strike="noStrike" baseline="0" dirty="0">
                <a:latin typeface="Times New Roman" panose="02020603050405020304" pitchFamily="18" charset="0"/>
              </a:rPr>
              <a:t> (RACU)</a:t>
            </a:r>
          </a:p>
          <a:p>
            <a:pPr marL="342900" indent="-342900">
              <a:buFont typeface="Arial" panose="020B0604020202020204" pitchFamily="34" charset="0"/>
              <a:buChar char="•"/>
            </a:pPr>
            <a:r>
              <a:rPr lang="en-US" sz="2400" dirty="0">
                <a:latin typeface="Times New Roman" panose="02020603050405020304" pitchFamily="18" charset="0"/>
              </a:rPr>
              <a:t>BT specialist (cardio, </a:t>
            </a:r>
            <a:r>
              <a:rPr lang="en-US" sz="2400" dirty="0" err="1">
                <a:latin typeface="Times New Roman" panose="02020603050405020304" pitchFamily="18" charset="0"/>
              </a:rPr>
              <a:t>nefro</a:t>
            </a:r>
            <a:r>
              <a:rPr lang="en-US" sz="2400" dirty="0">
                <a:latin typeface="Times New Roman" panose="02020603050405020304" pitchFamily="18" charset="0"/>
              </a:rPr>
              <a:t>, DZ, </a:t>
            </a:r>
            <a:r>
              <a:rPr lang="en-US" sz="2400" dirty="0" err="1">
                <a:latin typeface="Times New Roman" panose="02020603050405020304" pitchFamily="18" charset="0"/>
              </a:rPr>
              <a:t>oftalmo</a:t>
            </a:r>
            <a:r>
              <a:rPr lang="en-US" sz="2400" dirty="0">
                <a:latin typeface="Times New Roman" panose="02020603050405020304" pitchFamily="18" charset="0"/>
              </a:rPr>
              <a:t>)</a:t>
            </a:r>
          </a:p>
          <a:p>
            <a:pPr marL="342900" indent="-342900">
              <a:buFont typeface="Arial" panose="020B0604020202020204" pitchFamily="34" charset="0"/>
              <a:buChar char="•"/>
            </a:pPr>
            <a:r>
              <a:rPr lang="en-US" sz="2400" dirty="0" err="1">
                <a:solidFill>
                  <a:srgbClr val="000000"/>
                </a:solidFill>
                <a:latin typeface="Times New Roman" panose="02020603050405020304" pitchFamily="18" charset="0"/>
              </a:rPr>
              <a:t>S</a:t>
            </a:r>
            <a:r>
              <a:rPr lang="en-US" sz="2400" b="0" i="0" u="none" strike="noStrike" baseline="0" dirty="0" err="1">
                <a:solidFill>
                  <a:srgbClr val="000000"/>
                </a:solidFill>
                <a:latin typeface="Times New Roman" panose="02020603050405020304" pitchFamily="18" charset="0"/>
              </a:rPr>
              <a:t>faturi</a:t>
            </a:r>
            <a:r>
              <a:rPr lang="en-US" sz="2400" b="0" i="0" u="none" strike="noStrike" baseline="0" dirty="0">
                <a:solidFill>
                  <a:srgbClr val="000000"/>
                </a:solidFill>
                <a:latin typeface="Times New Roman" panose="02020603050405020304" pitchFamily="18" charset="0"/>
              </a:rPr>
              <a:t> </a:t>
            </a:r>
            <a:r>
              <a:rPr lang="en-US" sz="2400" b="0" i="0" u="none" strike="noStrike" baseline="0" dirty="0" err="1">
                <a:solidFill>
                  <a:srgbClr val="000000"/>
                </a:solidFill>
                <a:latin typeface="Times New Roman" panose="02020603050405020304" pitchFamily="18" charset="0"/>
              </a:rPr>
              <a:t>igieno-dietetice</a:t>
            </a:r>
            <a:r>
              <a:rPr lang="en-US" sz="2400" b="0" i="0" u="none" strike="noStrike" baseline="0" dirty="0">
                <a:solidFill>
                  <a:srgbClr val="000000"/>
                </a:solidFill>
                <a:latin typeface="Times New Roman" panose="02020603050405020304" pitchFamily="18" charset="0"/>
              </a:rPr>
              <a:t> </a:t>
            </a:r>
            <a:r>
              <a:rPr lang="en-US" sz="2400" b="0" i="0" u="none" strike="noStrike" baseline="0" dirty="0" err="1">
                <a:solidFill>
                  <a:srgbClr val="000000"/>
                </a:solidFill>
                <a:latin typeface="Times New Roman" panose="02020603050405020304" pitchFamily="18" charset="0"/>
              </a:rPr>
              <a:t>şi</a:t>
            </a:r>
            <a:r>
              <a:rPr lang="en-US" sz="2400" b="0" i="0" u="none" strike="noStrike" baseline="0" dirty="0">
                <a:solidFill>
                  <a:srgbClr val="000000"/>
                </a:solidFill>
                <a:latin typeface="Times New Roman" panose="02020603050405020304" pitchFamily="18" charset="0"/>
              </a:rPr>
              <a:t> </a:t>
            </a:r>
            <a:r>
              <a:rPr lang="en-US" sz="2400" b="0" i="0" u="none" strike="noStrike" baseline="0" dirty="0" err="1">
                <a:solidFill>
                  <a:srgbClr val="000000"/>
                </a:solidFill>
                <a:latin typeface="Times New Roman" panose="02020603050405020304" pitchFamily="18" charset="0"/>
              </a:rPr>
              <a:t>educaţie</a:t>
            </a:r>
            <a:r>
              <a:rPr lang="en-US" sz="2400" b="0" i="0" u="none" strike="noStrike" baseline="0" dirty="0">
                <a:solidFill>
                  <a:srgbClr val="000000"/>
                </a:solidFill>
                <a:latin typeface="Times New Roman" panose="02020603050405020304" pitchFamily="18" charset="0"/>
              </a:rPr>
              <a:t> </a:t>
            </a:r>
            <a:r>
              <a:rPr lang="en-US" sz="2400" b="0" i="0" u="none" strike="noStrike" baseline="0" dirty="0" err="1">
                <a:solidFill>
                  <a:srgbClr val="000000"/>
                </a:solidFill>
                <a:latin typeface="Times New Roman" panose="02020603050405020304" pitchFamily="18" charset="0"/>
              </a:rPr>
              <a:t>pentru</a:t>
            </a:r>
            <a:r>
              <a:rPr lang="en-US" sz="2400" b="0" i="0" u="none" strike="noStrike" baseline="0" dirty="0">
                <a:solidFill>
                  <a:srgbClr val="000000"/>
                </a:solidFill>
                <a:latin typeface="Times New Roman" panose="02020603050405020304" pitchFamily="18" charset="0"/>
              </a:rPr>
              <a:t> auto-</a:t>
            </a:r>
            <a:r>
              <a:rPr lang="en-US" sz="2400" b="0" i="0" u="none" strike="noStrike" baseline="0" dirty="0" err="1">
                <a:solidFill>
                  <a:srgbClr val="000000"/>
                </a:solidFill>
                <a:latin typeface="Times New Roman" panose="02020603050405020304" pitchFamily="18" charset="0"/>
              </a:rPr>
              <a:t>îngrijire</a:t>
            </a:r>
            <a:r>
              <a:rPr lang="en-US" sz="2400" b="0" i="0" u="none" strike="noStrike" baseline="0" dirty="0">
                <a:solidFill>
                  <a:srgbClr val="000000"/>
                </a:solidFill>
                <a:latin typeface="Times New Roman" panose="02020603050405020304" pitchFamily="18" charset="0"/>
              </a:rPr>
              <a:t> </a:t>
            </a:r>
            <a:endParaRPr lang="en-US" sz="2400" dirty="0"/>
          </a:p>
        </p:txBody>
      </p:sp>
    </p:spTree>
    <p:extLst>
      <p:ext uri="{BB962C8B-B14F-4D97-AF65-F5344CB8AC3E}">
        <p14:creationId xmlns:p14="http://schemas.microsoft.com/office/powerpoint/2010/main" val="28852504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7729D-0B16-CE25-DAD8-E615A185B72D}"/>
              </a:ext>
            </a:extLst>
          </p:cNvPr>
          <p:cNvSpPr>
            <a:spLocks noGrp="1"/>
          </p:cNvSpPr>
          <p:nvPr>
            <p:ph type="title"/>
          </p:nvPr>
        </p:nvSpPr>
        <p:spPr>
          <a:xfrm>
            <a:off x="838200" y="357174"/>
            <a:ext cx="10515600" cy="1325563"/>
          </a:xfrm>
        </p:spPr>
        <p:txBody>
          <a:bodyPr>
            <a:normAutofit/>
          </a:bodyPr>
          <a:lstStyle/>
          <a:p>
            <a:pPr algn="ctr"/>
            <a:r>
              <a:rPr lang="en-US" sz="3600" b="1" dirty="0" err="1"/>
              <a:t>Beneficiile</a:t>
            </a:r>
            <a:r>
              <a:rPr lang="en-US" sz="3600" b="1" dirty="0"/>
              <a:t> </a:t>
            </a:r>
            <a:r>
              <a:rPr lang="en-US" sz="3600" b="1" dirty="0" err="1"/>
              <a:t>tratamentului</a:t>
            </a:r>
            <a:r>
              <a:rPr lang="en-US" sz="3600" b="1" dirty="0"/>
              <a:t> </a:t>
            </a:r>
            <a:r>
              <a:rPr lang="en-US" sz="3600" b="1" dirty="0" err="1"/>
              <a:t>antihpertenisv</a:t>
            </a:r>
            <a:r>
              <a:rPr lang="en-US" sz="3600" b="1" dirty="0"/>
              <a:t> la </a:t>
            </a:r>
            <a:r>
              <a:rPr lang="en-US" sz="3600" b="1" dirty="0" err="1"/>
              <a:t>pacientii</a:t>
            </a:r>
            <a:r>
              <a:rPr lang="en-US" sz="3600" b="1" dirty="0"/>
              <a:t> </a:t>
            </a:r>
            <a:r>
              <a:rPr lang="en-US" sz="3600" b="1" dirty="0" err="1"/>
              <a:t>varstnici</a:t>
            </a:r>
            <a:r>
              <a:rPr lang="en-US" sz="3600" b="1" dirty="0"/>
              <a:t> – meta-</a:t>
            </a:r>
            <a:r>
              <a:rPr lang="en-US" sz="3600" b="1" dirty="0" err="1"/>
              <a:t>analiza</a:t>
            </a:r>
            <a:r>
              <a:rPr lang="en-US" sz="3600" b="1" dirty="0"/>
              <a:t> INDIANA</a:t>
            </a:r>
            <a:endParaRPr lang="ro-RO" sz="3600" dirty="0"/>
          </a:p>
        </p:txBody>
      </p:sp>
      <p:pic>
        <p:nvPicPr>
          <p:cNvPr id="7" name="Picture 6">
            <a:extLst>
              <a:ext uri="{FF2B5EF4-FFF2-40B4-BE49-F238E27FC236}">
                <a16:creationId xmlns:a16="http://schemas.microsoft.com/office/drawing/2014/main" id="{1CA92E09-F8AC-BDC0-70C4-938588446B24}"/>
              </a:ext>
            </a:extLst>
          </p:cNvPr>
          <p:cNvPicPr>
            <a:picLocks noChangeAspect="1"/>
          </p:cNvPicPr>
          <p:nvPr/>
        </p:nvPicPr>
        <p:blipFill>
          <a:blip r:embed="rId2"/>
          <a:stretch>
            <a:fillRect/>
          </a:stretch>
        </p:blipFill>
        <p:spPr>
          <a:xfrm>
            <a:off x="671222" y="1973712"/>
            <a:ext cx="10587825" cy="3948146"/>
          </a:xfrm>
          <a:prstGeom prst="rect">
            <a:avLst/>
          </a:prstGeom>
          <a:ln>
            <a:solidFill>
              <a:schemeClr val="bg2">
                <a:lumMod val="75000"/>
              </a:schemeClr>
            </a:solidFill>
          </a:ln>
        </p:spPr>
      </p:pic>
      <p:sp>
        <p:nvSpPr>
          <p:cNvPr id="9" name="TextBox 8">
            <a:extLst>
              <a:ext uri="{FF2B5EF4-FFF2-40B4-BE49-F238E27FC236}">
                <a16:creationId xmlns:a16="http://schemas.microsoft.com/office/drawing/2014/main" id="{8FE32526-4A95-01D0-FA5D-33CF124FDEA5}"/>
              </a:ext>
            </a:extLst>
          </p:cNvPr>
          <p:cNvSpPr txBox="1"/>
          <p:nvPr/>
        </p:nvSpPr>
        <p:spPr>
          <a:xfrm>
            <a:off x="671222" y="6212833"/>
            <a:ext cx="6094674" cy="276999"/>
          </a:xfrm>
          <a:prstGeom prst="rect">
            <a:avLst/>
          </a:prstGeom>
          <a:noFill/>
        </p:spPr>
        <p:txBody>
          <a:bodyPr wrap="square">
            <a:spAutoFit/>
          </a:bodyPr>
          <a:lstStyle/>
          <a:p>
            <a:r>
              <a:rPr lang="fr-FR" sz="1200" dirty="0" err="1"/>
              <a:t>Gueyffier</a:t>
            </a:r>
            <a:r>
              <a:rPr lang="fr-FR" sz="1200" dirty="0"/>
              <a:t> F et al, Lancet. 1999 Mar 6;353(9155):793-6</a:t>
            </a:r>
            <a:endParaRPr lang="ro-RO" sz="1200" dirty="0"/>
          </a:p>
        </p:txBody>
      </p:sp>
    </p:spTree>
    <p:extLst>
      <p:ext uri="{BB962C8B-B14F-4D97-AF65-F5344CB8AC3E}">
        <p14:creationId xmlns:p14="http://schemas.microsoft.com/office/powerpoint/2010/main" val="28759965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626004" y="933450"/>
            <a:ext cx="3276600" cy="54102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endParaRPr lang="en-US" b="1" dirty="0">
              <a:solidFill>
                <a:srgbClr val="C00000"/>
              </a:solidFill>
              <a:effectLst>
                <a:outerShdw blurRad="38100" dist="38100" dir="2700000" algn="tl">
                  <a:srgbClr val="000000">
                    <a:alpha val="43137"/>
                  </a:srgbClr>
                </a:outerShdw>
              </a:effectLst>
            </a:endParaRPr>
          </a:p>
          <a:p>
            <a:r>
              <a:rPr lang="en-US" dirty="0"/>
              <a:t>HLG -</a:t>
            </a:r>
            <a:r>
              <a:rPr lang="en-US" dirty="0" err="1"/>
              <a:t>normala</a:t>
            </a:r>
            <a:endParaRPr lang="en-US" dirty="0"/>
          </a:p>
          <a:p>
            <a:r>
              <a:rPr lang="en-US" dirty="0"/>
              <a:t>AC URIC 8.10</a:t>
            </a:r>
          </a:p>
          <a:p>
            <a:r>
              <a:rPr lang="en-US" dirty="0"/>
              <a:t>LDL 129</a:t>
            </a:r>
          </a:p>
          <a:p>
            <a:r>
              <a:rPr lang="en-US" dirty="0"/>
              <a:t>COLEST 220</a:t>
            </a:r>
          </a:p>
          <a:p>
            <a:r>
              <a:rPr lang="en-US" dirty="0"/>
              <a:t>HDL 43</a:t>
            </a:r>
          </a:p>
          <a:p>
            <a:r>
              <a:rPr lang="en-US" dirty="0"/>
              <a:t>CREAT 1.3</a:t>
            </a:r>
          </a:p>
          <a:p>
            <a:r>
              <a:rPr lang="en-US" dirty="0"/>
              <a:t>RFG 54.4</a:t>
            </a:r>
          </a:p>
          <a:p>
            <a:r>
              <a:rPr lang="en-US" dirty="0"/>
              <a:t>GLICEMIE 123</a:t>
            </a:r>
          </a:p>
          <a:p>
            <a:r>
              <a:rPr lang="en-US" dirty="0"/>
              <a:t>TG 143</a:t>
            </a:r>
          </a:p>
          <a:p>
            <a:r>
              <a:rPr lang="en-US" dirty="0"/>
              <a:t>HBA1C   7.10</a:t>
            </a:r>
          </a:p>
          <a:p>
            <a:r>
              <a:rPr lang="en-US" dirty="0"/>
              <a:t>K 4.08</a:t>
            </a:r>
          </a:p>
          <a:p>
            <a:r>
              <a:rPr lang="en-US" dirty="0"/>
              <a:t>Na 139</a:t>
            </a:r>
          </a:p>
          <a:p>
            <a:r>
              <a:rPr lang="en-US" dirty="0"/>
              <a:t>TGP 20</a:t>
            </a:r>
          </a:p>
          <a:p>
            <a:r>
              <a:rPr lang="en-US" dirty="0"/>
              <a:t>URINA PH 5, D 1018, </a:t>
            </a:r>
            <a:r>
              <a:rPr lang="en-US" dirty="0" err="1"/>
              <a:t>glucoza</a:t>
            </a:r>
            <a:r>
              <a:rPr lang="en-US" dirty="0"/>
              <a:t> abs, RACU 40</a:t>
            </a:r>
          </a:p>
          <a:p>
            <a:endParaRPr lang="de-DE" dirty="0"/>
          </a:p>
          <a:p>
            <a:endParaRPr lang="en-US" dirty="0"/>
          </a:p>
          <a:p>
            <a:endParaRPr lang="en-US" dirty="0"/>
          </a:p>
        </p:txBody>
      </p:sp>
      <p:pic>
        <p:nvPicPr>
          <p:cNvPr id="717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88426" y="1287607"/>
            <a:ext cx="5319775" cy="3118138"/>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ounded Rectangle 3"/>
          <p:cNvSpPr/>
          <p:nvPr/>
        </p:nvSpPr>
        <p:spPr>
          <a:xfrm>
            <a:off x="1524000" y="1"/>
            <a:ext cx="8763000" cy="677333"/>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dirty="0"/>
              <a:t>(C2) Management de </a:t>
            </a:r>
            <a:r>
              <a:rPr lang="en-US" sz="3200" dirty="0" err="1"/>
              <a:t>caz</a:t>
            </a:r>
            <a:r>
              <a:rPr lang="en-US" sz="3200" dirty="0"/>
              <a:t> HTA, DZ, </a:t>
            </a:r>
            <a:r>
              <a:rPr lang="en-US" sz="3200" dirty="0" err="1"/>
              <a:t>dislipidemie</a:t>
            </a:r>
            <a:endParaRPr lang="en-US" sz="3200" dirty="0"/>
          </a:p>
        </p:txBody>
      </p:sp>
      <p:pic>
        <p:nvPicPr>
          <p:cNvPr id="7175" name="Picture 7" descr="3d Que Levanta O Gesto Do Tempo Do Homem Para Fora Ilustração Stock -  Ilustração de ruptura, macho: 1409447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78996" y="1152179"/>
            <a:ext cx="1371600" cy="1371600"/>
          </a:xfrm>
          <a:prstGeom prst="rect">
            <a:avLst/>
          </a:prstGeom>
          <a:noFill/>
          <a:ln>
            <a:solidFill>
              <a:schemeClr val="accent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29BCD0C-CBC3-F22C-3C0A-0BC2E7383C11}"/>
              </a:ext>
            </a:extLst>
          </p:cNvPr>
          <p:cNvPicPr>
            <a:picLocks noChangeAspect="1"/>
          </p:cNvPicPr>
          <p:nvPr/>
        </p:nvPicPr>
        <p:blipFill>
          <a:blip r:embed="rId4"/>
          <a:stretch>
            <a:fillRect/>
          </a:stretch>
        </p:blipFill>
        <p:spPr>
          <a:xfrm>
            <a:off x="4028436" y="5220393"/>
            <a:ext cx="5747331" cy="1115516"/>
          </a:xfrm>
          <a:prstGeom prst="rect">
            <a:avLst/>
          </a:prstGeom>
        </p:spPr>
      </p:pic>
      <p:sp>
        <p:nvSpPr>
          <p:cNvPr id="8" name="TextBox 7">
            <a:extLst>
              <a:ext uri="{FF2B5EF4-FFF2-40B4-BE49-F238E27FC236}">
                <a16:creationId xmlns:a16="http://schemas.microsoft.com/office/drawing/2014/main" id="{38CEAAEB-9887-B609-FDDC-F0F5BE8D2974}"/>
              </a:ext>
            </a:extLst>
          </p:cNvPr>
          <p:cNvSpPr txBox="1"/>
          <p:nvPr/>
        </p:nvSpPr>
        <p:spPr>
          <a:xfrm>
            <a:off x="10108276" y="3716135"/>
            <a:ext cx="1812175" cy="2677656"/>
          </a:xfrm>
          <a:prstGeom prst="rect">
            <a:avLst/>
          </a:prstGeom>
          <a:solidFill>
            <a:schemeClr val="accent2">
              <a:lumMod val="20000"/>
              <a:lumOff val="80000"/>
            </a:schemeClr>
          </a:solidFill>
        </p:spPr>
        <p:txBody>
          <a:bodyPr wrap="square" rtlCol="0">
            <a:spAutoFit/>
          </a:bodyPr>
          <a:lstStyle/>
          <a:p>
            <a:r>
              <a:rPr lang="en-US" sz="2400" dirty="0" err="1"/>
              <a:t>Reevaluarea</a:t>
            </a:r>
            <a:r>
              <a:rPr lang="en-US" sz="2400" dirty="0"/>
              <a:t> </a:t>
            </a:r>
            <a:r>
              <a:rPr lang="en-US" sz="2400" dirty="0" err="1"/>
              <a:t>functiei</a:t>
            </a:r>
            <a:r>
              <a:rPr lang="en-US" sz="2400" dirty="0"/>
              <a:t> </a:t>
            </a:r>
            <a:r>
              <a:rPr lang="en-US" sz="2400" dirty="0" err="1"/>
              <a:t>renale</a:t>
            </a:r>
            <a:r>
              <a:rPr lang="en-US" sz="2400" dirty="0"/>
              <a:t> </a:t>
            </a:r>
            <a:r>
              <a:rPr lang="en-US" sz="2400" dirty="0" err="1"/>
              <a:t>peste</a:t>
            </a:r>
            <a:r>
              <a:rPr lang="en-US" sz="2400" dirty="0"/>
              <a:t> 90 </a:t>
            </a:r>
            <a:r>
              <a:rPr lang="en-US" sz="2400" dirty="0" err="1"/>
              <a:t>zile</a:t>
            </a:r>
            <a:r>
              <a:rPr lang="en-US" sz="2400" dirty="0"/>
              <a:t> (RFG </a:t>
            </a:r>
            <a:r>
              <a:rPr lang="en-US" sz="2400" dirty="0" err="1"/>
              <a:t>si</a:t>
            </a:r>
            <a:r>
              <a:rPr lang="en-US" sz="2400" dirty="0"/>
              <a:t> RACU) </a:t>
            </a:r>
            <a:r>
              <a:rPr lang="en-US" sz="2400" dirty="0" err="1"/>
              <a:t>pentru</a:t>
            </a:r>
            <a:r>
              <a:rPr lang="en-US" sz="2400" dirty="0"/>
              <a:t> DG de BCR</a:t>
            </a:r>
          </a:p>
        </p:txBody>
      </p:sp>
      <p:sp>
        <p:nvSpPr>
          <p:cNvPr id="9" name="TextBox 8">
            <a:extLst>
              <a:ext uri="{FF2B5EF4-FFF2-40B4-BE49-F238E27FC236}">
                <a16:creationId xmlns:a16="http://schemas.microsoft.com/office/drawing/2014/main" id="{36D61309-508E-1101-9317-114655D1B816}"/>
              </a:ext>
            </a:extLst>
          </p:cNvPr>
          <p:cNvSpPr txBox="1"/>
          <p:nvPr/>
        </p:nvSpPr>
        <p:spPr>
          <a:xfrm>
            <a:off x="10010775" y="2800350"/>
            <a:ext cx="1914525" cy="646331"/>
          </a:xfrm>
          <a:prstGeom prst="rect">
            <a:avLst/>
          </a:prstGeom>
          <a:solidFill>
            <a:schemeClr val="accent6">
              <a:lumMod val="20000"/>
              <a:lumOff val="80000"/>
            </a:schemeClr>
          </a:solidFill>
        </p:spPr>
        <p:txBody>
          <a:bodyPr wrap="square" rtlCol="0">
            <a:spAutoFit/>
          </a:bodyPr>
          <a:lstStyle/>
          <a:p>
            <a:r>
              <a:rPr lang="en-US" dirty="0"/>
              <a:t>Ce </a:t>
            </a:r>
            <a:r>
              <a:rPr lang="en-US" dirty="0" err="1"/>
              <a:t>ati</a:t>
            </a:r>
            <a:r>
              <a:rPr lang="en-US" dirty="0"/>
              <a:t> face </a:t>
            </a:r>
            <a:r>
              <a:rPr lang="en-US" dirty="0" err="1"/>
              <a:t>mai</a:t>
            </a:r>
            <a:r>
              <a:rPr lang="en-US" dirty="0"/>
              <a:t> </a:t>
            </a:r>
            <a:r>
              <a:rPr lang="en-US" dirty="0" err="1"/>
              <a:t>departe</a:t>
            </a:r>
            <a:r>
              <a:rPr lang="en-US" dirty="0"/>
              <a:t>?</a:t>
            </a:r>
          </a:p>
        </p:txBody>
      </p:sp>
    </p:spTree>
    <p:extLst>
      <p:ext uri="{BB962C8B-B14F-4D97-AF65-F5344CB8AC3E}">
        <p14:creationId xmlns:p14="http://schemas.microsoft.com/office/powerpoint/2010/main" val="3557064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175"/>
                                        </p:tgtEl>
                                        <p:attrNameLst>
                                          <p:attrName>style.visibility</p:attrName>
                                        </p:attrNameLst>
                                      </p:cBhvr>
                                      <p:to>
                                        <p:strVal val="visible"/>
                                      </p:to>
                                    </p:set>
                                    <p:anim calcmode="lin" valueType="num">
                                      <p:cBhvr>
                                        <p:cTn id="7" dur="1000" fill="hold"/>
                                        <p:tgtEl>
                                          <p:spTgt spid="7175"/>
                                        </p:tgtEl>
                                        <p:attrNameLst>
                                          <p:attrName>ppt_w</p:attrName>
                                        </p:attrNameLst>
                                      </p:cBhvr>
                                      <p:tavLst>
                                        <p:tav tm="0">
                                          <p:val>
                                            <p:fltVal val="0"/>
                                          </p:val>
                                        </p:tav>
                                        <p:tav tm="100000">
                                          <p:val>
                                            <p:strVal val="#ppt_w"/>
                                          </p:val>
                                        </p:tav>
                                      </p:tavLst>
                                    </p:anim>
                                    <p:anim calcmode="lin" valueType="num">
                                      <p:cBhvr>
                                        <p:cTn id="8" dur="1000" fill="hold"/>
                                        <p:tgtEl>
                                          <p:spTgt spid="7175"/>
                                        </p:tgtEl>
                                        <p:attrNameLst>
                                          <p:attrName>ppt_h</p:attrName>
                                        </p:attrNameLst>
                                      </p:cBhvr>
                                      <p:tavLst>
                                        <p:tav tm="0">
                                          <p:val>
                                            <p:fltVal val="0"/>
                                          </p:val>
                                        </p:tav>
                                        <p:tav tm="100000">
                                          <p:val>
                                            <p:strVal val="#ppt_h"/>
                                          </p:val>
                                        </p:tav>
                                      </p:tavLst>
                                    </p:anim>
                                    <p:anim calcmode="lin" valueType="num">
                                      <p:cBhvr>
                                        <p:cTn id="9" dur="1000" fill="hold"/>
                                        <p:tgtEl>
                                          <p:spTgt spid="7175"/>
                                        </p:tgtEl>
                                        <p:attrNameLst>
                                          <p:attrName>style.rotation</p:attrName>
                                        </p:attrNameLst>
                                      </p:cBhvr>
                                      <p:tavLst>
                                        <p:tav tm="0">
                                          <p:val>
                                            <p:fltVal val="90"/>
                                          </p:val>
                                        </p:tav>
                                        <p:tav tm="100000">
                                          <p:val>
                                            <p:fltVal val="0"/>
                                          </p:val>
                                        </p:tav>
                                      </p:tavLst>
                                    </p:anim>
                                    <p:animEffect transition="in" filter="fade">
                                      <p:cBhvr>
                                        <p:cTn id="10" dur="1000"/>
                                        <p:tgtEl>
                                          <p:spTgt spid="717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48393" y="228601"/>
            <a:ext cx="8343207" cy="490670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dirty="0" err="1"/>
              <a:t>Cardiolog</a:t>
            </a:r>
            <a:r>
              <a:rPr lang="en-US" sz="2400" dirty="0"/>
              <a:t>-HTA gr 2 </a:t>
            </a:r>
            <a:r>
              <a:rPr lang="en-US" sz="2400" dirty="0" err="1"/>
              <a:t>risc</a:t>
            </a:r>
            <a:r>
              <a:rPr lang="en-US" sz="2400" dirty="0"/>
              <a:t> </a:t>
            </a:r>
            <a:r>
              <a:rPr lang="en-US" sz="2400" dirty="0" err="1"/>
              <a:t>aditional</a:t>
            </a:r>
            <a:r>
              <a:rPr lang="en-US" sz="2400" dirty="0"/>
              <a:t> </a:t>
            </a:r>
            <a:r>
              <a:rPr lang="en-US" sz="2400" dirty="0" err="1"/>
              <a:t>foarte</a:t>
            </a:r>
            <a:r>
              <a:rPr lang="en-US" sz="2400" dirty="0"/>
              <a:t> </a:t>
            </a:r>
            <a:r>
              <a:rPr lang="en-US" sz="2400" dirty="0" err="1"/>
              <a:t>inalt</a:t>
            </a:r>
            <a:endParaRPr lang="en-US" sz="2400" dirty="0"/>
          </a:p>
          <a:p>
            <a:pPr algn="ctr"/>
            <a:r>
              <a:rPr lang="en-US" sz="2400" dirty="0"/>
              <a:t>ECO-HVS </a:t>
            </a:r>
            <a:r>
              <a:rPr lang="en-US" sz="2400" dirty="0" err="1"/>
              <a:t>confrmata</a:t>
            </a:r>
            <a:r>
              <a:rPr lang="en-US" sz="2400" dirty="0"/>
              <a:t>, FE </a:t>
            </a:r>
            <a:r>
              <a:rPr lang="en-US" sz="2400" dirty="0" err="1"/>
              <a:t>pastrata</a:t>
            </a:r>
            <a:r>
              <a:rPr lang="en-US" sz="2400" dirty="0"/>
              <a:t> (55%), </a:t>
            </a:r>
            <a:r>
              <a:rPr lang="en-US" sz="2400" dirty="0" err="1"/>
              <a:t>disfunctie</a:t>
            </a:r>
            <a:r>
              <a:rPr lang="en-US" sz="2400" dirty="0"/>
              <a:t> </a:t>
            </a:r>
            <a:r>
              <a:rPr lang="en-US" sz="2400" dirty="0" err="1"/>
              <a:t>diatolica</a:t>
            </a:r>
            <a:r>
              <a:rPr lang="en-US" sz="2400" dirty="0"/>
              <a:t> VS</a:t>
            </a:r>
          </a:p>
          <a:p>
            <a:pPr algn="ctr"/>
            <a:endParaRPr lang="en-US" sz="2400" dirty="0"/>
          </a:p>
          <a:p>
            <a:pPr algn="ctr"/>
            <a:r>
              <a:rPr lang="en-US" sz="2400" dirty="0" err="1"/>
              <a:t>Oftalmolog</a:t>
            </a:r>
            <a:r>
              <a:rPr lang="en-US" sz="2400" dirty="0"/>
              <a:t> – </a:t>
            </a:r>
            <a:r>
              <a:rPr lang="en-US" sz="2400" dirty="0" err="1"/>
              <a:t>angiopatie</a:t>
            </a:r>
            <a:r>
              <a:rPr lang="en-US" sz="2400" dirty="0"/>
              <a:t> grad II, </a:t>
            </a:r>
            <a:r>
              <a:rPr lang="en-US" sz="2400" dirty="0" err="1"/>
              <a:t>fara</a:t>
            </a:r>
            <a:r>
              <a:rPr lang="en-US" sz="2400" dirty="0"/>
              <a:t> </a:t>
            </a:r>
            <a:r>
              <a:rPr lang="en-US" sz="2400" dirty="0" err="1"/>
              <a:t>retinopatie</a:t>
            </a:r>
            <a:r>
              <a:rPr lang="en-US" sz="2400" dirty="0"/>
              <a:t> </a:t>
            </a:r>
            <a:r>
              <a:rPr lang="en-US" sz="2400" dirty="0" err="1"/>
              <a:t>diabetica</a:t>
            </a:r>
            <a:r>
              <a:rPr lang="en-US" sz="2400" dirty="0"/>
              <a:t>, </a:t>
            </a:r>
            <a:r>
              <a:rPr lang="en-US" sz="2400" dirty="0" err="1"/>
              <a:t>cataracta</a:t>
            </a:r>
            <a:r>
              <a:rPr lang="en-US" sz="2400" dirty="0"/>
              <a:t> </a:t>
            </a:r>
            <a:r>
              <a:rPr lang="en-US" sz="2400" dirty="0" err="1"/>
              <a:t>incipienta</a:t>
            </a:r>
            <a:endParaRPr lang="en-US" sz="2400" dirty="0"/>
          </a:p>
          <a:p>
            <a:pPr algn="ctr"/>
            <a:endParaRPr lang="en-US" sz="2400" dirty="0"/>
          </a:p>
          <a:p>
            <a:pPr algn="ctr"/>
            <a:r>
              <a:rPr lang="en-US" sz="2400" dirty="0" err="1"/>
              <a:t>Neurologie</a:t>
            </a:r>
            <a:r>
              <a:rPr lang="en-US" sz="2400" dirty="0"/>
              <a:t> – </a:t>
            </a:r>
            <a:r>
              <a:rPr lang="en-US" sz="2400" dirty="0" err="1"/>
              <a:t>polineuropatie</a:t>
            </a:r>
            <a:r>
              <a:rPr lang="en-US" sz="2400" dirty="0"/>
              <a:t> </a:t>
            </a:r>
            <a:r>
              <a:rPr lang="en-US" sz="2400" dirty="0" err="1"/>
              <a:t>diabetica</a:t>
            </a:r>
            <a:r>
              <a:rPr lang="en-US" sz="2400" dirty="0"/>
              <a:t> </a:t>
            </a:r>
          </a:p>
          <a:p>
            <a:pPr algn="ctr"/>
            <a:endParaRPr lang="en-US" sz="2400" dirty="0"/>
          </a:p>
          <a:p>
            <a:pPr algn="ctr"/>
            <a:r>
              <a:rPr lang="en-US" sz="2400" dirty="0" err="1"/>
              <a:t>Diabet</a:t>
            </a:r>
            <a:r>
              <a:rPr lang="en-US" sz="2400" dirty="0"/>
              <a:t> – </a:t>
            </a:r>
            <a:r>
              <a:rPr lang="en-US" sz="2400" dirty="0" err="1"/>
              <a:t>reevaluare</a:t>
            </a:r>
            <a:r>
              <a:rPr lang="en-US" sz="2400" dirty="0"/>
              <a:t> </a:t>
            </a:r>
            <a:r>
              <a:rPr lang="en-US" sz="2400" dirty="0" err="1"/>
              <a:t>terapie</a:t>
            </a:r>
            <a:endParaRPr lang="en-US" sz="2400" dirty="0"/>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19204" y="2359429"/>
            <a:ext cx="1388452" cy="123825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descr="Touch-Test Sensory Evaluator | Individual Touch-Test Filame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61894" y="3803237"/>
            <a:ext cx="1282107" cy="141669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1024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12462" y="217907"/>
            <a:ext cx="1609725" cy="185619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1" y="5334000"/>
            <a:ext cx="8837613" cy="1448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8001000" y="6248400"/>
            <a:ext cx="1337670" cy="381000"/>
          </a:xfrm>
          <a:prstGeom prst="rect">
            <a:avLst/>
          </a:prstGeom>
          <a:noFill/>
          <a:ln w="28575">
            <a:solidFill>
              <a:srgbClr val="C00000"/>
            </a:solidFill>
          </a:ln>
        </p:spPr>
        <p:txBody>
          <a:bodyPr wrap="square" rtlCol="0">
            <a:spAutoFit/>
          </a:bodyPr>
          <a:lstStyle/>
          <a:p>
            <a:endParaRPr lang="en-US" dirty="0"/>
          </a:p>
        </p:txBody>
      </p:sp>
    </p:spTree>
    <p:extLst>
      <p:ext uri="{BB962C8B-B14F-4D97-AF65-F5344CB8AC3E}">
        <p14:creationId xmlns:p14="http://schemas.microsoft.com/office/powerpoint/2010/main" val="410007391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7543801" y="6329195"/>
            <a:ext cx="3859795" cy="365125"/>
          </a:xfrm>
        </p:spPr>
        <p:txBody>
          <a:bodyPr/>
          <a:lstStyle/>
          <a:p>
            <a:r>
              <a:rPr lang="en-US" dirty="0"/>
              <a:t>2021 ESC Guidelines on cardiovascular </a:t>
            </a:r>
            <a:r>
              <a:rPr lang="en-US" dirty="0" err="1"/>
              <a:t>diseaseprevention</a:t>
            </a:r>
            <a:r>
              <a:rPr lang="en-US" dirty="0"/>
              <a:t> in clinical practice</a:t>
            </a:r>
          </a:p>
        </p:txBody>
      </p:sp>
      <p:sp>
        <p:nvSpPr>
          <p:cNvPr id="6" name="Rounded Rectangle 5"/>
          <p:cNvSpPr/>
          <p:nvPr/>
        </p:nvSpPr>
        <p:spPr>
          <a:xfrm>
            <a:off x="3971924" y="3733800"/>
            <a:ext cx="3152775" cy="2133600"/>
          </a:xfrm>
          <a:prstGeom prst="roundRect">
            <a:avLst/>
          </a:prstGeom>
          <a:solidFill>
            <a:schemeClr val="accent2">
              <a:lumMod val="20000"/>
              <a:lumOff val="8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err="1"/>
              <a:t>Tratament</a:t>
            </a:r>
            <a:r>
              <a:rPr lang="en-US" dirty="0"/>
              <a:t> </a:t>
            </a:r>
            <a:r>
              <a:rPr lang="en-US" dirty="0" err="1"/>
              <a:t>cronic</a:t>
            </a:r>
            <a:endParaRPr lang="en-US" dirty="0"/>
          </a:p>
          <a:p>
            <a:pPr algn="ctr"/>
            <a:r>
              <a:rPr lang="en-US" dirty="0"/>
              <a:t>IECA+D+CB</a:t>
            </a:r>
          </a:p>
          <a:p>
            <a:pPr algn="ctr"/>
            <a:r>
              <a:rPr lang="en-US" dirty="0" err="1"/>
              <a:t>Statina</a:t>
            </a:r>
            <a:r>
              <a:rPr lang="en-US" dirty="0"/>
              <a:t> + EZE</a:t>
            </a:r>
          </a:p>
          <a:p>
            <a:pPr algn="ctr"/>
            <a:r>
              <a:rPr lang="en-US" dirty="0" err="1"/>
              <a:t>Allupurinol</a:t>
            </a:r>
            <a:r>
              <a:rPr lang="en-US" dirty="0"/>
              <a:t> 100</a:t>
            </a:r>
          </a:p>
          <a:p>
            <a:pPr algn="ctr"/>
            <a:r>
              <a:rPr lang="en-US" dirty="0"/>
              <a:t>Metformin 1000 x 2 (de </a:t>
            </a:r>
            <a:r>
              <a:rPr lang="en-US" dirty="0" err="1"/>
              <a:t>reevaluat</a:t>
            </a:r>
            <a:r>
              <a:rPr lang="en-US" dirty="0"/>
              <a:t>)</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212" y="1295400"/>
            <a:ext cx="8058126"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ounded Rectangle 6"/>
          <p:cNvSpPr/>
          <p:nvPr/>
        </p:nvSpPr>
        <p:spPr>
          <a:xfrm>
            <a:off x="1295400" y="0"/>
            <a:ext cx="10820400" cy="9906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dirty="0" err="1"/>
              <a:t>Recomandari</a:t>
            </a:r>
            <a:r>
              <a:rPr lang="en-US" sz="3200" dirty="0"/>
              <a:t> </a:t>
            </a:r>
            <a:r>
              <a:rPr lang="en-US" sz="3200" dirty="0" err="1"/>
              <a:t>si</a:t>
            </a:r>
            <a:r>
              <a:rPr lang="en-US" sz="3200" dirty="0"/>
              <a:t> </a:t>
            </a:r>
            <a:r>
              <a:rPr lang="en-US" sz="3200" dirty="0" err="1"/>
              <a:t>eliberare</a:t>
            </a:r>
            <a:r>
              <a:rPr lang="en-US" sz="3200" dirty="0"/>
              <a:t> </a:t>
            </a:r>
            <a:r>
              <a:rPr lang="en-US" sz="3200" dirty="0" err="1"/>
              <a:t>reteta</a:t>
            </a:r>
            <a:endParaRPr lang="en-US" sz="3200" dirty="0"/>
          </a:p>
        </p:txBody>
      </p:sp>
      <p:pic>
        <p:nvPicPr>
          <p:cNvPr id="9"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1400" y="2105579"/>
            <a:ext cx="4389438" cy="3713642"/>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Lst>
        </p:spPr>
      </p:pic>
      <p:sp>
        <p:nvSpPr>
          <p:cNvPr id="2" name="TextBox 1">
            <a:extLst>
              <a:ext uri="{FF2B5EF4-FFF2-40B4-BE49-F238E27FC236}">
                <a16:creationId xmlns:a16="http://schemas.microsoft.com/office/drawing/2014/main" id="{FA2AD422-1FE8-CCC0-B1A9-C6ED1F6256AA}"/>
              </a:ext>
            </a:extLst>
          </p:cNvPr>
          <p:cNvSpPr txBox="1"/>
          <p:nvPr/>
        </p:nvSpPr>
        <p:spPr>
          <a:xfrm>
            <a:off x="161925" y="4695825"/>
            <a:ext cx="3552825" cy="1754326"/>
          </a:xfrm>
          <a:prstGeom prst="rect">
            <a:avLst/>
          </a:prstGeom>
          <a:solidFill>
            <a:schemeClr val="accent6">
              <a:lumMod val="20000"/>
              <a:lumOff val="80000"/>
            </a:schemeClr>
          </a:solidFill>
        </p:spPr>
        <p:txBody>
          <a:bodyPr wrap="square" rtlCol="0">
            <a:spAutoFit/>
          </a:bodyPr>
          <a:lstStyle/>
          <a:p>
            <a:r>
              <a:rPr lang="en-US" dirty="0"/>
              <a:t>1.Programare </a:t>
            </a:r>
            <a:r>
              <a:rPr lang="en-US" dirty="0" err="1"/>
              <a:t>pentru</a:t>
            </a:r>
            <a:r>
              <a:rPr lang="en-US" dirty="0"/>
              <a:t> </a:t>
            </a:r>
            <a:r>
              <a:rPr lang="en-US" dirty="0" err="1"/>
              <a:t>urmatorul</a:t>
            </a:r>
            <a:r>
              <a:rPr lang="en-US" dirty="0"/>
              <a:t> consult – </a:t>
            </a:r>
            <a:r>
              <a:rPr lang="en-US" dirty="0" err="1"/>
              <a:t>peste</a:t>
            </a:r>
            <a:r>
              <a:rPr lang="en-US" dirty="0"/>
              <a:t> 90 </a:t>
            </a:r>
            <a:r>
              <a:rPr lang="en-US" dirty="0" err="1"/>
              <a:t>zile</a:t>
            </a:r>
            <a:r>
              <a:rPr lang="en-US" dirty="0"/>
              <a:t> – </a:t>
            </a:r>
            <a:r>
              <a:rPr lang="en-US" dirty="0" err="1"/>
              <a:t>confirmarea</a:t>
            </a:r>
            <a:r>
              <a:rPr lang="en-US" dirty="0"/>
              <a:t>/</a:t>
            </a:r>
            <a:r>
              <a:rPr lang="en-US" dirty="0" err="1"/>
              <a:t>infirmarea</a:t>
            </a:r>
            <a:r>
              <a:rPr lang="en-US" dirty="0"/>
              <a:t> BCR</a:t>
            </a:r>
          </a:p>
          <a:p>
            <a:r>
              <a:rPr lang="en-US" dirty="0"/>
              <a:t>2.Programare </a:t>
            </a:r>
            <a:r>
              <a:rPr lang="en-US" dirty="0" err="1"/>
              <a:t>pentru</a:t>
            </a:r>
            <a:r>
              <a:rPr lang="en-US" dirty="0"/>
              <a:t> </a:t>
            </a:r>
            <a:r>
              <a:rPr lang="en-US" dirty="0" err="1"/>
              <a:t>urmatoarea</a:t>
            </a:r>
            <a:r>
              <a:rPr lang="en-US" dirty="0"/>
              <a:t> </a:t>
            </a:r>
            <a:r>
              <a:rPr lang="en-US" dirty="0" err="1"/>
              <a:t>consultatie</a:t>
            </a:r>
            <a:r>
              <a:rPr lang="en-US" dirty="0"/>
              <a:t> Management de </a:t>
            </a:r>
            <a:r>
              <a:rPr lang="en-US" dirty="0" err="1"/>
              <a:t>caz</a:t>
            </a:r>
            <a:r>
              <a:rPr lang="en-US" dirty="0"/>
              <a:t> (HTA,DZ, </a:t>
            </a:r>
            <a:r>
              <a:rPr lang="en-US" dirty="0" err="1"/>
              <a:t>dislipidemie</a:t>
            </a:r>
            <a:r>
              <a:rPr lang="en-US" dirty="0"/>
              <a:t>) </a:t>
            </a:r>
            <a:r>
              <a:rPr lang="en-US" dirty="0" err="1"/>
              <a:t>peste</a:t>
            </a:r>
            <a:r>
              <a:rPr lang="en-US" dirty="0"/>
              <a:t> 6 </a:t>
            </a:r>
            <a:r>
              <a:rPr lang="en-US" dirty="0" err="1"/>
              <a:t>luni</a:t>
            </a:r>
            <a:endParaRPr lang="en-US" dirty="0"/>
          </a:p>
        </p:txBody>
      </p:sp>
    </p:spTree>
    <p:extLst>
      <p:ext uri="{BB962C8B-B14F-4D97-AF65-F5344CB8AC3E}">
        <p14:creationId xmlns:p14="http://schemas.microsoft.com/office/powerpoint/2010/main" val="3417777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3844D0C-D53C-2A08-5142-9DE632F95EE1}"/>
              </a:ext>
            </a:extLst>
          </p:cNvPr>
          <p:cNvSpPr>
            <a:spLocks noGrp="1"/>
          </p:cNvSpPr>
          <p:nvPr>
            <p:ph type="title"/>
          </p:nvPr>
        </p:nvSpPr>
        <p:spPr/>
        <p:txBody>
          <a:bodyPr/>
          <a:lstStyle/>
          <a:p>
            <a:r>
              <a:rPr lang="en-US" dirty="0" err="1"/>
              <a:t>Concluzii</a:t>
            </a:r>
            <a:endParaRPr lang="en-US" dirty="0"/>
          </a:p>
        </p:txBody>
      </p:sp>
      <p:sp>
        <p:nvSpPr>
          <p:cNvPr id="5" name="Text Placeholder 4">
            <a:extLst>
              <a:ext uri="{FF2B5EF4-FFF2-40B4-BE49-F238E27FC236}">
                <a16:creationId xmlns:a16="http://schemas.microsoft.com/office/drawing/2014/main" id="{814536D0-7D94-B14C-9A2F-A7E861B7E12B}"/>
              </a:ext>
            </a:extLst>
          </p:cNvPr>
          <p:cNvSpPr>
            <a:spLocks noGrp="1"/>
          </p:cNvSpPr>
          <p:nvPr>
            <p:ph type="body" idx="1"/>
          </p:nvPr>
        </p:nvSpPr>
        <p:spPr>
          <a:solidFill>
            <a:schemeClr val="accent2"/>
          </a:solidFill>
        </p:spPr>
        <p:txBody>
          <a:bodyPr/>
          <a:lstStyle/>
          <a:p>
            <a:endParaRPr lang="en-US" dirty="0"/>
          </a:p>
        </p:txBody>
      </p:sp>
    </p:spTree>
    <p:extLst>
      <p:ext uri="{BB962C8B-B14F-4D97-AF65-F5344CB8AC3E}">
        <p14:creationId xmlns:p14="http://schemas.microsoft.com/office/powerpoint/2010/main" val="115401505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8948AD-93EC-76D6-11C0-2940A3FC40FC}"/>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B7656468-EA00-5590-8A08-EEEADDA87016}"/>
              </a:ext>
            </a:extLst>
          </p:cNvPr>
          <p:cNvSpPr>
            <a:spLocks noGrp="1"/>
          </p:cNvSpPr>
          <p:nvPr>
            <p:ph idx="1"/>
          </p:nvPr>
        </p:nvSpPr>
        <p:spPr/>
        <p:txBody>
          <a:bodyPr>
            <a:normAutofit lnSpcReduction="10000"/>
          </a:bodyPr>
          <a:lstStyle/>
          <a:p>
            <a:pPr>
              <a:lnSpc>
                <a:spcPct val="150000"/>
              </a:lnSpc>
            </a:pPr>
            <a:endParaRPr lang="en-US" dirty="0"/>
          </a:p>
          <a:p>
            <a:pPr>
              <a:lnSpc>
                <a:spcPct val="150000"/>
              </a:lnSpc>
            </a:pPr>
            <a:endParaRPr lang="en-US" dirty="0"/>
          </a:p>
          <a:p>
            <a:pPr>
              <a:lnSpc>
                <a:spcPct val="150000"/>
              </a:lnSpc>
            </a:pPr>
            <a:r>
              <a:rPr lang="en-US" dirty="0"/>
              <a:t>Cum </a:t>
            </a:r>
            <a:r>
              <a:rPr lang="en-US" dirty="0" err="1"/>
              <a:t>apreciati</a:t>
            </a:r>
            <a:r>
              <a:rPr lang="en-US" dirty="0"/>
              <a:t> </a:t>
            </a:r>
            <a:r>
              <a:rPr lang="en-US" dirty="0" err="1"/>
              <a:t>utilitatea</a:t>
            </a:r>
            <a:r>
              <a:rPr lang="en-US" dirty="0"/>
              <a:t> </a:t>
            </a:r>
            <a:r>
              <a:rPr lang="en-US" dirty="0" err="1"/>
              <a:t>atelierului</a:t>
            </a:r>
            <a:r>
              <a:rPr lang="en-US" dirty="0"/>
              <a:t>?</a:t>
            </a:r>
          </a:p>
          <a:p>
            <a:pPr>
              <a:lnSpc>
                <a:spcPct val="150000"/>
              </a:lnSpc>
            </a:pPr>
            <a:r>
              <a:rPr lang="en-US" dirty="0"/>
              <a:t>Au </a:t>
            </a:r>
            <a:r>
              <a:rPr lang="en-US" dirty="0" err="1"/>
              <a:t>fost</a:t>
            </a:r>
            <a:r>
              <a:rPr lang="en-US" dirty="0"/>
              <a:t> </a:t>
            </a:r>
            <a:r>
              <a:rPr lang="en-US" dirty="0" err="1"/>
              <a:t>atinse</a:t>
            </a:r>
            <a:r>
              <a:rPr lang="en-US" dirty="0"/>
              <a:t> </a:t>
            </a:r>
            <a:r>
              <a:rPr lang="en-US" dirty="0" err="1"/>
              <a:t>obiectivele</a:t>
            </a:r>
            <a:r>
              <a:rPr lang="en-US" dirty="0"/>
              <a:t> </a:t>
            </a:r>
            <a:r>
              <a:rPr lang="en-US" dirty="0" err="1"/>
              <a:t>propuse</a:t>
            </a:r>
            <a:r>
              <a:rPr lang="en-US" dirty="0"/>
              <a:t>?</a:t>
            </a:r>
          </a:p>
          <a:p>
            <a:pPr>
              <a:lnSpc>
                <a:spcPct val="150000"/>
              </a:lnSpc>
            </a:pPr>
            <a:r>
              <a:rPr lang="en-US" dirty="0" err="1"/>
              <a:t>Rezultatele</a:t>
            </a:r>
            <a:r>
              <a:rPr lang="en-US" dirty="0"/>
              <a:t> au </a:t>
            </a:r>
            <a:r>
              <a:rPr lang="en-US" dirty="0" err="1"/>
              <a:t>fost</a:t>
            </a:r>
            <a:r>
              <a:rPr lang="en-US" dirty="0"/>
              <a:t> pe </a:t>
            </a:r>
            <a:r>
              <a:rPr lang="en-US" dirty="0" err="1"/>
              <a:t>masura</a:t>
            </a:r>
            <a:r>
              <a:rPr lang="en-US" dirty="0"/>
              <a:t> </a:t>
            </a:r>
            <a:r>
              <a:rPr lang="en-US" dirty="0" err="1"/>
              <a:t>asteptarilor</a:t>
            </a:r>
            <a:r>
              <a:rPr lang="en-US" dirty="0"/>
              <a:t>?</a:t>
            </a:r>
          </a:p>
          <a:p>
            <a:pPr>
              <a:lnSpc>
                <a:spcPct val="150000"/>
              </a:lnSpc>
            </a:pPr>
            <a:r>
              <a:rPr lang="en-US" dirty="0"/>
              <a:t>Alte </a:t>
            </a:r>
            <a:r>
              <a:rPr lang="en-US" dirty="0" err="1"/>
              <a:t>propuneri</a:t>
            </a:r>
            <a:endParaRPr lang="en-US" dirty="0"/>
          </a:p>
          <a:p>
            <a:endParaRPr lang="en-US" dirty="0"/>
          </a:p>
        </p:txBody>
      </p:sp>
      <p:pic>
        <p:nvPicPr>
          <p:cNvPr id="6" name="Picture 5">
            <a:extLst>
              <a:ext uri="{FF2B5EF4-FFF2-40B4-BE49-F238E27FC236}">
                <a16:creationId xmlns:a16="http://schemas.microsoft.com/office/drawing/2014/main" id="{9569164B-A48E-7284-650D-8A3C7BE337EA}"/>
              </a:ext>
            </a:extLst>
          </p:cNvPr>
          <p:cNvPicPr>
            <a:picLocks noChangeAspect="1"/>
          </p:cNvPicPr>
          <p:nvPr/>
        </p:nvPicPr>
        <p:blipFill>
          <a:blip r:embed="rId2"/>
          <a:stretch>
            <a:fillRect/>
          </a:stretch>
        </p:blipFill>
        <p:spPr>
          <a:xfrm>
            <a:off x="6648450" y="327880"/>
            <a:ext cx="4914900" cy="3102312"/>
          </a:xfrm>
          <a:prstGeom prst="rect">
            <a:avLst/>
          </a:prstGeom>
        </p:spPr>
      </p:pic>
    </p:spTree>
    <p:extLst>
      <p:ext uri="{BB962C8B-B14F-4D97-AF65-F5344CB8AC3E}">
        <p14:creationId xmlns:p14="http://schemas.microsoft.com/office/powerpoint/2010/main" val="119136134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07412-735D-F0D6-F9D4-FE596304DFA8}"/>
              </a:ext>
            </a:extLst>
          </p:cNvPr>
          <p:cNvSpPr>
            <a:spLocks noGrp="1"/>
          </p:cNvSpPr>
          <p:nvPr>
            <p:ph type="title"/>
          </p:nvPr>
        </p:nvSpPr>
        <p:spPr/>
        <p:txBody>
          <a:bodyPr/>
          <a:lstStyle/>
          <a:p>
            <a:r>
              <a:rPr lang="en-US" dirty="0" err="1"/>
              <a:t>Bibliografie</a:t>
            </a:r>
            <a:r>
              <a:rPr lang="en-US" dirty="0"/>
              <a:t> </a:t>
            </a:r>
          </a:p>
        </p:txBody>
      </p:sp>
      <p:sp>
        <p:nvSpPr>
          <p:cNvPr id="3" name="Content Placeholder 2">
            <a:extLst>
              <a:ext uri="{FF2B5EF4-FFF2-40B4-BE49-F238E27FC236}">
                <a16:creationId xmlns:a16="http://schemas.microsoft.com/office/drawing/2014/main" id="{37B972EE-A2FA-CF7E-9E83-C4CBD4F0ED3F}"/>
              </a:ext>
            </a:extLst>
          </p:cNvPr>
          <p:cNvSpPr>
            <a:spLocks noGrp="1"/>
          </p:cNvSpPr>
          <p:nvPr>
            <p:ph idx="1"/>
          </p:nvPr>
        </p:nvSpPr>
        <p:spPr/>
        <p:txBody>
          <a:bodyPr>
            <a:normAutofit fontScale="62500" lnSpcReduction="20000"/>
          </a:bodyPr>
          <a:lstStyle/>
          <a:p>
            <a:pPr marL="742950" lvl="1" indent="-285750">
              <a:lnSpc>
                <a:spcPct val="107000"/>
              </a:lnSpc>
              <a:spcAft>
                <a:spcPts val="800"/>
              </a:spcAft>
              <a:buSzPts val="1000"/>
              <a:buFont typeface="Symbol" panose="05050102010706020507" pitchFamily="18" charset="2"/>
              <a:buChar char=""/>
              <a:tabLst>
                <a:tab pos="1828800" algn="l"/>
              </a:tabLst>
            </a:pPr>
            <a:r>
              <a:rPr lang="it-IT" sz="1800" kern="100" dirty="0">
                <a:effectLst/>
                <a:latin typeface="Times New Roman" panose="02020603050405020304" pitchFamily="18" charset="0"/>
                <a:ea typeface="Times New Roman" panose="02020603050405020304" pitchFamily="18" charset="0"/>
                <a:cs typeface="Times New Roman" panose="02020603050405020304" pitchFamily="18" charset="0"/>
              </a:rPr>
              <a:t>Vîjîiac, A., Cojocaru, C., Gheorghe-Fronea, O., Parepa, I., Pop, C., Benedek, T., ... &amp; Dorobanţu, M. (2023). Hypertension-mediated Cardiac Damage Among Romanian Adult Hypertensive Patients: A Post-hoc Echocardiographic Analysis of the SEPHAR IV Epidemiological Survey. Romanian Journal of Cardiology, 33(1), 6-13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Symbol" panose="05050102010706020507" pitchFamily="18" charset="2"/>
              <a:buChar char=""/>
              <a:tabLst>
                <a:tab pos="1828800" algn="l"/>
              </a:tabLst>
            </a:pPr>
            <a:r>
              <a:rPr lang="it-IT" sz="1800" kern="100" dirty="0">
                <a:effectLst/>
                <a:latin typeface="Times New Roman" panose="02020603050405020304" pitchFamily="18" charset="0"/>
                <a:ea typeface="Times New Roman" panose="02020603050405020304" pitchFamily="18" charset="0"/>
                <a:cs typeface="Times New Roman" panose="02020603050405020304" pitchFamily="18" charset="0"/>
              </a:rPr>
              <a:t>Mancia Chairperson, G., Kreutz Co-Chair, R., Brunström, M., Burnier, M., Grassi, G., Januszewicz, A., Muiesan, M. L., Tsioufis, K., Agabiti-Rosei, E., Algharably, E. A. E., Azizi, M., Benetos, A., Borghi, C., Hitij, J. B., Cifkova, R., Coca, A., Cornelissen, V., Cruickshank, K., Cunha, P. G., Danser, A. H. J., … Authors/Task Force Members: (2023). 2023 ESH Guidelines for the management of arterial hypertension The Task Force for the management of arterial hypertension of the European Society of Hypertension Endorsed by the European Renal Association (ERA) and the International Society of Hypertension (ISH). Journal of hypertension, 10.1097/HJH.0000000000003480. Advance online publication. </a:t>
            </a:r>
            <a:r>
              <a:rPr lang="it-IT" sz="1800" u="sng" kern="100" dirty="0">
                <a:solidFill>
                  <a:srgbClr val="0563C1"/>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rPr>
              <a:t>https://doi.org/10.1097/HJH.0000000000003480</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Symbol" panose="05050102010706020507" pitchFamily="18" charset="2"/>
              <a:buChar char=""/>
              <a:tabLst>
                <a:tab pos="1828800" algn="l"/>
              </a:tabLst>
            </a:pPr>
            <a:r>
              <a:rPr lang="it-IT" sz="1800" kern="100" dirty="0">
                <a:effectLst/>
                <a:latin typeface="Times New Roman" panose="02020603050405020304" pitchFamily="18" charset="0"/>
                <a:ea typeface="Times New Roman" panose="02020603050405020304" pitchFamily="18" charset="0"/>
                <a:cs typeface="Times New Roman" panose="02020603050405020304" pitchFamily="18" charset="0"/>
              </a:rPr>
              <a:t>Williams, B., Mancia, G., Spiering, W., Agabiti Rosei, E., Azizi, M., Burnier, M., Clement, D. L., Coca, A., de Simone, G., Dominiczak, A., Kahan, T., Mahfoud, F., Redon, J., Ruilope, L., Zanchetti, A., Kerins, M., Kjeldsen, S. E., Kreutz, R., Laurent, S., Lip, G. Y. H., … ESC Scientific Document Group (2018). 2018 ESC/ESH Guidelines for the management of arterial hypertension. European heart journal, 39(33), 3021–3104. </a:t>
            </a:r>
            <a:r>
              <a:rPr lang="it-IT" sz="1800" u="sng" kern="100" dirty="0">
                <a:solidFill>
                  <a:srgbClr val="0563C1"/>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rPr>
              <a:t>https://doi.org/10.1093/eurheartj/ehy339</a:t>
            </a:r>
            <a:r>
              <a:rPr lang="it-IT" sz="1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Symbol" panose="05050102010706020507" pitchFamily="18" charset="2"/>
              <a:buChar char=""/>
              <a:tabLst>
                <a:tab pos="1828800" algn="l"/>
              </a:tabLst>
            </a:pPr>
            <a:r>
              <a:rPr lang="it-IT" sz="1800" kern="100" dirty="0">
                <a:effectLst/>
                <a:latin typeface="Times New Roman" panose="02020603050405020304" pitchFamily="18" charset="0"/>
                <a:ea typeface="Times New Roman" panose="02020603050405020304" pitchFamily="18" charset="0"/>
                <a:cs typeface="Times New Roman" panose="02020603050405020304" pitchFamily="18" charset="0"/>
              </a:rPr>
              <a:t>Thomas Unger, Claudio Borghi, Fadi Charchar, Nadia A. Khan, Neil R. Poulter, Dorairaj Prabhakaran, Agustin Ramirez, Markus Schlaich, George S. Stergiou, Maciej Tomaszewski, Richard D. Wainford, Bryan Williams and Aletta E. Schutte.</a:t>
            </a:r>
            <a:r>
              <a:rPr lang="it-IT"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it-IT" sz="1800" kern="100" dirty="0">
                <a:effectLst/>
                <a:latin typeface="Times New Roman" panose="02020603050405020304" pitchFamily="18" charset="0"/>
                <a:ea typeface="Times New Roman" panose="02020603050405020304" pitchFamily="18" charset="0"/>
                <a:cs typeface="Times New Roman" panose="02020603050405020304" pitchFamily="18" charset="0"/>
              </a:rPr>
              <a:t>2020 International Society of Hypertension Global Hypertension Practice Guidelines.</a:t>
            </a:r>
            <a:r>
              <a:rPr lang="it-IT"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it-IT" sz="1800" kern="100" dirty="0">
                <a:effectLst/>
                <a:latin typeface="Times New Roman" panose="02020603050405020304" pitchFamily="18" charset="0"/>
                <a:ea typeface="Times New Roman" panose="02020603050405020304" pitchFamily="18" charset="0"/>
                <a:cs typeface="Times New Roman" panose="02020603050405020304" pitchFamily="18" charset="0"/>
              </a:rPr>
              <a:t>6 May 2020https://doi.org/10.1161/HYPERTENSIONAHA.120.15026Hypertension. 2020;75:1334–135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Symbol" panose="05050102010706020507" pitchFamily="18" charset="2"/>
              <a:buChar char=""/>
              <a:tabLst>
                <a:tab pos="1828800" algn="l"/>
              </a:tabLst>
            </a:pPr>
            <a:r>
              <a:rPr lang="it-IT" sz="1800" kern="100" dirty="0">
                <a:effectLst/>
                <a:latin typeface="Times New Roman" panose="02020603050405020304" pitchFamily="18" charset="0"/>
                <a:ea typeface="Times New Roman" panose="02020603050405020304" pitchFamily="18" charset="0"/>
                <a:cs typeface="Times New Roman" panose="02020603050405020304" pitchFamily="18" charset="0"/>
              </a:rPr>
              <a:t>Joseph T. Flynn and Bonita E. Falkner- New Clinical Practice Guideline for the Management of High Blood Pressure in Children and Adolescents. HypertensionVolume 70, Issue 4, October 2017; Pages 683-686</a:t>
            </a:r>
            <a:r>
              <a:rPr lang="it-IT" sz="18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it-IT" sz="1800" u="sng" kern="100" dirty="0">
                <a:solidFill>
                  <a:srgbClr val="0563C1"/>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https://doi.org/10.1161/HYPERTENSIONAHA.117.10050</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Symbol" panose="05050102010706020507" pitchFamily="18" charset="2"/>
              <a:buChar char=""/>
              <a:tabLst>
                <a:tab pos="1828800" algn="l"/>
              </a:tabLst>
            </a:pPr>
            <a:r>
              <a:rPr lang="it-IT" sz="1800" kern="100" dirty="0">
                <a:effectLst/>
                <a:latin typeface="Times New Roman" panose="02020603050405020304" pitchFamily="18" charset="0"/>
                <a:ea typeface="Times New Roman" panose="02020603050405020304" pitchFamily="18" charset="0"/>
                <a:cs typeface="Times New Roman" panose="02020603050405020304" pitchFamily="18" charset="0"/>
              </a:rPr>
              <a:t>Bonita Falkner, MD, FAHA, Chair; Samuel S. Gidding, MD, FAHA, Vice Chair; Carissa M. Baker-Smith, MD, MPH, FAHA;Tammy M. Brady, MD, PhD, FAHA; Joseph T. Flynn, MD, MS, FAHA; Leslie M. Malle, MSN, FAHA; Andrew M. South, MD, MS, FAHA; Andrew H. Tran, MD, MS, FAHA; Elaine M. Urbina, MD, MS, FAHA; on behalf of the American Heart Association Council on Hypertension; Council on Lifelong Congenital Heart Disease and Heart Health in the Young; Council on Kidney in Cardiovascular Disease; Council on Lifestyle and Cardiometabolic Health; and Council on Cardiovascular and Stroke Nursing.  Pediatric Primary Hypertension: An  Underrecognized Condition: A Scientific Statement From the American Heart Association</a:t>
            </a:r>
            <a:r>
              <a:rPr lang="it-IT"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it-IT" sz="1800" kern="100" dirty="0">
                <a:effectLst/>
                <a:latin typeface="Times New Roman" panose="02020603050405020304" pitchFamily="18" charset="0"/>
                <a:ea typeface="Times New Roman" panose="02020603050405020304" pitchFamily="18" charset="0"/>
                <a:cs typeface="Times New Roman" panose="02020603050405020304" pitchFamily="18" charset="0"/>
              </a:rPr>
              <a:t>Hypertension. 2023;80:e101–e111. </a:t>
            </a:r>
            <a:r>
              <a:rPr lang="it-IT" sz="1800" kern="1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DOI: 10.1161/HYP.0000000000000228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58460986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C448FE-1390-4FAA-0072-E03CCDBB25AA}"/>
              </a:ext>
            </a:extLst>
          </p:cNvPr>
          <p:cNvSpPr>
            <a:spLocks noGrp="1"/>
          </p:cNvSpPr>
          <p:nvPr>
            <p:ph idx="4294967295"/>
          </p:nvPr>
        </p:nvSpPr>
        <p:spPr>
          <a:xfrm>
            <a:off x="619125" y="638174"/>
            <a:ext cx="10515600" cy="5686425"/>
          </a:xfrm>
        </p:spPr>
        <p:txBody>
          <a:bodyPr>
            <a:noAutofit/>
          </a:bodyPr>
          <a:lstStyle/>
          <a:p>
            <a:pPr marL="742950" lvl="1" indent="-285750">
              <a:lnSpc>
                <a:spcPct val="107000"/>
              </a:lnSpc>
              <a:spcAft>
                <a:spcPts val="800"/>
              </a:spcAft>
              <a:buSzPts val="1000"/>
              <a:buFont typeface="Symbol" panose="05050102010706020507" pitchFamily="18" charset="2"/>
              <a:buChar char=""/>
              <a:tabLst>
                <a:tab pos="1828800" algn="l"/>
              </a:tabLst>
            </a:pPr>
            <a:r>
              <a:rPr lang="en-US" sz="1100" kern="100" dirty="0" err="1">
                <a:effectLst/>
                <a:latin typeface="Times New Roman" panose="02020603050405020304" pitchFamily="18" charset="0"/>
                <a:ea typeface="Calibri" panose="020F0502020204030204" pitchFamily="34" charset="0"/>
                <a:cs typeface="Times New Roman" panose="02020603050405020304" pitchFamily="18" charset="0"/>
              </a:rPr>
              <a:t>Whelton</a:t>
            </a:r>
            <a:r>
              <a:rPr lang="en-US" sz="1100" kern="100" dirty="0">
                <a:effectLst/>
                <a:latin typeface="Times New Roman" panose="02020603050405020304" pitchFamily="18" charset="0"/>
                <a:ea typeface="Calibri" panose="020F0502020204030204" pitchFamily="34" charset="0"/>
                <a:cs typeface="Times New Roman" panose="02020603050405020304" pitchFamily="18" charset="0"/>
              </a:rPr>
              <a:t> PK, Carey RM, </a:t>
            </a:r>
            <a:r>
              <a:rPr lang="en-US" sz="1100" kern="100" dirty="0" err="1">
                <a:effectLst/>
                <a:latin typeface="Times New Roman" panose="02020603050405020304" pitchFamily="18" charset="0"/>
                <a:ea typeface="Calibri" panose="020F0502020204030204" pitchFamily="34" charset="0"/>
                <a:cs typeface="Times New Roman" panose="02020603050405020304" pitchFamily="18" charset="0"/>
              </a:rPr>
              <a:t>Aronow</a:t>
            </a:r>
            <a:r>
              <a:rPr lang="en-US" sz="1100" kern="100" dirty="0">
                <a:effectLst/>
                <a:latin typeface="Times New Roman" panose="02020603050405020304" pitchFamily="18" charset="0"/>
                <a:ea typeface="Calibri" panose="020F0502020204030204" pitchFamily="34" charset="0"/>
                <a:cs typeface="Times New Roman" panose="02020603050405020304" pitchFamily="18" charset="0"/>
              </a:rPr>
              <a:t> WS, Casey DE Jr, Collins KJ, Dennison Himmelfarb C, et al. 2017ACC/AHA/AAPA/ABC/ACPM/AGS/</a:t>
            </a:r>
            <a:r>
              <a:rPr lang="en-US" sz="1100" kern="100" dirty="0" err="1">
                <a:effectLst/>
                <a:latin typeface="Times New Roman" panose="02020603050405020304" pitchFamily="18" charset="0"/>
                <a:ea typeface="Calibri" panose="020F0502020204030204" pitchFamily="34" charset="0"/>
                <a:cs typeface="Times New Roman" panose="02020603050405020304" pitchFamily="18" charset="0"/>
              </a:rPr>
              <a:t>APhA</a:t>
            </a:r>
            <a:r>
              <a:rPr lang="en-US" sz="1100" kern="100" dirty="0">
                <a:effectLst/>
                <a:latin typeface="Times New Roman" panose="02020603050405020304" pitchFamily="18" charset="0"/>
                <a:ea typeface="Calibri" panose="020F0502020204030204" pitchFamily="34" charset="0"/>
                <a:cs typeface="Times New Roman" panose="02020603050405020304" pitchFamily="18" charset="0"/>
              </a:rPr>
              <a:t>/ ASH/ASPC/NMA/PCNA Guideline for the Prevention, Detection, Evaluation, and Management of High BP in Adults: Executive Summary: a report of the American College of Cardiology/American Heart Association Task Force on Clinical Practice Guidelines. Hypertension 2018; 71:1269–1324.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Symbol" panose="05050102010706020507" pitchFamily="18" charset="2"/>
              <a:buChar char=""/>
              <a:tabLst>
                <a:tab pos="1828800" algn="l"/>
              </a:tabLst>
            </a:pPr>
            <a:r>
              <a:rPr lang="nl-NL" sz="1100" kern="100" dirty="0">
                <a:effectLst/>
                <a:latin typeface="Times New Roman" panose="02020603050405020304" pitchFamily="18" charset="0"/>
                <a:ea typeface="Calibri" panose="020F0502020204030204" pitchFamily="34" charset="0"/>
                <a:cs typeface="Times New Roman" panose="02020603050405020304" pitchFamily="18" charset="0"/>
              </a:rPr>
              <a:t>Stergiou GS, Alpert B, Mieke S, Asmar R, Atkins N, Eckert S, et al. </a:t>
            </a:r>
            <a:r>
              <a:rPr lang="en-US" sz="1100" kern="100" dirty="0">
                <a:effectLst/>
                <a:latin typeface="Times New Roman" panose="02020603050405020304" pitchFamily="18" charset="0"/>
                <a:ea typeface="Calibri" panose="020F0502020204030204" pitchFamily="34" charset="0"/>
                <a:cs typeface="Times New Roman" panose="02020603050405020304" pitchFamily="18" charset="0"/>
              </a:rPr>
              <a:t>A Universal Standard for the validation of blood pressure measuring devices: Association for the Advancement of Medical Instrumentation/ European Society of Hypertension/International Organization for Standardization (AAMI/ESH/ISO) Collaboration Statement. J </a:t>
            </a:r>
            <a:r>
              <a:rPr lang="en-US" sz="1100" kern="100" dirty="0" err="1">
                <a:effectLst/>
                <a:latin typeface="Times New Roman" panose="02020603050405020304" pitchFamily="18" charset="0"/>
                <a:ea typeface="Calibri" panose="020F0502020204030204" pitchFamily="34" charset="0"/>
                <a:cs typeface="Times New Roman" panose="02020603050405020304" pitchFamily="18" charset="0"/>
              </a:rPr>
              <a:t>Hypertens</a:t>
            </a:r>
            <a:r>
              <a:rPr lang="en-US" sz="1100" kern="100" dirty="0">
                <a:effectLst/>
                <a:latin typeface="Times New Roman" panose="02020603050405020304" pitchFamily="18" charset="0"/>
                <a:ea typeface="Calibri" panose="020F0502020204030204" pitchFamily="34" charset="0"/>
                <a:cs typeface="Times New Roman" panose="02020603050405020304" pitchFamily="18" charset="0"/>
              </a:rPr>
              <a:t> 2018; 36:472–478</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Symbol" panose="05050102010706020507" pitchFamily="18" charset="2"/>
              <a:buChar char=""/>
              <a:tabLst>
                <a:tab pos="1828800" algn="l"/>
              </a:tabLst>
            </a:pPr>
            <a:r>
              <a:rPr lang="it-IT" sz="1100" kern="100" dirty="0">
                <a:effectLst/>
                <a:latin typeface="Times New Roman" panose="02020603050405020304" pitchFamily="18" charset="0"/>
                <a:ea typeface="Times New Roman" panose="02020603050405020304" pitchFamily="18" charset="0"/>
                <a:cs typeface="Times New Roman" panose="02020603050405020304" pitchFamily="18" charset="0"/>
              </a:rPr>
              <a:t>Stergiou, George S.a; Palatini, Paolob; Parati, Gianfrancoc,d; O’Brien, Eoine; Januszewicz, Andrzejf; Lurbe, Emparg,h; Persu, Alexandrei; Mancia, Giuseppej; Kreutz, Reinholdk;  on behalf of the European Society of Hypertension Council and the European Society of Hypertension Working Group on Blood Pressure Monitoring and Cardiovascular Variability. 2021 European Society of Hypertension practice guidelines for office and out-of-office blood pressure measurement. Journal of Hypertension 39(7):p 1293-1302, July 2021. | </a:t>
            </a:r>
            <a:r>
              <a:rPr lang="it-IT" sz="1100" kern="1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DOI: 10.1097/HJH.0000000000002843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Symbol" panose="05050102010706020507" pitchFamily="18" charset="2"/>
              <a:buChar char=""/>
              <a:tabLst>
                <a:tab pos="1828800" algn="l"/>
              </a:tabLst>
            </a:pPr>
            <a:r>
              <a:rPr lang="it-IT" sz="1100" kern="100" dirty="0">
                <a:solidFill>
                  <a:srgbClr val="212121"/>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Huang QF, Yang WY, Asayama K, Zhang ZY, Thijs L, Li Y, O'Brien E, Staessen JA. </a:t>
            </a:r>
            <a:r>
              <a:rPr lang="en-US" sz="1100" kern="100" dirty="0">
                <a:solidFill>
                  <a:srgbClr val="212121"/>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Ambulatory Blood Pressure Monitoring to Diagnose and Manage Hypertension. Hypertension. 2021 Feb;77(2):254-264. </a:t>
            </a:r>
            <a:r>
              <a:rPr lang="en-US" sz="1100" kern="100" dirty="0" err="1">
                <a:solidFill>
                  <a:srgbClr val="212121"/>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doi</a:t>
            </a:r>
            <a:r>
              <a:rPr lang="en-US" sz="1100" kern="100" dirty="0">
                <a:solidFill>
                  <a:srgbClr val="212121"/>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10.1161/HYPERTENSIONAHA.120.14591. </a:t>
            </a:r>
            <a:r>
              <a:rPr lang="en-US" sz="1100" kern="100" dirty="0" err="1">
                <a:solidFill>
                  <a:srgbClr val="212121"/>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Epub</a:t>
            </a:r>
            <a:r>
              <a:rPr lang="en-US" sz="1100" kern="100" dirty="0">
                <a:solidFill>
                  <a:srgbClr val="212121"/>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2021 Jan 4. PMID: 33390042; PMCID: PMC7803442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Symbol" panose="05050102010706020507" pitchFamily="18" charset="2"/>
              <a:buChar char=""/>
              <a:tabLst>
                <a:tab pos="1828800" algn="l"/>
              </a:tabLst>
            </a:pPr>
            <a:r>
              <a:rPr lang="it-IT" sz="1100" kern="0" dirty="0">
                <a:effectLst/>
                <a:latin typeface="Times New Roman" panose="02020603050405020304" pitchFamily="18" charset="0"/>
                <a:ea typeface="Calibri" panose="020F0502020204030204" pitchFamily="34" charset="0"/>
                <a:cs typeface="Times New Roman" panose="02020603050405020304" pitchFamily="18" charset="0"/>
              </a:rPr>
              <a:t>Frank L.J. Visseren* (Chairperson) (Netherlands),Franc¸ois Mach* (Chairperson) (Switzerland), Yvo M. Smulders† (Task Force Coordinator) (Netherlands), David Carballo† (Task Force Coordinator) (Switzerland), Konstantinos C. Koskinas (Switzerland), Maria B€ack (Sweden), Athanase Benetos8 (France), Alessandro Biffi7,10 (Italy), Jose´-Manuel Boavida(Portugal), Davide Capodanno (Italy), Bernard Cosyns (Belgium), Carolyn Crawford (Northern Ireland), Constantinos H. Davos (Greece), Ileana Desormais (France), Emanuele Di Angelantonio (United Kingdom), Oscar H. Franco (Switzerland), Sigrun </a:t>
            </a:r>
            <a:r>
              <a:rPr lang="en-US" sz="1100" kern="0" dirty="0">
                <a:effectLst/>
                <a:latin typeface="Times New Roman" panose="02020603050405020304" pitchFamily="18" charset="0"/>
                <a:ea typeface="Calibri" panose="020F0502020204030204" pitchFamily="34" charset="0"/>
                <a:cs typeface="Times New Roman" panose="02020603050405020304" pitchFamily="18" charset="0"/>
              </a:rPr>
              <a:t>Halvorsen (Norway), F.D. Richard Hobbs13 (United Kingdom), Monika Hollander (Netherlands), Ewa A. </a:t>
            </a:r>
            <a:r>
              <a:rPr lang="en-US" sz="1100" kern="0" dirty="0" err="1">
                <a:effectLst/>
                <a:latin typeface="Times New Roman" panose="02020603050405020304" pitchFamily="18" charset="0"/>
                <a:ea typeface="Calibri" panose="020F0502020204030204" pitchFamily="34" charset="0"/>
                <a:cs typeface="Times New Roman" panose="02020603050405020304" pitchFamily="18" charset="0"/>
              </a:rPr>
              <a:t>Jankowska</a:t>
            </a:r>
            <a:r>
              <a:rPr lang="en-US" sz="1100" kern="0" dirty="0">
                <a:effectLst/>
                <a:latin typeface="Times New Roman" panose="02020603050405020304" pitchFamily="18" charset="0"/>
                <a:ea typeface="Calibri" panose="020F0502020204030204" pitchFamily="34" charset="0"/>
                <a:cs typeface="Times New Roman" panose="02020603050405020304" pitchFamily="18" charset="0"/>
              </a:rPr>
              <a:t> (Poland), Matthias Michal11 (Germany), Simona Sacco6 (Italy), Naveed Sattar (United Kingdom), </a:t>
            </a:r>
            <a:r>
              <a:rPr lang="en-US" sz="1100" kern="0" dirty="0" err="1">
                <a:effectLst/>
                <a:latin typeface="Times New Roman" panose="02020603050405020304" pitchFamily="18" charset="0"/>
                <a:ea typeface="Calibri" panose="020F0502020204030204" pitchFamily="34" charset="0"/>
                <a:cs typeface="Times New Roman" panose="02020603050405020304" pitchFamily="18" charset="0"/>
              </a:rPr>
              <a:t>Lale</a:t>
            </a:r>
            <a:r>
              <a:rPr lang="en-US" sz="1100" kern="0" dirty="0">
                <a:effectLst/>
                <a:latin typeface="Times New Roman" panose="02020603050405020304" pitchFamily="18" charset="0"/>
                <a:ea typeface="Calibri" panose="020F0502020204030204" pitchFamily="34" charset="0"/>
                <a:cs typeface="Times New Roman" panose="02020603050405020304" pitchFamily="18" charset="0"/>
              </a:rPr>
              <a:t> Tokgozoglu2 (Turkey), Serena </a:t>
            </a:r>
            <a:r>
              <a:rPr lang="en-US" sz="1100" kern="0" dirty="0" err="1">
                <a:effectLst/>
                <a:latin typeface="Times New Roman" panose="02020603050405020304" pitchFamily="18" charset="0"/>
                <a:ea typeface="Calibri" panose="020F0502020204030204" pitchFamily="34" charset="0"/>
                <a:cs typeface="Times New Roman" panose="02020603050405020304" pitchFamily="18" charset="0"/>
              </a:rPr>
              <a:t>Tonstad</a:t>
            </a:r>
            <a:r>
              <a:rPr lang="en-US" sz="1100" kern="0" dirty="0">
                <a:effectLst/>
                <a:latin typeface="Times New Roman" panose="02020603050405020304" pitchFamily="18" charset="0"/>
                <a:ea typeface="Calibri" panose="020F0502020204030204" pitchFamily="34" charset="0"/>
                <a:cs typeface="Times New Roman" panose="02020603050405020304" pitchFamily="18" charset="0"/>
              </a:rPr>
              <a:t> (Norway), Konstantinos P. Tsioufis5 (Greece), </a:t>
            </a:r>
            <a:r>
              <a:rPr lang="en-US" sz="1100" kern="0" dirty="0" err="1">
                <a:effectLst/>
                <a:latin typeface="Times New Roman" panose="02020603050405020304" pitchFamily="18" charset="0"/>
                <a:ea typeface="Calibri" panose="020F0502020204030204" pitchFamily="34" charset="0"/>
                <a:cs typeface="Times New Roman" panose="02020603050405020304" pitchFamily="18" charset="0"/>
              </a:rPr>
              <a:t>Ineke</a:t>
            </a:r>
            <a:r>
              <a:rPr lang="en-US" sz="1100" kern="0" dirty="0">
                <a:effectLst/>
                <a:latin typeface="Times New Roman" panose="02020603050405020304" pitchFamily="18" charset="0"/>
                <a:ea typeface="Calibri" panose="020F0502020204030204" pitchFamily="34" charset="0"/>
                <a:cs typeface="Times New Roman" panose="02020603050405020304" pitchFamily="18" charset="0"/>
              </a:rPr>
              <a:t> van Dis(Netherlands), Isabelle C. van Gelder (Netherlands), ChristophWanner4 (Germany),</a:t>
            </a:r>
            <a:r>
              <a:rPr lang="en-US" sz="1100" kern="0" dirty="0" err="1">
                <a:effectLst/>
                <a:latin typeface="Times New Roman" panose="02020603050405020304" pitchFamily="18" charset="0"/>
                <a:ea typeface="Calibri" panose="020F0502020204030204" pitchFamily="34" charset="0"/>
                <a:cs typeface="Times New Roman" panose="02020603050405020304" pitchFamily="18" charset="0"/>
              </a:rPr>
              <a:t>BryanWilliams</a:t>
            </a:r>
            <a:r>
              <a:rPr lang="en-US" sz="1100" kern="0" dirty="0">
                <a:effectLst/>
                <a:latin typeface="Times New Roman" panose="02020603050405020304" pitchFamily="18" charset="0"/>
                <a:ea typeface="Calibri" panose="020F0502020204030204" pitchFamily="34" charset="0"/>
                <a:cs typeface="Times New Roman" panose="02020603050405020304" pitchFamily="18" charset="0"/>
              </a:rPr>
              <a:t> (United Kingdom), ESC Scientific Document Group. 2021 ESC Guidelines on cardiovascular disease prevention in clinical practice. European Heart Journal (2021) 42, 3227-3337 ESC GUIDELINES doi:10.1093/</a:t>
            </a:r>
            <a:r>
              <a:rPr lang="en-US" sz="1100" kern="0" dirty="0" err="1">
                <a:effectLst/>
                <a:latin typeface="Times New Roman" panose="02020603050405020304" pitchFamily="18" charset="0"/>
                <a:ea typeface="Calibri" panose="020F0502020204030204" pitchFamily="34" charset="0"/>
                <a:cs typeface="Times New Roman" panose="02020603050405020304" pitchFamily="18" charset="0"/>
              </a:rPr>
              <a:t>eurheartj</a:t>
            </a:r>
            <a:r>
              <a:rPr lang="en-US" sz="1100" kern="0" dirty="0">
                <a:effectLst/>
                <a:latin typeface="Times New Roman" panose="02020603050405020304" pitchFamily="18" charset="0"/>
                <a:ea typeface="Calibri" panose="020F0502020204030204" pitchFamily="34" charset="0"/>
                <a:cs typeface="Times New Roman" panose="02020603050405020304" pitchFamily="18" charset="0"/>
              </a:rPr>
              <a:t>/ehab484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Symbol" panose="05050102010706020507" pitchFamily="18" charset="2"/>
              <a:buChar char=""/>
              <a:tabLst>
                <a:tab pos="1828800" algn="l"/>
              </a:tabLst>
            </a:pPr>
            <a:r>
              <a:rPr lang="en-US" sz="1100" kern="100" dirty="0">
                <a:solidFill>
                  <a:srgbClr val="212121"/>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Yang, Q., Chang, A., Ritchey, M. D., &amp; </a:t>
            </a:r>
            <a:r>
              <a:rPr lang="en-US" sz="1100" kern="100" dirty="0" err="1">
                <a:solidFill>
                  <a:srgbClr val="212121"/>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Loustalot</a:t>
            </a:r>
            <a:r>
              <a:rPr lang="en-US" sz="1100" kern="100" dirty="0">
                <a:solidFill>
                  <a:srgbClr val="212121"/>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F. (2017). Antihypertensive Medication Adherence and Risk of Cardiovascular Disease Among Older Adults: A Population-Based Cohort Study. </a:t>
            </a:r>
            <a:r>
              <a:rPr lang="en-US" sz="1100" i="1" kern="100" dirty="0">
                <a:solidFill>
                  <a:srgbClr val="212121"/>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Journal of the American Heart Association</a:t>
            </a:r>
            <a:r>
              <a:rPr lang="en-US" sz="1100" kern="100" dirty="0">
                <a:solidFill>
                  <a:srgbClr val="212121"/>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1100" i="1" kern="100" dirty="0">
                <a:solidFill>
                  <a:srgbClr val="212121"/>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6</a:t>
            </a:r>
            <a:r>
              <a:rPr lang="en-US" sz="1100" kern="100" dirty="0">
                <a:solidFill>
                  <a:srgbClr val="212121"/>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(6), e006056. </a:t>
            </a:r>
            <a:r>
              <a:rPr lang="en-US" sz="1100" u="sng" kern="100" dirty="0">
                <a:solidFill>
                  <a:srgbClr val="0563C1"/>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hlinkClick r:id="rId2"/>
              </a:rPr>
              <a:t>https://doi.org/10.1161/JAHA.117.006056</a:t>
            </a:r>
            <a:r>
              <a:rPr lang="en-US" sz="1100" kern="100" dirty="0">
                <a:solidFill>
                  <a:srgbClr val="212121"/>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Symbol" panose="05050102010706020507" pitchFamily="18" charset="2"/>
              <a:buChar char=""/>
              <a:tabLst>
                <a:tab pos="1828800" algn="l"/>
              </a:tabLst>
            </a:pPr>
            <a:r>
              <a:rPr lang="it-IT" sz="1100" kern="100" dirty="0">
                <a:effectLst/>
                <a:latin typeface="Times New Roman" panose="02020603050405020304" pitchFamily="18" charset="0"/>
                <a:ea typeface="Times New Roman" panose="02020603050405020304" pitchFamily="18" charset="0"/>
                <a:cs typeface="Times New Roman" panose="02020603050405020304" pitchFamily="18" charset="0"/>
              </a:rPr>
              <a:t>Parati, G., Kjeldsen, S., Coca, A., Cushman, W. C., &amp; Wang, J. (2021). Adherence to Single-Pill Versus Free-Equivalent Combination Therapy in Hypertension: A Systematic Review and Meta-Analysis. Hypertension (Dallas, Tex. : 1979), 77(2), 692–705. </a:t>
            </a:r>
            <a:r>
              <a:rPr lang="it-IT" sz="1100" u="sng" kern="100" dirty="0">
                <a:solidFill>
                  <a:srgbClr val="0563C1"/>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rPr>
              <a:t>https://doi.org/10.1161/HYPERTENSIONAHA.120.15781</a:t>
            </a:r>
            <a:r>
              <a:rPr lang="it-IT" sz="11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789272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ED5C4C-BDAA-31D1-16CA-E4911AEFE449}"/>
              </a:ext>
            </a:extLst>
          </p:cNvPr>
          <p:cNvSpPr>
            <a:spLocks noGrp="1"/>
          </p:cNvSpPr>
          <p:nvPr>
            <p:ph type="title"/>
          </p:nvPr>
        </p:nvSpPr>
        <p:spPr/>
        <p:txBody>
          <a:bodyPr/>
          <a:lstStyle/>
          <a:p>
            <a:r>
              <a:rPr lang="en-US" dirty="0" err="1"/>
              <a:t>Recomandările</a:t>
            </a:r>
            <a:r>
              <a:rPr lang="en-US" dirty="0"/>
              <a:t> </a:t>
            </a:r>
            <a:r>
              <a:rPr lang="en-US" dirty="0" err="1"/>
              <a:t>ghidurilor</a:t>
            </a:r>
            <a:r>
              <a:rPr lang="en-US" dirty="0"/>
              <a:t> </a:t>
            </a:r>
            <a:r>
              <a:rPr lang="en-US" dirty="0" err="1"/>
              <a:t>actuale</a:t>
            </a:r>
            <a:endParaRPr lang="en-US" dirty="0"/>
          </a:p>
        </p:txBody>
      </p:sp>
      <p:sp>
        <p:nvSpPr>
          <p:cNvPr id="5" name="Text Placeholder 4">
            <a:extLst>
              <a:ext uri="{FF2B5EF4-FFF2-40B4-BE49-F238E27FC236}">
                <a16:creationId xmlns:a16="http://schemas.microsoft.com/office/drawing/2014/main" id="{C14239C5-5E2E-AEBD-EC49-B7A083FD096D}"/>
              </a:ext>
            </a:extLst>
          </p:cNvPr>
          <p:cNvSpPr>
            <a:spLocks noGrp="1"/>
          </p:cNvSpPr>
          <p:nvPr>
            <p:ph type="body" idx="1"/>
          </p:nvPr>
        </p:nvSpPr>
        <p:spPr>
          <a:solidFill>
            <a:schemeClr val="accent2"/>
          </a:solidFill>
        </p:spPr>
        <p:txBody>
          <a:bodyPr/>
          <a:lstStyle/>
          <a:p>
            <a:endParaRPr lang="en-US" dirty="0"/>
          </a:p>
        </p:txBody>
      </p:sp>
    </p:spTree>
    <p:extLst>
      <p:ext uri="{BB962C8B-B14F-4D97-AF65-F5344CB8AC3E}">
        <p14:creationId xmlns:p14="http://schemas.microsoft.com/office/powerpoint/2010/main" val="29205974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42E3DC-13F8-E7B4-9233-BAC0BF3D9DA6}"/>
              </a:ext>
            </a:extLst>
          </p:cNvPr>
          <p:cNvPicPr>
            <a:picLocks noChangeAspect="1"/>
          </p:cNvPicPr>
          <p:nvPr/>
        </p:nvPicPr>
        <p:blipFill rotWithShape="1">
          <a:blip r:embed="rId2"/>
          <a:srcRect l="8138" r="6513"/>
          <a:stretch/>
        </p:blipFill>
        <p:spPr>
          <a:xfrm>
            <a:off x="1269626" y="76200"/>
            <a:ext cx="6045573" cy="6029325"/>
          </a:xfrm>
          <a:prstGeom prst="rect">
            <a:avLst/>
          </a:prstGeom>
        </p:spPr>
      </p:pic>
      <p:pic>
        <p:nvPicPr>
          <p:cNvPr id="2" name="Picture 1">
            <a:extLst>
              <a:ext uri="{FF2B5EF4-FFF2-40B4-BE49-F238E27FC236}">
                <a16:creationId xmlns:a16="http://schemas.microsoft.com/office/drawing/2014/main" id="{AEC0AE6D-65BE-2787-8D0B-5710742D66F4}"/>
              </a:ext>
            </a:extLst>
          </p:cNvPr>
          <p:cNvPicPr>
            <a:picLocks noChangeAspect="1"/>
          </p:cNvPicPr>
          <p:nvPr/>
        </p:nvPicPr>
        <p:blipFill>
          <a:blip r:embed="rId3"/>
          <a:stretch>
            <a:fillRect/>
          </a:stretch>
        </p:blipFill>
        <p:spPr>
          <a:xfrm>
            <a:off x="7360105" y="3581401"/>
            <a:ext cx="4657724" cy="3023862"/>
          </a:xfrm>
          <a:prstGeom prst="rect">
            <a:avLst/>
          </a:prstGeom>
          <a:ln>
            <a:solidFill>
              <a:schemeClr val="accent1"/>
            </a:solidFill>
          </a:ln>
        </p:spPr>
      </p:pic>
    </p:spTree>
    <p:extLst>
      <p:ext uri="{BB962C8B-B14F-4D97-AF65-F5344CB8AC3E}">
        <p14:creationId xmlns:p14="http://schemas.microsoft.com/office/powerpoint/2010/main" val="29931631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ro-RO" b="1" dirty="0">
                <a:solidFill>
                  <a:srgbClr val="C00000"/>
                </a:solidFill>
              </a:rPr>
              <a:t>Evaluarea pacientului hipertensiv</a:t>
            </a:r>
            <a:endParaRPr lang="en-US" b="1" dirty="0">
              <a:solidFill>
                <a:srgbClr val="C00000"/>
              </a:solidFill>
            </a:endParaRPr>
          </a:p>
        </p:txBody>
      </p:sp>
      <p:sp>
        <p:nvSpPr>
          <p:cNvPr id="3" name="Content Placeholder 2"/>
          <p:cNvSpPr>
            <a:spLocks noGrp="1"/>
          </p:cNvSpPr>
          <p:nvPr>
            <p:ph idx="1"/>
          </p:nvPr>
        </p:nvSpPr>
        <p:spPr/>
        <p:txBody>
          <a:bodyPr>
            <a:normAutofit/>
          </a:bodyPr>
          <a:lstStyle/>
          <a:p>
            <a:pPr>
              <a:buFont typeface="Wingdings" panose="05000000000000000000" pitchFamily="2" charset="2"/>
              <a:buChar char="q"/>
            </a:pPr>
            <a:r>
              <a:rPr lang="ro-RO" sz="3200" dirty="0"/>
              <a:t>Confirmarea diagnosticului HTA</a:t>
            </a:r>
          </a:p>
          <a:p>
            <a:pPr>
              <a:buFont typeface="Wingdings" panose="05000000000000000000" pitchFamily="2" charset="2"/>
              <a:buChar char="q"/>
            </a:pPr>
            <a:r>
              <a:rPr lang="ro-RO" sz="3200" dirty="0"/>
              <a:t> Detectarea cauzelor de HTA secundară</a:t>
            </a:r>
          </a:p>
          <a:p>
            <a:pPr>
              <a:buFont typeface="Wingdings" panose="05000000000000000000" pitchFamily="2" charset="2"/>
              <a:buChar char="q"/>
            </a:pPr>
            <a:r>
              <a:rPr lang="ro-RO" sz="3200" dirty="0"/>
              <a:t> Evaluarea riscului CV</a:t>
            </a:r>
            <a:endParaRPr lang="en-US" sz="3200" dirty="0"/>
          </a:p>
          <a:p>
            <a:pPr>
              <a:buFont typeface="Wingdings" panose="05000000000000000000" pitchFamily="2" charset="2"/>
              <a:buChar char="q"/>
            </a:pPr>
            <a:r>
              <a:rPr lang="en-US" sz="3200" dirty="0" err="1"/>
              <a:t>Evaluarea</a:t>
            </a:r>
            <a:r>
              <a:rPr lang="en-US" sz="3200" dirty="0"/>
              <a:t> </a:t>
            </a:r>
            <a:r>
              <a:rPr lang="ro-RO" sz="3200" dirty="0"/>
              <a:t>afectării organelor țintă și a condițiilor clinice concomitente</a:t>
            </a:r>
          </a:p>
          <a:p>
            <a:pPr>
              <a:buFont typeface="Wingdings" panose="05000000000000000000" pitchFamily="2" charset="2"/>
              <a:buChar char="q"/>
            </a:pPr>
            <a:r>
              <a:rPr lang="ro-RO" sz="3200" dirty="0"/>
              <a:t> Stabilirea </a:t>
            </a:r>
            <a:r>
              <a:rPr lang="en-US" sz="3200" dirty="0" err="1"/>
              <a:t>tintelor</a:t>
            </a:r>
            <a:r>
              <a:rPr lang="en-US" sz="3200" dirty="0"/>
              <a:t> </a:t>
            </a:r>
            <a:r>
              <a:rPr lang="en-US" sz="3200" dirty="0" err="1"/>
              <a:t>terapeutice</a:t>
            </a:r>
            <a:r>
              <a:rPr lang="en-US" sz="3200" dirty="0"/>
              <a:t> </a:t>
            </a:r>
            <a:r>
              <a:rPr lang="en-US" sz="3200" dirty="0" err="1"/>
              <a:t>si</a:t>
            </a:r>
            <a:r>
              <a:rPr lang="en-US" sz="3200" dirty="0"/>
              <a:t> a </a:t>
            </a:r>
            <a:r>
              <a:rPr lang="ro-RO" sz="3200" dirty="0"/>
              <a:t>planului </a:t>
            </a:r>
            <a:r>
              <a:rPr lang="en-US" sz="3200" dirty="0"/>
              <a:t>de </a:t>
            </a:r>
            <a:r>
              <a:rPr lang="en-US" sz="3200" dirty="0" err="1"/>
              <a:t>tratament</a:t>
            </a:r>
            <a:endParaRPr lang="ro-RO" sz="3200" dirty="0"/>
          </a:p>
          <a:p>
            <a:pPr>
              <a:buFont typeface="Wingdings" panose="05000000000000000000" pitchFamily="2" charset="2"/>
              <a:buChar char="q"/>
            </a:pPr>
            <a:r>
              <a:rPr lang="ro-RO" sz="3200" dirty="0"/>
              <a:t> Monitorizarea periodică</a:t>
            </a:r>
          </a:p>
          <a:p>
            <a:endParaRPr lang="en-US" dirty="0"/>
          </a:p>
        </p:txBody>
      </p:sp>
      <p:sp>
        <p:nvSpPr>
          <p:cNvPr id="5" name="Slide Number Placeholder 4"/>
          <p:cNvSpPr>
            <a:spLocks noGrp="1"/>
          </p:cNvSpPr>
          <p:nvPr>
            <p:ph type="sldNum" sz="quarter" idx="12"/>
          </p:nvPr>
        </p:nvSpPr>
        <p:spPr/>
        <p:txBody>
          <a:bodyPr/>
          <a:lstStyle/>
          <a:p>
            <a:fld id="{3EAE322C-3F06-4271-B602-26E0A16DAA71}" type="slidenum">
              <a:rPr lang="en-US" smtClean="0"/>
              <a:t>18</a:t>
            </a:fld>
            <a:endParaRPr lang="en-US"/>
          </a:p>
        </p:txBody>
      </p:sp>
    </p:spTree>
    <p:extLst>
      <p:ext uri="{BB962C8B-B14F-4D97-AF65-F5344CB8AC3E}">
        <p14:creationId xmlns:p14="http://schemas.microsoft.com/office/powerpoint/2010/main" val="13299010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CFFE824D-5FB1-6A7F-BCBD-83C2C84AA551}"/>
              </a:ext>
            </a:extLst>
          </p:cNvPr>
          <p:cNvSpPr txBox="1"/>
          <p:nvPr/>
        </p:nvSpPr>
        <p:spPr>
          <a:xfrm>
            <a:off x="190496" y="685800"/>
            <a:ext cx="11458574" cy="1877437"/>
          </a:xfrm>
          <a:prstGeom prst="rect">
            <a:avLst/>
          </a:prstGeom>
          <a:noFill/>
          <a:ln cap="flat">
            <a:noFill/>
          </a:ln>
        </p:spPr>
        <p:txBody>
          <a:bodyPr vert="horz" wrap="square" lIns="91440" tIns="45720" rIns="91440" bIns="45720" anchor="t" anchorCtr="0" compatLnSpc="1">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2000" b="1" i="0" u="none" strike="noStrike" kern="1200" cap="none" spc="0" normalizeH="0" baseline="0" noProof="0" dirty="0" err="1">
                <a:ln>
                  <a:noFill/>
                </a:ln>
                <a:solidFill>
                  <a:srgbClr val="000000"/>
                </a:solidFill>
                <a:effectLst/>
                <a:uLnTx/>
                <a:uFillTx/>
                <a:latin typeface="Calibri"/>
                <a:ea typeface="+mn-ea"/>
                <a:cs typeface="+mn-cs"/>
              </a:rPr>
              <a:t>Definitia</a:t>
            </a:r>
            <a:r>
              <a:rPr kumimoji="0" lang="en-US" sz="2000" b="1" i="0" u="none" strike="noStrike" kern="1200" cap="none" spc="0" normalizeH="0" baseline="0" noProof="0" dirty="0">
                <a:ln>
                  <a:noFill/>
                </a:ln>
                <a:solidFill>
                  <a:srgbClr val="000000"/>
                </a:solidFill>
                <a:effectLst/>
                <a:uLnTx/>
                <a:uFillTx/>
                <a:latin typeface="Calibri"/>
                <a:ea typeface="+mn-ea"/>
                <a:cs typeface="+mn-cs"/>
              </a:rPr>
              <a:t> HTA</a:t>
            </a:r>
          </a:p>
          <a:p>
            <a:pPr marL="457200" marR="0" lvl="1"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lang="en-US" sz="2000" b="1" dirty="0">
                <a:solidFill>
                  <a:srgbClr val="000000"/>
                </a:solidFill>
                <a:latin typeface="Calibri"/>
              </a:rPr>
              <a:t>	</a:t>
            </a:r>
            <a:r>
              <a:rPr kumimoji="0" lang="en-US" sz="2000" b="0" i="0" u="none" strike="noStrike" kern="1200" cap="none" spc="0" normalizeH="0" baseline="0" noProof="0" dirty="0">
                <a:ln>
                  <a:noFill/>
                </a:ln>
                <a:solidFill>
                  <a:srgbClr val="000000"/>
                </a:solidFill>
                <a:effectLst/>
                <a:uLnTx/>
                <a:uFillTx/>
                <a:latin typeface="Calibri"/>
                <a:ea typeface="+mn-ea"/>
                <a:cs typeface="+mn-cs"/>
              </a:rPr>
              <a:t>- </a:t>
            </a:r>
            <a:r>
              <a:rPr kumimoji="0" lang="en-US" sz="2000" b="1" i="0" u="none" strike="noStrike" kern="1200" cap="none" spc="0" normalizeH="0" baseline="0" noProof="0" dirty="0">
                <a:ln>
                  <a:noFill/>
                </a:ln>
                <a:solidFill>
                  <a:srgbClr val="C00000"/>
                </a:solidFill>
                <a:effectLst/>
                <a:uLnTx/>
                <a:uFillTx/>
                <a:latin typeface="Calibri"/>
                <a:ea typeface="+mn-ea"/>
                <a:cs typeface="+mn-cs"/>
              </a:rPr>
              <a:t>TAS/TAD </a:t>
            </a:r>
            <a:r>
              <a:rPr kumimoji="0" lang="en-US" sz="2000" b="1" i="0" u="none" strike="noStrike" kern="1200" cap="none" spc="0" normalizeH="0" baseline="0" noProof="0" dirty="0" err="1">
                <a:ln>
                  <a:noFill/>
                </a:ln>
                <a:solidFill>
                  <a:srgbClr val="C00000"/>
                </a:solidFill>
                <a:effectLst/>
                <a:uLnTx/>
                <a:uFillTx/>
                <a:latin typeface="Calibri"/>
                <a:ea typeface="+mn-ea"/>
                <a:cs typeface="+mn-cs"/>
              </a:rPr>
              <a:t>masurata</a:t>
            </a:r>
            <a:r>
              <a:rPr kumimoji="0" lang="en-US" sz="2000" b="1" i="0" u="none" strike="noStrike" kern="1200" cap="none" spc="0" normalizeH="0" baseline="0" noProof="0" dirty="0">
                <a:ln>
                  <a:noFill/>
                </a:ln>
                <a:solidFill>
                  <a:srgbClr val="C00000"/>
                </a:solidFill>
                <a:effectLst/>
                <a:uLnTx/>
                <a:uFillTx/>
                <a:latin typeface="Calibri"/>
                <a:ea typeface="+mn-ea"/>
                <a:cs typeface="+mn-cs"/>
              </a:rPr>
              <a:t> in cabinet ≥ 140/90 mmHg</a:t>
            </a:r>
          </a:p>
          <a:p>
            <a:pPr marL="457200" marR="0" lvl="1"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2000" b="1" i="0" u="none" strike="noStrike" kern="1200" cap="none" spc="0" normalizeH="0" baseline="0" noProof="0" dirty="0">
                <a:ln>
                  <a:noFill/>
                </a:ln>
                <a:solidFill>
                  <a:srgbClr val="C00000"/>
                </a:solidFill>
                <a:effectLst/>
                <a:uLnTx/>
                <a:uFillTx/>
                <a:latin typeface="Calibri"/>
                <a:ea typeface="+mn-ea"/>
                <a:cs typeface="+mn-cs"/>
              </a:rPr>
              <a:t>	</a:t>
            </a:r>
            <a:r>
              <a:rPr kumimoji="0" lang="en-US" sz="2000" b="1" i="0" u="none" strike="noStrike" kern="1200" cap="none" spc="0" normalizeH="0" baseline="0" noProof="0" dirty="0">
                <a:ln>
                  <a:noFill/>
                </a:ln>
                <a:solidFill>
                  <a:srgbClr val="000000"/>
                </a:solidFill>
                <a:effectLst/>
                <a:uLnTx/>
                <a:uFillTx/>
                <a:latin typeface="Calibri"/>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a:ea typeface="+mn-ea"/>
                <a:cs typeface="+mn-cs"/>
              </a:rPr>
              <a:t>Pentru</a:t>
            </a:r>
            <a:r>
              <a:rPr kumimoji="0" lang="en-US" sz="2000" b="0" i="0" u="none" strike="noStrike" kern="1200" cap="none" spc="0" normalizeH="0" baseline="0" noProof="0" dirty="0">
                <a:ln>
                  <a:noFill/>
                </a:ln>
                <a:solidFill>
                  <a:srgbClr val="000000"/>
                </a:solidFill>
                <a:effectLst/>
                <a:uLnTx/>
                <a:uFillTx/>
                <a:latin typeface="Calibri"/>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a:ea typeface="+mn-ea"/>
                <a:cs typeface="+mn-cs"/>
              </a:rPr>
              <a:t>pacienții</a:t>
            </a:r>
            <a:r>
              <a:rPr kumimoji="0" lang="en-US" sz="2000" b="0" i="0" u="none" strike="noStrike" kern="1200" cap="none" spc="0" normalizeH="0" baseline="0" noProof="0" dirty="0">
                <a:ln>
                  <a:noFill/>
                </a:ln>
                <a:solidFill>
                  <a:srgbClr val="000000"/>
                </a:solidFill>
                <a:effectLst/>
                <a:uLnTx/>
                <a:uFillTx/>
                <a:latin typeface="Calibri"/>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a:ea typeface="+mn-ea"/>
                <a:cs typeface="+mn-cs"/>
              </a:rPr>
              <a:t>varstnici</a:t>
            </a:r>
            <a:r>
              <a:rPr kumimoji="0" lang="en-US" sz="2000" b="0" i="0" u="none" strike="noStrike" kern="1200" cap="none" spc="0" normalizeH="0" baseline="0" noProof="0" dirty="0">
                <a:ln>
                  <a:noFill/>
                </a:ln>
                <a:solidFill>
                  <a:srgbClr val="000000"/>
                </a:solidFill>
                <a:effectLst/>
                <a:uLnTx/>
                <a:uFillTx/>
                <a:latin typeface="Calibri"/>
                <a:ea typeface="+mn-ea"/>
                <a:cs typeface="+mn-cs"/>
              </a:rPr>
              <a:t> (cu </a:t>
            </a:r>
            <a:r>
              <a:rPr kumimoji="0" lang="en-US" sz="2000" b="0" i="0" u="none" strike="noStrike" kern="1200" cap="none" spc="0" normalizeH="0" baseline="0" noProof="0" dirty="0" err="1">
                <a:ln>
                  <a:noFill/>
                </a:ln>
                <a:solidFill>
                  <a:srgbClr val="000000"/>
                </a:solidFill>
                <a:effectLst/>
                <a:uLnTx/>
                <a:uFillTx/>
                <a:latin typeface="Calibri"/>
                <a:ea typeface="+mn-ea"/>
                <a:cs typeface="+mn-cs"/>
              </a:rPr>
              <a:t>vârsta</a:t>
            </a:r>
            <a:r>
              <a:rPr kumimoji="0" lang="en-US" sz="2000" b="0" i="0" u="none" strike="noStrike" kern="1200" cap="none" spc="0" normalizeH="0" baseline="0" noProof="0" dirty="0">
                <a:ln>
                  <a:noFill/>
                </a:ln>
                <a:solidFill>
                  <a:srgbClr val="000000"/>
                </a:solidFill>
                <a:effectLst/>
                <a:uLnTx/>
                <a:uFillTx/>
                <a:latin typeface="Calibri"/>
                <a:ea typeface="+mn-ea"/>
                <a:cs typeface="+mn-cs"/>
              </a:rPr>
              <a:t> &gt; 80 de ani), se </a:t>
            </a:r>
            <a:r>
              <a:rPr kumimoji="0" lang="en-US" sz="2000" b="0" i="0" u="none" strike="noStrike" kern="1200" cap="none" spc="0" normalizeH="0" baseline="0" noProof="0" dirty="0" err="1">
                <a:ln>
                  <a:noFill/>
                </a:ln>
                <a:solidFill>
                  <a:srgbClr val="000000"/>
                </a:solidFill>
                <a:effectLst/>
                <a:uLnTx/>
                <a:uFillTx/>
                <a:latin typeface="Calibri"/>
                <a:ea typeface="+mn-ea"/>
                <a:cs typeface="+mn-cs"/>
              </a:rPr>
              <a:t>recomandă</a:t>
            </a:r>
            <a:r>
              <a:rPr kumimoji="0" lang="en-US" sz="2000" b="0" i="0" u="none" strike="noStrike" kern="1200" cap="none" spc="0" normalizeH="0" baseline="0" noProof="0" dirty="0">
                <a:ln>
                  <a:noFill/>
                </a:ln>
                <a:solidFill>
                  <a:srgbClr val="000000"/>
                </a:solidFill>
                <a:effectLst/>
                <a:uLnTx/>
                <a:uFillTx/>
                <a:latin typeface="Calibri"/>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a:ea typeface="+mn-ea"/>
                <a:cs typeface="+mn-cs"/>
              </a:rPr>
              <a:t>inițierea</a:t>
            </a:r>
            <a:r>
              <a:rPr kumimoji="0" lang="en-US" sz="2000" b="0" i="0" u="none" strike="noStrike" kern="1200" cap="none" spc="0" normalizeH="0" baseline="0" noProof="0" dirty="0">
                <a:ln>
                  <a:noFill/>
                </a:ln>
                <a:solidFill>
                  <a:srgbClr val="000000"/>
                </a:solidFill>
                <a:effectLst/>
                <a:uLnTx/>
                <a:uFillTx/>
                <a:latin typeface="Calibri"/>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a:ea typeface="+mn-ea"/>
                <a:cs typeface="+mn-cs"/>
              </a:rPr>
              <a:t>tratamentului</a:t>
            </a:r>
            <a:r>
              <a:rPr kumimoji="0" lang="en-US" sz="2000" b="0" i="0" u="none" strike="noStrike" kern="1200" cap="none" spc="0" normalizeH="0" baseline="0" noProof="0" dirty="0">
                <a:ln>
                  <a:noFill/>
                </a:ln>
                <a:solidFill>
                  <a:srgbClr val="000000"/>
                </a:solidFill>
                <a:effectLst/>
                <a:uLnTx/>
                <a:uFillTx/>
                <a:latin typeface="Calibri"/>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a:ea typeface="+mn-ea"/>
                <a:cs typeface="+mn-cs"/>
              </a:rPr>
              <a:t>medicamentos</a:t>
            </a:r>
            <a:r>
              <a:rPr kumimoji="0" lang="en-US" sz="2000" b="0" i="0" u="none" strike="noStrike" kern="1200" cap="none" spc="0" normalizeH="0" baseline="0" noProof="0" dirty="0">
                <a:ln>
                  <a:noFill/>
                </a:ln>
                <a:solidFill>
                  <a:srgbClr val="000000"/>
                </a:solidFill>
                <a:effectLst/>
                <a:uLnTx/>
                <a:uFillTx/>
                <a:latin typeface="Calibri"/>
                <a:ea typeface="+mn-ea"/>
                <a:cs typeface="+mn-cs"/>
              </a:rPr>
              <a:t> la TAS </a:t>
            </a:r>
            <a:r>
              <a:rPr kumimoji="0" lang="en-US" sz="2000" b="0" i="0" u="none" strike="noStrike" kern="1200" cap="none" spc="0" normalizeH="0" baseline="0" noProof="0" dirty="0" err="1">
                <a:ln>
                  <a:noFill/>
                </a:ln>
                <a:solidFill>
                  <a:srgbClr val="000000"/>
                </a:solidFill>
                <a:effectLst/>
                <a:uLnTx/>
                <a:uFillTx/>
                <a:latin typeface="Calibri"/>
                <a:ea typeface="+mn-ea"/>
                <a:cs typeface="+mn-cs"/>
              </a:rPr>
              <a:t>incepand</a:t>
            </a:r>
            <a:r>
              <a:rPr kumimoji="0" lang="en-US" sz="2000" b="0" i="0" u="none" strike="noStrike" kern="1200" cap="none" spc="0" normalizeH="0" baseline="0" noProof="0" dirty="0">
                <a:ln>
                  <a:noFill/>
                </a:ln>
                <a:solidFill>
                  <a:srgbClr val="000000"/>
                </a:solidFill>
                <a:effectLst/>
                <a:uLnTx/>
                <a:uFillTx/>
                <a:latin typeface="Calibri"/>
                <a:ea typeface="+mn-ea"/>
                <a:cs typeface="+mn-cs"/>
              </a:rPr>
              <a:t> cu 160 mmHg (</a:t>
            </a:r>
            <a:r>
              <a:rPr kumimoji="0" lang="en-US" sz="2000" b="0" i="0" u="none" strike="noStrike" kern="1200" cap="none" spc="0" normalizeH="0" baseline="0" noProof="0" dirty="0" err="1">
                <a:ln>
                  <a:noFill/>
                </a:ln>
                <a:solidFill>
                  <a:srgbClr val="000000"/>
                </a:solidFill>
                <a:effectLst/>
                <a:uLnTx/>
                <a:uFillTx/>
                <a:latin typeface="Calibri"/>
                <a:ea typeface="+mn-ea"/>
                <a:cs typeface="+mn-cs"/>
              </a:rPr>
              <a:t>pragurile</a:t>
            </a:r>
            <a:r>
              <a:rPr kumimoji="0" lang="en-US" sz="2000" b="0" i="0" u="none" strike="noStrike" kern="1200" cap="none" spc="0" normalizeH="0" baseline="0" noProof="0" dirty="0">
                <a:ln>
                  <a:noFill/>
                </a:ln>
                <a:solidFill>
                  <a:srgbClr val="000000"/>
                </a:solidFill>
                <a:effectLst/>
                <a:uLnTx/>
                <a:uFillTx/>
                <a:latin typeface="Calibri"/>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a:ea typeface="+mn-ea"/>
                <a:cs typeface="+mn-cs"/>
              </a:rPr>
              <a:t>pentru</a:t>
            </a:r>
            <a:r>
              <a:rPr kumimoji="0" lang="en-US" sz="2000" b="0" i="0" u="none" strike="noStrike" kern="1200" cap="none" spc="0" normalizeH="0" baseline="0" noProof="0" dirty="0">
                <a:ln>
                  <a:noFill/>
                </a:ln>
                <a:solidFill>
                  <a:srgbClr val="000000"/>
                </a:solidFill>
                <a:effectLst/>
                <a:uLnTx/>
                <a:uFillTx/>
                <a:latin typeface="Calibri"/>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a:ea typeface="+mn-ea"/>
                <a:cs typeface="+mn-cs"/>
              </a:rPr>
              <a:t>inițierea</a:t>
            </a:r>
            <a:r>
              <a:rPr kumimoji="0" lang="en-US" sz="2000" b="0" i="0" u="none" strike="noStrike" kern="1200" cap="none" spc="0" normalizeH="0" baseline="0" noProof="0" dirty="0">
                <a:ln>
                  <a:noFill/>
                </a:ln>
                <a:solidFill>
                  <a:srgbClr val="000000"/>
                </a:solidFill>
                <a:effectLst/>
                <a:uLnTx/>
                <a:uFillTx/>
                <a:latin typeface="Calibri"/>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a:ea typeface="+mn-ea"/>
                <a:cs typeface="+mn-cs"/>
              </a:rPr>
              <a:t>tratamentului</a:t>
            </a:r>
            <a:r>
              <a:rPr kumimoji="0" lang="en-US" sz="2000" b="0" i="0" u="none" strike="noStrike" kern="1200" cap="none" spc="0" normalizeH="0" baseline="0" noProof="0" dirty="0">
                <a:ln>
                  <a:noFill/>
                </a:ln>
                <a:solidFill>
                  <a:srgbClr val="000000"/>
                </a:solidFill>
                <a:effectLst/>
                <a:uLnTx/>
                <a:uFillTx/>
                <a:latin typeface="Calibri"/>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a:ea typeface="+mn-ea"/>
                <a:cs typeface="+mn-cs"/>
              </a:rPr>
              <a:t>medicamentos</a:t>
            </a:r>
            <a:r>
              <a:rPr kumimoji="0" lang="en-US" sz="2000" b="0" i="0" u="none" strike="noStrike" kern="1200" cap="none" spc="0" normalizeH="0" baseline="0" noProof="0" dirty="0">
                <a:ln>
                  <a:noFill/>
                </a:ln>
                <a:solidFill>
                  <a:srgbClr val="000000"/>
                </a:solidFill>
                <a:effectLst/>
                <a:uLnTx/>
                <a:uFillTx/>
                <a:latin typeface="Calibri"/>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a:ea typeface="+mn-ea"/>
                <a:cs typeface="+mn-cs"/>
              </a:rPr>
              <a:t>pentru</a:t>
            </a:r>
            <a:r>
              <a:rPr kumimoji="0" lang="en-US" sz="2000" b="0" i="0" u="none" strike="noStrike" kern="1200" cap="none" spc="0" normalizeH="0" baseline="0" noProof="0" dirty="0">
                <a:ln>
                  <a:noFill/>
                </a:ln>
                <a:solidFill>
                  <a:srgbClr val="000000"/>
                </a:solidFill>
                <a:effectLst/>
                <a:uLnTx/>
                <a:uFillTx/>
                <a:latin typeface="Calibri"/>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a:ea typeface="+mn-ea"/>
                <a:cs typeface="+mn-cs"/>
              </a:rPr>
              <a:t>pacienții</a:t>
            </a:r>
            <a:r>
              <a:rPr kumimoji="0" lang="en-US" sz="2000" b="0" i="0" u="none" strike="noStrike" kern="1200" cap="none" spc="0" normalizeH="0" baseline="0" noProof="0" dirty="0">
                <a:ln>
                  <a:noFill/>
                </a:ln>
                <a:solidFill>
                  <a:srgbClr val="000000"/>
                </a:solidFill>
                <a:effectLst/>
                <a:uLnTx/>
                <a:uFillTx/>
                <a:latin typeface="Calibri"/>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a:ea typeface="+mn-ea"/>
                <a:cs typeface="+mn-cs"/>
              </a:rPr>
              <a:t>foarte</a:t>
            </a:r>
            <a:r>
              <a:rPr kumimoji="0" lang="en-US" sz="2000" b="0" i="0" u="none" strike="noStrike" kern="1200" cap="none" spc="0" normalizeH="0" baseline="0" noProof="0" dirty="0">
                <a:ln>
                  <a:noFill/>
                </a:ln>
                <a:solidFill>
                  <a:srgbClr val="000000"/>
                </a:solidFill>
                <a:effectLst/>
                <a:uLnTx/>
                <a:uFillTx/>
                <a:latin typeface="Calibri"/>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a:ea typeface="+mn-ea"/>
                <a:cs typeface="+mn-cs"/>
              </a:rPr>
              <a:t>fragili</a:t>
            </a:r>
            <a:r>
              <a:rPr kumimoji="0" lang="en-US" sz="2000" b="0" i="0" u="none" strike="noStrike" kern="1200" cap="none" spc="0" normalizeH="0" baseline="0" noProof="0" dirty="0">
                <a:ln>
                  <a:noFill/>
                </a:ln>
                <a:solidFill>
                  <a:srgbClr val="000000"/>
                </a:solidFill>
                <a:effectLst/>
                <a:uLnTx/>
                <a:uFillTx/>
                <a:latin typeface="Calibri"/>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a:ea typeface="+mn-ea"/>
                <a:cs typeface="+mn-cs"/>
              </a:rPr>
              <a:t>trebuie</a:t>
            </a:r>
            <a:r>
              <a:rPr kumimoji="0" lang="en-US" sz="2000" b="0" i="0" u="none" strike="noStrike" kern="1200" cap="none" spc="0" normalizeH="0" baseline="0" noProof="0" dirty="0">
                <a:ln>
                  <a:noFill/>
                </a:ln>
                <a:solidFill>
                  <a:srgbClr val="000000"/>
                </a:solidFill>
                <a:effectLst/>
                <a:uLnTx/>
                <a:uFillTx/>
                <a:latin typeface="Calibri"/>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a:ea typeface="+mn-ea"/>
                <a:cs typeface="+mn-cs"/>
              </a:rPr>
              <a:t>individualizate</a:t>
            </a:r>
            <a:r>
              <a:rPr kumimoji="0" lang="en-US" sz="2000" b="0" i="0" u="none" strike="noStrike" kern="1200" cap="none" spc="0" normalizeH="0" baseline="0" noProof="0" dirty="0">
                <a:ln>
                  <a:noFill/>
                </a:ln>
                <a:solidFill>
                  <a:srgbClr val="000000"/>
                </a:solidFill>
                <a:effectLst/>
                <a:uLnTx/>
                <a:uFillTx/>
                <a:latin typeface="Calibri"/>
                <a:ea typeface="+mn-ea"/>
                <a:cs typeface="+mn-cs"/>
              </a:rPr>
              <a:t>)</a:t>
            </a: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3" name="Picture 2" descr="European Society of Hypertension Announces Comprehensive New Guidelines for  the Management of Arterial Hypertension">
            <a:extLst>
              <a:ext uri="{FF2B5EF4-FFF2-40B4-BE49-F238E27FC236}">
                <a16:creationId xmlns:a16="http://schemas.microsoft.com/office/drawing/2014/main" id="{73CD7953-68A3-3F27-8DCC-9FF07B7A4816}"/>
              </a:ext>
            </a:extLst>
          </p:cNvPr>
          <p:cNvPicPr>
            <a:picLocks noChangeAspect="1"/>
          </p:cNvPicPr>
          <p:nvPr/>
        </p:nvPicPr>
        <p:blipFill>
          <a:blip r:embed="rId2"/>
          <a:srcRect/>
          <a:stretch>
            <a:fillRect/>
          </a:stretch>
        </p:blipFill>
        <p:spPr>
          <a:xfrm>
            <a:off x="10550548" y="119896"/>
            <a:ext cx="1450951" cy="762920"/>
          </a:xfrm>
          <a:prstGeom prst="rect">
            <a:avLst/>
          </a:prstGeom>
          <a:noFill/>
          <a:ln cap="flat">
            <a:noFill/>
          </a:ln>
          <a:effectLst>
            <a:outerShdw dir="16200000" algn="tl">
              <a:srgbClr val="000000">
                <a:alpha val="40000"/>
              </a:srgbClr>
            </a:outerShdw>
          </a:effectLst>
        </p:spPr>
      </p:pic>
      <p:pic>
        <p:nvPicPr>
          <p:cNvPr id="4" name="Picture 5">
            <a:extLst>
              <a:ext uri="{FF2B5EF4-FFF2-40B4-BE49-F238E27FC236}">
                <a16:creationId xmlns:a16="http://schemas.microsoft.com/office/drawing/2014/main" id="{FF76A545-09E1-27B9-EE09-97274E5E52E8}"/>
              </a:ext>
            </a:extLst>
          </p:cNvPr>
          <p:cNvPicPr>
            <a:picLocks noChangeAspect="1"/>
          </p:cNvPicPr>
          <p:nvPr/>
        </p:nvPicPr>
        <p:blipFill>
          <a:blip r:embed="rId3"/>
          <a:stretch>
            <a:fillRect/>
          </a:stretch>
        </p:blipFill>
        <p:spPr>
          <a:xfrm>
            <a:off x="8301453" y="6076951"/>
            <a:ext cx="3890547" cy="565894"/>
          </a:xfrm>
          <a:prstGeom prst="rect">
            <a:avLst/>
          </a:prstGeom>
          <a:noFill/>
          <a:ln cap="flat">
            <a:noFill/>
          </a:ln>
          <a:effectLst>
            <a:outerShdw dir="16200000" algn="tl">
              <a:srgbClr val="000000">
                <a:alpha val="40000"/>
              </a:srgbClr>
            </a:outerShdw>
          </a:effectLst>
        </p:spPr>
      </p:pic>
      <p:sp>
        <p:nvSpPr>
          <p:cNvPr id="5" name="Title 6">
            <a:extLst>
              <a:ext uri="{FF2B5EF4-FFF2-40B4-BE49-F238E27FC236}">
                <a16:creationId xmlns:a16="http://schemas.microsoft.com/office/drawing/2014/main" id="{B102A8CA-8E75-612A-2F60-3B4C206276E3}"/>
              </a:ext>
            </a:extLst>
          </p:cNvPr>
          <p:cNvSpPr txBox="1">
            <a:spLocks noGrp="1"/>
          </p:cNvSpPr>
          <p:nvPr>
            <p:ph type="title"/>
          </p:nvPr>
        </p:nvSpPr>
        <p:spPr>
          <a:xfrm>
            <a:off x="1362071" y="365129"/>
            <a:ext cx="8953503" cy="320670"/>
          </a:xfrm>
        </p:spPr>
        <p:txBody>
          <a:bodyPr anchorCtr="1">
            <a:noAutofit/>
          </a:bodyPr>
          <a:lstStyle/>
          <a:p>
            <a:pPr lvl="0" algn="ctr"/>
            <a:r>
              <a:rPr lang="en-US" sz="3200" b="1" dirty="0" err="1">
                <a:latin typeface="+mn-lt"/>
              </a:rPr>
              <a:t>Managementul</a:t>
            </a:r>
            <a:r>
              <a:rPr lang="en-US" sz="3200" b="1" dirty="0">
                <a:latin typeface="+mn-lt"/>
              </a:rPr>
              <a:t> HTA – </a:t>
            </a:r>
            <a:r>
              <a:rPr lang="en-US" sz="3200" b="1" dirty="0" err="1">
                <a:latin typeface="+mn-lt"/>
              </a:rPr>
              <a:t>Ghid</a:t>
            </a:r>
            <a:r>
              <a:rPr lang="en-US" sz="3200" b="1" dirty="0">
                <a:latin typeface="+mn-lt"/>
              </a:rPr>
              <a:t> ESH 2023</a:t>
            </a:r>
          </a:p>
        </p:txBody>
      </p:sp>
      <p:pic>
        <p:nvPicPr>
          <p:cNvPr id="6" name="Picture 8">
            <a:extLst>
              <a:ext uri="{FF2B5EF4-FFF2-40B4-BE49-F238E27FC236}">
                <a16:creationId xmlns:a16="http://schemas.microsoft.com/office/drawing/2014/main" id="{7757F303-84E1-F8B3-D20E-8E698671EFD5}"/>
              </a:ext>
            </a:extLst>
          </p:cNvPr>
          <p:cNvPicPr>
            <a:picLocks noChangeAspect="1"/>
          </p:cNvPicPr>
          <p:nvPr/>
        </p:nvPicPr>
        <p:blipFill>
          <a:blip r:embed="rId4"/>
          <a:stretch>
            <a:fillRect/>
          </a:stretch>
        </p:blipFill>
        <p:spPr>
          <a:xfrm>
            <a:off x="163286" y="2570731"/>
            <a:ext cx="6586827" cy="4160428"/>
          </a:xfrm>
          <a:prstGeom prst="rect">
            <a:avLst/>
          </a:prstGeom>
          <a:noFill/>
          <a:ln cap="flat">
            <a:noFill/>
          </a:ln>
        </p:spPr>
      </p:pic>
      <p:sp>
        <p:nvSpPr>
          <p:cNvPr id="8" name="TextBox 7">
            <a:extLst>
              <a:ext uri="{FF2B5EF4-FFF2-40B4-BE49-F238E27FC236}">
                <a16:creationId xmlns:a16="http://schemas.microsoft.com/office/drawing/2014/main" id="{1CF519E4-D2BD-13A2-9DA0-1CEE1179C724}"/>
              </a:ext>
            </a:extLst>
          </p:cNvPr>
          <p:cNvSpPr txBox="1"/>
          <p:nvPr/>
        </p:nvSpPr>
        <p:spPr>
          <a:xfrm>
            <a:off x="7592784" y="3102429"/>
            <a:ext cx="3608615" cy="584775"/>
          </a:xfrm>
          <a:prstGeom prst="rect">
            <a:avLst/>
          </a:prstGeom>
          <a:noFill/>
        </p:spPr>
        <p:txBody>
          <a:bodyPr wrap="square" rtlCol="0">
            <a:spAutoFit/>
          </a:bodyPr>
          <a:lstStyle/>
          <a:p>
            <a:r>
              <a:rPr lang="en-US" sz="3200" b="1" dirty="0" err="1">
                <a:solidFill>
                  <a:srgbClr val="FF0000"/>
                </a:solidFill>
              </a:rPr>
              <a:t>Clasificarea</a:t>
            </a:r>
            <a:r>
              <a:rPr lang="en-US" sz="3200" b="1" dirty="0">
                <a:solidFill>
                  <a:srgbClr val="FF0000"/>
                </a:solidFill>
              </a:rPr>
              <a:t> HTA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572B4-0B0B-E76B-3B5D-016A14AA40BB}"/>
              </a:ext>
            </a:extLst>
          </p:cNvPr>
          <p:cNvSpPr>
            <a:spLocks noGrp="1"/>
          </p:cNvSpPr>
          <p:nvPr>
            <p:ph type="title"/>
          </p:nvPr>
        </p:nvSpPr>
        <p:spPr/>
        <p:txBody>
          <a:bodyPr/>
          <a:lstStyle/>
          <a:p>
            <a:pPr algn="ctr"/>
            <a:r>
              <a:rPr lang="en-US" dirty="0"/>
              <a:t>Sa ne </a:t>
            </a:r>
            <a:r>
              <a:rPr lang="en-US" dirty="0" err="1"/>
              <a:t>prezentam</a:t>
            </a:r>
            <a:r>
              <a:rPr lang="en-US" dirty="0"/>
              <a:t> !</a:t>
            </a:r>
          </a:p>
        </p:txBody>
      </p:sp>
      <p:pic>
        <p:nvPicPr>
          <p:cNvPr id="4" name="Content Placeholder 3">
            <a:extLst>
              <a:ext uri="{FF2B5EF4-FFF2-40B4-BE49-F238E27FC236}">
                <a16:creationId xmlns:a16="http://schemas.microsoft.com/office/drawing/2014/main" id="{6DE727B4-5FC3-600B-E4F1-DB7DC404F84F}"/>
              </a:ext>
            </a:extLst>
          </p:cNvPr>
          <p:cNvPicPr>
            <a:picLocks noGrp="1" noChangeAspect="1"/>
          </p:cNvPicPr>
          <p:nvPr>
            <p:ph idx="1"/>
          </p:nvPr>
        </p:nvPicPr>
        <p:blipFill>
          <a:blip r:embed="rId2"/>
          <a:stretch>
            <a:fillRect/>
          </a:stretch>
        </p:blipFill>
        <p:spPr>
          <a:xfrm>
            <a:off x="4114800" y="1676400"/>
            <a:ext cx="4629150" cy="4629150"/>
          </a:xfrm>
          <a:prstGeom prst="rect">
            <a:avLst/>
          </a:prstGeom>
        </p:spPr>
      </p:pic>
      <p:pic>
        <p:nvPicPr>
          <p:cNvPr id="6" name="Picture 5">
            <a:extLst>
              <a:ext uri="{FF2B5EF4-FFF2-40B4-BE49-F238E27FC236}">
                <a16:creationId xmlns:a16="http://schemas.microsoft.com/office/drawing/2014/main" id="{6FD6A5D3-42EB-C700-4105-1461EF1F4C8F}"/>
              </a:ext>
            </a:extLst>
          </p:cNvPr>
          <p:cNvPicPr>
            <a:picLocks noChangeAspect="1"/>
          </p:cNvPicPr>
          <p:nvPr/>
        </p:nvPicPr>
        <p:blipFill>
          <a:blip r:embed="rId3"/>
          <a:stretch>
            <a:fillRect/>
          </a:stretch>
        </p:blipFill>
        <p:spPr>
          <a:xfrm>
            <a:off x="762000" y="4191000"/>
            <a:ext cx="2286000" cy="2000250"/>
          </a:xfrm>
          <a:prstGeom prst="rect">
            <a:avLst/>
          </a:prstGeom>
        </p:spPr>
      </p:pic>
      <p:pic>
        <p:nvPicPr>
          <p:cNvPr id="3" name="Content Placeholder 1">
            <a:extLst>
              <a:ext uri="{FF2B5EF4-FFF2-40B4-BE49-F238E27FC236}">
                <a16:creationId xmlns:a16="http://schemas.microsoft.com/office/drawing/2014/main" id="{DC60E56A-AABA-8BB8-629B-83EFEBDE223A}"/>
              </a:ext>
            </a:extLst>
          </p:cNvPr>
          <p:cNvPicPr>
            <a:picLocks noChangeAspect="1"/>
          </p:cNvPicPr>
          <p:nvPr/>
        </p:nvPicPr>
        <p:blipFill>
          <a:blip r:embed="rId4"/>
          <a:stretch>
            <a:fillRect/>
          </a:stretch>
        </p:blipFill>
        <p:spPr>
          <a:xfrm>
            <a:off x="9412779" y="667789"/>
            <a:ext cx="2207768" cy="3124200"/>
          </a:xfrm>
          <a:prstGeom prst="rect">
            <a:avLst/>
          </a:prstGeom>
        </p:spPr>
      </p:pic>
    </p:spTree>
    <p:extLst>
      <p:ext uri="{BB962C8B-B14F-4D97-AF65-F5344CB8AC3E}">
        <p14:creationId xmlns:p14="http://schemas.microsoft.com/office/powerpoint/2010/main" val="1560451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uropean Society of Hypertension Announces Comprehensive New Guidelines for  the Management of Arterial Hypertension">
            <a:extLst>
              <a:ext uri="{FF2B5EF4-FFF2-40B4-BE49-F238E27FC236}">
                <a16:creationId xmlns:a16="http://schemas.microsoft.com/office/drawing/2014/main" id="{73CD7953-68A3-3F27-8DCC-9FF07B7A4816}"/>
              </a:ext>
            </a:extLst>
          </p:cNvPr>
          <p:cNvPicPr>
            <a:picLocks noChangeAspect="1"/>
          </p:cNvPicPr>
          <p:nvPr/>
        </p:nvPicPr>
        <p:blipFill>
          <a:blip r:embed="rId2"/>
          <a:srcRect/>
          <a:stretch>
            <a:fillRect/>
          </a:stretch>
        </p:blipFill>
        <p:spPr>
          <a:xfrm>
            <a:off x="10550548" y="119896"/>
            <a:ext cx="1450951" cy="762920"/>
          </a:xfrm>
          <a:prstGeom prst="rect">
            <a:avLst/>
          </a:prstGeom>
          <a:noFill/>
          <a:ln cap="flat">
            <a:noFill/>
          </a:ln>
          <a:effectLst>
            <a:outerShdw dir="16200000" algn="tl">
              <a:srgbClr val="000000">
                <a:alpha val="40000"/>
              </a:srgbClr>
            </a:outerShdw>
          </a:effectLst>
        </p:spPr>
      </p:pic>
      <p:pic>
        <p:nvPicPr>
          <p:cNvPr id="4" name="Picture 5">
            <a:extLst>
              <a:ext uri="{FF2B5EF4-FFF2-40B4-BE49-F238E27FC236}">
                <a16:creationId xmlns:a16="http://schemas.microsoft.com/office/drawing/2014/main" id="{FF76A545-09E1-27B9-EE09-97274E5E52E8}"/>
              </a:ext>
            </a:extLst>
          </p:cNvPr>
          <p:cNvPicPr>
            <a:picLocks noChangeAspect="1"/>
          </p:cNvPicPr>
          <p:nvPr/>
        </p:nvPicPr>
        <p:blipFill>
          <a:blip r:embed="rId3"/>
          <a:stretch>
            <a:fillRect/>
          </a:stretch>
        </p:blipFill>
        <p:spPr>
          <a:xfrm>
            <a:off x="8301453" y="6076951"/>
            <a:ext cx="3890547" cy="565894"/>
          </a:xfrm>
          <a:prstGeom prst="rect">
            <a:avLst/>
          </a:prstGeom>
          <a:noFill/>
          <a:ln cap="flat">
            <a:noFill/>
          </a:ln>
          <a:effectLst>
            <a:outerShdw dir="16200000" algn="tl">
              <a:srgbClr val="000000">
                <a:alpha val="40000"/>
              </a:srgbClr>
            </a:outerShdw>
          </a:effectLst>
        </p:spPr>
      </p:pic>
      <p:sp>
        <p:nvSpPr>
          <p:cNvPr id="5" name="Title 6">
            <a:extLst>
              <a:ext uri="{FF2B5EF4-FFF2-40B4-BE49-F238E27FC236}">
                <a16:creationId xmlns:a16="http://schemas.microsoft.com/office/drawing/2014/main" id="{B102A8CA-8E75-612A-2F60-3B4C206276E3}"/>
              </a:ext>
            </a:extLst>
          </p:cNvPr>
          <p:cNvSpPr txBox="1">
            <a:spLocks noGrp="1"/>
          </p:cNvSpPr>
          <p:nvPr>
            <p:ph type="title"/>
          </p:nvPr>
        </p:nvSpPr>
        <p:spPr>
          <a:xfrm>
            <a:off x="1362071" y="365129"/>
            <a:ext cx="8953503" cy="320670"/>
          </a:xfrm>
        </p:spPr>
        <p:txBody>
          <a:bodyPr anchorCtr="1">
            <a:noAutofit/>
          </a:bodyPr>
          <a:lstStyle/>
          <a:p>
            <a:pPr lvl="0" algn="ctr"/>
            <a:r>
              <a:rPr lang="en-US" sz="3200" b="1" dirty="0" err="1">
                <a:latin typeface="+mn-lt"/>
              </a:rPr>
              <a:t>Managementul</a:t>
            </a:r>
            <a:r>
              <a:rPr lang="en-US" sz="3200" b="1" dirty="0">
                <a:latin typeface="+mn-lt"/>
              </a:rPr>
              <a:t> HTA – </a:t>
            </a:r>
            <a:r>
              <a:rPr lang="en-US" sz="3200" b="1" dirty="0" err="1">
                <a:latin typeface="+mn-lt"/>
              </a:rPr>
              <a:t>Ghid</a:t>
            </a:r>
            <a:r>
              <a:rPr lang="en-US" sz="3200" b="1" dirty="0">
                <a:latin typeface="+mn-lt"/>
              </a:rPr>
              <a:t> ESH 2023</a:t>
            </a:r>
          </a:p>
        </p:txBody>
      </p:sp>
      <p:sp>
        <p:nvSpPr>
          <p:cNvPr id="7" name="TextBox 9">
            <a:extLst>
              <a:ext uri="{FF2B5EF4-FFF2-40B4-BE49-F238E27FC236}">
                <a16:creationId xmlns:a16="http://schemas.microsoft.com/office/drawing/2014/main" id="{BBD03298-1BD9-C120-F5CA-002A20BEFE48}"/>
              </a:ext>
            </a:extLst>
          </p:cNvPr>
          <p:cNvSpPr txBox="1"/>
          <p:nvPr/>
        </p:nvSpPr>
        <p:spPr>
          <a:xfrm>
            <a:off x="527958" y="1214116"/>
            <a:ext cx="11359242" cy="4739759"/>
          </a:xfrm>
          <a:prstGeom prst="rect">
            <a:avLst/>
          </a:prstGeom>
          <a:solidFill>
            <a:schemeClr val="accent6">
              <a:lumMod val="20000"/>
              <a:lumOff val="80000"/>
            </a:schemeClr>
          </a:solid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2400" b="1" i="0" u="none" strike="noStrike" kern="1200" cap="none" spc="0" normalizeH="0" baseline="0" noProof="0" dirty="0" err="1">
                <a:ln>
                  <a:noFill/>
                </a:ln>
                <a:solidFill>
                  <a:srgbClr val="FF0000"/>
                </a:solidFill>
                <a:effectLst/>
                <a:uLnTx/>
                <a:uFillTx/>
                <a:latin typeface="Calibri"/>
                <a:ea typeface="+mn-ea"/>
                <a:cs typeface="+mn-cs"/>
              </a:rPr>
              <a:t>Stadiile</a:t>
            </a:r>
            <a:r>
              <a:rPr kumimoji="0" lang="en-US" sz="2400" b="1" i="0" u="none" strike="noStrike" kern="1200" cap="none" spc="0" normalizeH="0" baseline="0" noProof="0" dirty="0">
                <a:ln>
                  <a:noFill/>
                </a:ln>
                <a:solidFill>
                  <a:srgbClr val="FF0000"/>
                </a:solidFill>
                <a:effectLst/>
                <a:uLnTx/>
                <a:uFillTx/>
                <a:latin typeface="Calibri"/>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a:ea typeface="+mn-ea"/>
                <a:cs typeface="+mn-cs"/>
              </a:rPr>
              <a:t>hipertensiunii</a:t>
            </a:r>
            <a:r>
              <a:rPr kumimoji="0" lang="en-US" sz="2400" b="1" i="0" u="none" strike="noStrike" kern="1200" cap="none" spc="0" normalizeH="0" baseline="0" noProof="0" dirty="0">
                <a:ln>
                  <a:noFill/>
                </a:ln>
                <a:solidFill>
                  <a:srgbClr val="FF0000"/>
                </a:solidFill>
                <a:effectLst/>
                <a:uLnTx/>
                <a:uFillTx/>
                <a:latin typeface="Calibri"/>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a:ea typeface="+mn-ea"/>
                <a:cs typeface="+mn-cs"/>
              </a:rPr>
              <a:t>arteriale</a:t>
            </a:r>
            <a:r>
              <a:rPr kumimoji="0" lang="en-US" sz="2400" b="1" i="0" u="none" strike="noStrike" kern="1200" cap="none" spc="0" normalizeH="0" baseline="0" noProof="0" dirty="0">
                <a:ln>
                  <a:noFill/>
                </a:ln>
                <a:solidFill>
                  <a:srgbClr val="FF0000"/>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2400" b="0" i="0" u="none" strike="noStrike" kern="1200" cap="none" spc="0" normalizeH="0" baseline="0" noProof="0" dirty="0">
              <a:ln>
                <a:noFill/>
              </a:ln>
              <a:solidFill>
                <a:srgbClr val="FF0000"/>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Pct val="100000"/>
              <a:buFont typeface="Wingdings" pitchFamily="2"/>
              <a:buChar char="Ø"/>
              <a:tabLst/>
              <a:defRPr sz="1800" b="0" i="0" u="none" strike="noStrike" kern="0" cap="none" spc="0" baseline="0">
                <a:solidFill>
                  <a:srgbClr val="000000"/>
                </a:solidFill>
                <a:uFillTx/>
              </a:defRPr>
            </a:pPr>
            <a:r>
              <a:rPr kumimoji="0" lang="en-US" sz="2400" b="1" i="0" u="none" strike="noStrike" kern="1200" cap="none" spc="0" normalizeH="0" baseline="0" noProof="0" dirty="0">
                <a:ln>
                  <a:noFill/>
                </a:ln>
                <a:solidFill>
                  <a:srgbClr val="000000"/>
                </a:solidFill>
                <a:effectLst/>
                <a:uLnTx/>
                <a:uFillTx/>
                <a:latin typeface="Calibri"/>
                <a:ea typeface="+mn-ea"/>
                <a:cs typeface="+mn-cs"/>
              </a:rPr>
              <a:t>HTA </a:t>
            </a:r>
            <a:r>
              <a:rPr kumimoji="0" lang="en-US" sz="2400" b="1" i="0" u="none" strike="noStrike" kern="1200" cap="none" spc="0" normalizeH="0" baseline="0" noProof="0" dirty="0" err="1">
                <a:ln>
                  <a:noFill/>
                </a:ln>
                <a:solidFill>
                  <a:srgbClr val="000000"/>
                </a:solidFill>
                <a:effectLst/>
                <a:uLnTx/>
                <a:uFillTx/>
                <a:latin typeface="Calibri"/>
                <a:ea typeface="+mn-ea"/>
                <a:cs typeface="+mn-cs"/>
              </a:rPr>
              <a:t>Stadiul</a:t>
            </a:r>
            <a:r>
              <a:rPr kumimoji="0" lang="en-US" sz="2400" b="1" i="0" u="none" strike="noStrike" kern="1200" cap="none" spc="0" normalizeH="0" baseline="0" noProof="0" dirty="0">
                <a:ln>
                  <a:noFill/>
                </a:ln>
                <a:solidFill>
                  <a:srgbClr val="000000"/>
                </a:solidFill>
                <a:effectLst/>
                <a:uLnTx/>
                <a:uFillTx/>
                <a:latin typeface="Calibri"/>
                <a:ea typeface="+mn-ea"/>
                <a:cs typeface="+mn-cs"/>
              </a:rPr>
              <a:t> 1</a:t>
            </a:r>
            <a:r>
              <a:rPr kumimoji="0" lang="en-US" sz="2400" b="0" i="0" u="none" strike="noStrike" kern="1200" cap="none" spc="0" normalizeH="0" baseline="0" noProof="0" dirty="0">
                <a:ln>
                  <a:noFill/>
                </a:ln>
                <a:solidFill>
                  <a:srgbClr val="000000"/>
                </a:solidFill>
                <a:effectLst/>
                <a:uLnTx/>
                <a:uFillTx/>
                <a:latin typeface="Calibri"/>
                <a:ea typeface="+mn-ea"/>
                <a:cs typeface="+mn-cs"/>
              </a:rPr>
              <a:t>: HTA </a:t>
            </a:r>
            <a:r>
              <a:rPr kumimoji="0" lang="en-US" sz="2400" b="0" i="0" u="none" strike="noStrike" kern="1200" cap="none" spc="0" normalizeH="0" baseline="0" noProof="0" dirty="0" err="1">
                <a:ln>
                  <a:noFill/>
                </a:ln>
                <a:solidFill>
                  <a:srgbClr val="000000"/>
                </a:solidFill>
                <a:effectLst/>
                <a:uLnTx/>
                <a:uFillTx/>
                <a:latin typeface="Calibri"/>
                <a:ea typeface="+mn-ea"/>
                <a:cs typeface="+mn-cs"/>
              </a:rPr>
              <a:t>necomplicată</a:t>
            </a:r>
            <a:r>
              <a:rPr kumimoji="0" lang="en-US" sz="2400" b="0" i="0" u="none" strike="noStrike" kern="1200" cap="none" spc="0" normalizeH="0" baseline="0" noProof="0" dirty="0">
                <a:ln>
                  <a:noFill/>
                </a:ln>
                <a:solidFill>
                  <a:srgbClr val="000000"/>
                </a:solidFill>
                <a:effectLst/>
                <a:uLnTx/>
                <a:uFillTx/>
                <a:latin typeface="Calibri"/>
                <a:ea typeface="+mn-ea"/>
                <a:cs typeface="+mn-cs"/>
              </a:rPr>
              <a:t> (</a:t>
            </a:r>
            <a:r>
              <a:rPr kumimoji="0" lang="en-US" sz="2400" b="0" i="0" u="none" strike="noStrike" kern="1200" cap="none" spc="0" normalizeH="0" baseline="0" noProof="0" dirty="0" err="1">
                <a:ln>
                  <a:noFill/>
                </a:ln>
                <a:solidFill>
                  <a:srgbClr val="000000"/>
                </a:solidFill>
                <a:effectLst/>
                <a:uLnTx/>
                <a:uFillTx/>
                <a:latin typeface="Calibri"/>
                <a:ea typeface="+mn-ea"/>
                <a:cs typeface="+mn-cs"/>
              </a:rPr>
              <a:t>fără</a:t>
            </a:r>
            <a:r>
              <a:rPr kumimoji="0" lang="en-US" sz="2400" b="0" i="0" u="none" strike="noStrike" kern="1200" cap="none" spc="0" normalizeH="0" baseline="0" noProof="0" dirty="0">
                <a:ln>
                  <a:noFill/>
                </a:ln>
                <a:solidFill>
                  <a:srgbClr val="000000"/>
                </a:solidFill>
                <a:effectLst/>
                <a:uLnTx/>
                <a:uFillTx/>
                <a:latin typeface="Calibri"/>
                <a:ea typeface="+mn-ea"/>
                <a:cs typeface="+mn-cs"/>
              </a:rPr>
              <a:t> AOTMH </a:t>
            </a:r>
            <a:r>
              <a:rPr kumimoji="0" lang="en-US" sz="2400" b="0" i="0" u="none" strike="noStrike" kern="1200" cap="none" spc="0" normalizeH="0" baseline="0" noProof="0" dirty="0" err="1">
                <a:ln>
                  <a:noFill/>
                </a:ln>
                <a:solidFill>
                  <a:srgbClr val="000000"/>
                </a:solidFill>
                <a:effectLst/>
                <a:uLnTx/>
                <a:uFillTx/>
                <a:latin typeface="Calibri"/>
                <a:ea typeface="+mn-ea"/>
                <a:cs typeface="+mn-cs"/>
              </a:rPr>
              <a:t>sau</a:t>
            </a:r>
            <a:r>
              <a:rPr kumimoji="0" lang="en-US" sz="2400" b="0" i="0" u="none" strike="noStrike" kern="1200" cap="none" spc="0" normalizeH="0" baseline="0" noProof="0" dirty="0">
                <a:ln>
                  <a:noFill/>
                </a:ln>
                <a:solidFill>
                  <a:srgbClr val="000000"/>
                </a:solidFill>
                <a:effectLst/>
                <a:uLnTx/>
                <a:uFillTx/>
                <a:latin typeface="Calibri"/>
                <a:ea typeface="+mn-ea"/>
                <a:cs typeface="+mn-cs"/>
              </a:rPr>
              <a:t> BCV </a:t>
            </a:r>
            <a:r>
              <a:rPr kumimoji="0" lang="en-US" sz="2400" b="0" i="0" u="none" strike="noStrike" kern="1200" cap="none" spc="0" normalizeH="0" baseline="0" noProof="0" dirty="0" err="1">
                <a:ln>
                  <a:noFill/>
                </a:ln>
                <a:solidFill>
                  <a:srgbClr val="000000"/>
                </a:solidFill>
                <a:effectLst/>
                <a:uLnTx/>
                <a:uFillTx/>
                <a:latin typeface="Calibri"/>
                <a:ea typeface="+mn-ea"/>
                <a:cs typeface="+mn-cs"/>
              </a:rPr>
              <a:t>dovedita</a:t>
            </a:r>
            <a:r>
              <a:rPr kumimoji="0" lang="en-US" sz="2400" b="0" i="0" u="none" strike="noStrike" kern="1200" cap="none" spc="0" normalizeH="0" baseline="0" noProof="0" dirty="0">
                <a:ln>
                  <a:noFill/>
                </a:ln>
                <a:solidFill>
                  <a:srgbClr val="000000"/>
                </a:solidFill>
                <a:effectLst/>
                <a:uLnTx/>
                <a:uFillTx/>
                <a:latin typeface="Calibri"/>
                <a:ea typeface="+mn-ea"/>
                <a:cs typeface="+mn-cs"/>
              </a:rPr>
              <a:t>, </a:t>
            </a:r>
            <a:r>
              <a:rPr kumimoji="0" lang="en-US" sz="2400" b="0" i="0" u="none" strike="noStrike" kern="1200" cap="none" spc="0" normalizeH="0" baseline="0" noProof="0" dirty="0" err="1">
                <a:ln>
                  <a:noFill/>
                </a:ln>
                <a:solidFill>
                  <a:srgbClr val="000000"/>
                </a:solidFill>
                <a:effectLst/>
                <a:uLnTx/>
                <a:uFillTx/>
                <a:latin typeface="Calibri"/>
                <a:ea typeface="+mn-ea"/>
                <a:cs typeface="+mn-cs"/>
              </a:rPr>
              <a:t>inclusiv</a:t>
            </a:r>
            <a:r>
              <a:rPr kumimoji="0" lang="en-US" sz="2400" b="0" i="0" u="none" strike="noStrike" kern="1200" cap="none" spc="0" normalizeH="0" baseline="0" noProof="0" dirty="0">
                <a:ln>
                  <a:noFill/>
                </a:ln>
                <a:solidFill>
                  <a:srgbClr val="000000"/>
                </a:solidFill>
                <a:effectLst/>
                <a:uLnTx/>
                <a:uFillTx/>
                <a:latin typeface="Calibri"/>
                <a:ea typeface="+mn-ea"/>
                <a:cs typeface="+mn-cs"/>
              </a:rPr>
              <a:t> BCR </a:t>
            </a:r>
            <a:r>
              <a:rPr kumimoji="0" lang="en-US" sz="2400" b="0" i="0" u="none" strike="noStrike" kern="1200" cap="none" spc="0" normalizeH="0" baseline="0" noProof="0" dirty="0" err="1">
                <a:ln>
                  <a:noFill/>
                </a:ln>
                <a:solidFill>
                  <a:srgbClr val="000000"/>
                </a:solidFill>
                <a:effectLst/>
                <a:uLnTx/>
                <a:uFillTx/>
                <a:latin typeface="Calibri"/>
                <a:ea typeface="+mn-ea"/>
                <a:cs typeface="+mn-cs"/>
              </a:rPr>
              <a:t>stadiul</a:t>
            </a:r>
            <a:r>
              <a:rPr kumimoji="0" lang="en-US" sz="2400" b="0" i="0" u="none" strike="noStrike" kern="1200" cap="none" spc="0" normalizeH="0" baseline="0" noProof="0" dirty="0">
                <a:ln>
                  <a:noFill/>
                </a:ln>
                <a:solidFill>
                  <a:srgbClr val="000000"/>
                </a:solidFill>
                <a:effectLst/>
                <a:uLnTx/>
                <a:uFillTx/>
                <a:latin typeface="Calibri"/>
                <a:ea typeface="+mn-ea"/>
                <a:cs typeface="+mn-cs"/>
              </a:rPr>
              <a:t> 1 </a:t>
            </a:r>
            <a:r>
              <a:rPr kumimoji="0" lang="en-US" sz="2400" b="0" i="0" u="none" strike="noStrike" kern="1200" cap="none" spc="0" normalizeH="0" baseline="0" noProof="0" dirty="0" err="1">
                <a:ln>
                  <a:noFill/>
                </a:ln>
                <a:solidFill>
                  <a:srgbClr val="000000"/>
                </a:solidFill>
                <a:effectLst/>
                <a:uLnTx/>
                <a:uFillTx/>
                <a:latin typeface="Calibri"/>
                <a:ea typeface="+mn-ea"/>
                <a:cs typeface="+mn-cs"/>
              </a:rPr>
              <a:t>și</a:t>
            </a:r>
            <a:r>
              <a:rPr kumimoji="0" lang="en-US" sz="2400" b="0" i="0" u="none" strike="noStrike" kern="1200" cap="none" spc="0" normalizeH="0" baseline="0" noProof="0" dirty="0">
                <a:ln>
                  <a:noFill/>
                </a:ln>
                <a:solidFill>
                  <a:srgbClr val="000000"/>
                </a:solidFill>
                <a:effectLst/>
                <a:uLnTx/>
                <a:uFillTx/>
                <a:latin typeface="Calibri"/>
                <a:ea typeface="+mn-ea"/>
                <a:cs typeface="+mn-cs"/>
              </a:rPr>
              <a:t> 2).</a:t>
            </a:r>
          </a:p>
          <a:p>
            <a:pPr marL="342900" marR="0" lvl="0" indent="-342900" algn="l" defTabSz="914400" rtl="0" eaLnBrk="1" fontAlgn="auto" latinLnBrk="0" hangingPunct="1">
              <a:lnSpc>
                <a:spcPct val="100000"/>
              </a:lnSpc>
              <a:spcBef>
                <a:spcPts val="0"/>
              </a:spcBef>
              <a:spcAft>
                <a:spcPts val="0"/>
              </a:spcAft>
              <a:buClrTx/>
              <a:buSzPct val="100000"/>
              <a:buFont typeface="Wingdings" pitchFamily="2"/>
              <a:buChar char="Ø"/>
              <a:tabLst/>
              <a:defRPr sz="1800" b="0" i="0" u="none" strike="noStrike" kern="0" cap="none" spc="0" baseline="0">
                <a:solidFill>
                  <a:srgbClr val="000000"/>
                </a:solidFill>
                <a:uFillTx/>
              </a:defRPr>
            </a:pP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Pct val="100000"/>
              <a:buFont typeface="Wingdings" pitchFamily="2"/>
              <a:buChar char="Ø"/>
              <a:tabLst/>
              <a:defRPr sz="1800" b="0" i="0" u="none" strike="noStrike" kern="0" cap="none" spc="0" baseline="0">
                <a:solidFill>
                  <a:srgbClr val="000000"/>
                </a:solidFill>
                <a:uFillTx/>
              </a:defRPr>
            </a:pPr>
            <a:r>
              <a:rPr kumimoji="0" lang="en-US" sz="2400" b="1" i="0" u="none" strike="noStrike" kern="1200" cap="none" spc="0" normalizeH="0" baseline="0" noProof="0" dirty="0">
                <a:ln>
                  <a:noFill/>
                </a:ln>
                <a:solidFill>
                  <a:srgbClr val="000000"/>
                </a:solidFill>
                <a:effectLst/>
                <a:uLnTx/>
                <a:uFillTx/>
                <a:latin typeface="Calibri"/>
                <a:ea typeface="+mn-ea"/>
                <a:cs typeface="+mn-cs"/>
              </a:rPr>
              <a:t>HTA </a:t>
            </a:r>
            <a:r>
              <a:rPr kumimoji="0" lang="en-US" sz="2400" b="1" i="0" u="none" strike="noStrike" kern="1200" cap="none" spc="0" normalizeH="0" baseline="0" noProof="0" dirty="0" err="1">
                <a:ln>
                  <a:noFill/>
                </a:ln>
                <a:solidFill>
                  <a:srgbClr val="000000"/>
                </a:solidFill>
                <a:effectLst/>
                <a:uLnTx/>
                <a:uFillTx/>
                <a:latin typeface="Calibri"/>
                <a:ea typeface="+mn-ea"/>
                <a:cs typeface="+mn-cs"/>
              </a:rPr>
              <a:t>Stadiul</a:t>
            </a:r>
            <a:r>
              <a:rPr kumimoji="0" lang="en-US" sz="2400" b="1" i="0" u="none" strike="noStrike" kern="1200" cap="none" spc="0" normalizeH="0" baseline="0" noProof="0" dirty="0">
                <a:ln>
                  <a:noFill/>
                </a:ln>
                <a:solidFill>
                  <a:srgbClr val="000000"/>
                </a:solidFill>
                <a:effectLst/>
                <a:uLnTx/>
                <a:uFillTx/>
                <a:latin typeface="Calibri"/>
                <a:ea typeface="+mn-ea"/>
                <a:cs typeface="+mn-cs"/>
              </a:rPr>
              <a:t> 2</a:t>
            </a:r>
            <a:r>
              <a:rPr kumimoji="0" lang="en-US" sz="2400" b="0" i="0" u="none" strike="noStrike" kern="1200" cap="none" spc="0" normalizeH="0" baseline="0" noProof="0" dirty="0">
                <a:ln>
                  <a:noFill/>
                </a:ln>
                <a:solidFill>
                  <a:srgbClr val="000000"/>
                </a:solidFill>
                <a:effectLst/>
                <a:uLnTx/>
                <a:uFillTx/>
                <a:latin typeface="Calibri"/>
                <a:ea typeface="+mn-ea"/>
                <a:cs typeface="+mn-cs"/>
              </a:rPr>
              <a:t>: </a:t>
            </a:r>
            <a:r>
              <a:rPr kumimoji="0" lang="en-US" sz="2400" b="0" i="0" u="none" strike="noStrike" kern="1200" cap="none" spc="0" normalizeH="0" baseline="0" noProof="0" dirty="0" err="1">
                <a:ln>
                  <a:noFill/>
                </a:ln>
                <a:solidFill>
                  <a:srgbClr val="000000"/>
                </a:solidFill>
                <a:effectLst/>
                <a:uLnTx/>
                <a:uFillTx/>
                <a:latin typeface="Calibri"/>
                <a:ea typeface="+mn-ea"/>
                <a:cs typeface="+mn-cs"/>
              </a:rPr>
              <a:t>Prezența</a:t>
            </a:r>
            <a:r>
              <a:rPr kumimoji="0" lang="en-US" sz="2400" b="0" i="0" u="none" strike="noStrike" kern="1200" cap="none" spc="0" normalizeH="0" baseline="0" noProof="0" dirty="0">
                <a:ln>
                  <a:noFill/>
                </a:ln>
                <a:solidFill>
                  <a:srgbClr val="000000"/>
                </a:solidFill>
                <a:effectLst/>
                <a:uLnTx/>
                <a:uFillTx/>
                <a:latin typeface="Calibri"/>
                <a:ea typeface="+mn-ea"/>
                <a:cs typeface="+mn-cs"/>
              </a:rPr>
              <a:t> AOTMH </a:t>
            </a:r>
            <a:r>
              <a:rPr kumimoji="0" lang="en-US" sz="2400" b="0" i="0" u="none" strike="noStrike" kern="1200" cap="none" spc="0" normalizeH="0" baseline="0" noProof="0" dirty="0" err="1">
                <a:ln>
                  <a:noFill/>
                </a:ln>
                <a:solidFill>
                  <a:srgbClr val="000000"/>
                </a:solidFill>
                <a:effectLst/>
                <a:uLnTx/>
                <a:uFillTx/>
                <a:latin typeface="Calibri"/>
                <a:ea typeface="+mn-ea"/>
                <a:cs typeface="+mn-cs"/>
              </a:rPr>
              <a:t>sau</a:t>
            </a:r>
            <a:r>
              <a:rPr kumimoji="0" lang="en-US" sz="2400" b="0" i="0" u="none" strike="noStrike" kern="1200" cap="none" spc="0" normalizeH="0" baseline="0" noProof="0" dirty="0">
                <a:ln>
                  <a:noFill/>
                </a:ln>
                <a:solidFill>
                  <a:srgbClr val="000000"/>
                </a:solidFill>
                <a:effectLst/>
                <a:uLnTx/>
                <a:uFillTx/>
                <a:latin typeface="Calibri"/>
                <a:ea typeface="+mn-ea"/>
                <a:cs typeface="+mn-cs"/>
              </a:rPr>
              <a:t> BCR grad 3 </a:t>
            </a:r>
            <a:r>
              <a:rPr kumimoji="0" lang="en-US" sz="2400" b="0" i="0" u="none" strike="noStrike" kern="1200" cap="none" spc="0" normalizeH="0" baseline="0" noProof="0" dirty="0" err="1">
                <a:ln>
                  <a:noFill/>
                </a:ln>
                <a:solidFill>
                  <a:srgbClr val="000000"/>
                </a:solidFill>
                <a:effectLst/>
                <a:uLnTx/>
                <a:uFillTx/>
                <a:latin typeface="Calibri"/>
                <a:ea typeface="+mn-ea"/>
                <a:cs typeface="+mn-cs"/>
              </a:rPr>
              <a:t>sau</a:t>
            </a:r>
            <a:r>
              <a:rPr kumimoji="0" lang="en-US" sz="2400" b="0" i="0" u="none" strike="noStrike" kern="1200" cap="none" spc="0" normalizeH="0" baseline="0" noProof="0" dirty="0">
                <a:ln>
                  <a:noFill/>
                </a:ln>
                <a:solidFill>
                  <a:srgbClr val="000000"/>
                </a:solidFill>
                <a:effectLst/>
                <a:uLnTx/>
                <a:uFillTx/>
                <a:latin typeface="Calibri"/>
                <a:ea typeface="+mn-ea"/>
                <a:cs typeface="+mn-cs"/>
              </a:rPr>
              <a:t> </a:t>
            </a:r>
            <a:r>
              <a:rPr kumimoji="0" lang="en-US" sz="2400" b="0" i="0" u="none" strike="noStrike" kern="1200" cap="none" spc="0" normalizeH="0" baseline="0" noProof="0" dirty="0" err="1">
                <a:ln>
                  <a:noFill/>
                </a:ln>
                <a:solidFill>
                  <a:srgbClr val="000000"/>
                </a:solidFill>
                <a:effectLst/>
                <a:uLnTx/>
                <a:uFillTx/>
                <a:latin typeface="Calibri"/>
                <a:ea typeface="+mn-ea"/>
                <a:cs typeface="+mn-cs"/>
              </a:rPr>
              <a:t>diabet</a:t>
            </a:r>
            <a:r>
              <a:rPr kumimoji="0" lang="en-US" sz="2400" b="0" i="0" u="none" strike="noStrike" kern="1200" cap="none" spc="0" normalizeH="0" baseline="0" noProof="0" dirty="0">
                <a:ln>
                  <a:noFill/>
                </a:ln>
                <a:solidFill>
                  <a:srgbClr val="000000"/>
                </a:solidFill>
                <a:effectLst/>
                <a:uLnTx/>
                <a:uFillTx/>
                <a:latin typeface="Calibri"/>
                <a:ea typeface="+mn-ea"/>
                <a:cs typeface="+mn-cs"/>
              </a:rPr>
              <a:t> </a:t>
            </a:r>
            <a:r>
              <a:rPr kumimoji="0" lang="en-US" sz="2400" b="0" i="0" u="none" strike="noStrike" kern="1200" cap="none" spc="0" normalizeH="0" baseline="0" noProof="0" dirty="0" err="1">
                <a:ln>
                  <a:noFill/>
                </a:ln>
                <a:solidFill>
                  <a:srgbClr val="000000"/>
                </a:solidFill>
                <a:effectLst/>
                <a:uLnTx/>
                <a:uFillTx/>
                <a:latin typeface="Calibri"/>
                <a:ea typeface="+mn-ea"/>
                <a:cs typeface="+mn-cs"/>
              </a:rPr>
              <a:t>zaharat</a:t>
            </a: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Pct val="100000"/>
              <a:buFont typeface="Wingdings" pitchFamily="2"/>
              <a:buChar char="Ø"/>
              <a:tabLst/>
              <a:defRPr sz="1800" b="0" i="0" u="none" strike="noStrike" kern="0" cap="none" spc="0" baseline="0">
                <a:solidFill>
                  <a:srgbClr val="000000"/>
                </a:solidFill>
                <a:uFillTx/>
              </a:defRPr>
            </a:pP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Pct val="100000"/>
              <a:buFont typeface="Wingdings" pitchFamily="2"/>
              <a:buChar char="Ø"/>
              <a:tabLst/>
              <a:defRPr sz="1800" b="0" i="0" u="none" strike="noStrike" kern="0" cap="none" spc="0" baseline="0">
                <a:solidFill>
                  <a:srgbClr val="000000"/>
                </a:solidFill>
                <a:uFillTx/>
              </a:defRPr>
            </a:pPr>
            <a:r>
              <a:rPr kumimoji="0" lang="en-US" sz="2400" b="1" i="0" u="none" strike="noStrike" kern="1200" cap="none" spc="0" normalizeH="0" baseline="0" noProof="0" dirty="0">
                <a:ln>
                  <a:noFill/>
                </a:ln>
                <a:solidFill>
                  <a:srgbClr val="000000"/>
                </a:solidFill>
                <a:effectLst/>
                <a:uLnTx/>
                <a:uFillTx/>
                <a:latin typeface="Calibri"/>
                <a:ea typeface="+mn-ea"/>
                <a:cs typeface="+mn-cs"/>
              </a:rPr>
              <a:t>HTA </a:t>
            </a:r>
            <a:r>
              <a:rPr kumimoji="0" lang="en-US" sz="2400" b="1" i="0" u="none" strike="noStrike" kern="1200" cap="none" spc="0" normalizeH="0" baseline="0" noProof="0" dirty="0" err="1">
                <a:ln>
                  <a:noFill/>
                </a:ln>
                <a:solidFill>
                  <a:srgbClr val="000000"/>
                </a:solidFill>
                <a:effectLst/>
                <a:uLnTx/>
                <a:uFillTx/>
                <a:latin typeface="Calibri"/>
                <a:ea typeface="+mn-ea"/>
                <a:cs typeface="+mn-cs"/>
              </a:rPr>
              <a:t>Stadiul</a:t>
            </a:r>
            <a:r>
              <a:rPr kumimoji="0" lang="en-US" sz="2400" b="1" i="0" u="none" strike="noStrike" kern="1200" cap="none" spc="0" normalizeH="0" baseline="0" noProof="0" dirty="0">
                <a:ln>
                  <a:noFill/>
                </a:ln>
                <a:solidFill>
                  <a:srgbClr val="000000"/>
                </a:solidFill>
                <a:effectLst/>
                <a:uLnTx/>
                <a:uFillTx/>
                <a:latin typeface="Calibri"/>
                <a:ea typeface="+mn-ea"/>
                <a:cs typeface="+mn-cs"/>
              </a:rPr>
              <a:t> 3</a:t>
            </a:r>
            <a:r>
              <a:rPr kumimoji="0" lang="en-US" sz="2400" b="0" i="0" u="none" strike="noStrike" kern="1200" cap="none" spc="0" normalizeH="0" baseline="0" noProof="0" dirty="0">
                <a:ln>
                  <a:noFill/>
                </a:ln>
                <a:solidFill>
                  <a:srgbClr val="000000"/>
                </a:solidFill>
                <a:effectLst/>
                <a:uLnTx/>
                <a:uFillTx/>
                <a:latin typeface="Calibri"/>
                <a:ea typeface="+mn-ea"/>
                <a:cs typeface="+mn-cs"/>
              </a:rPr>
              <a:t>: BCV </a:t>
            </a:r>
            <a:r>
              <a:rPr kumimoji="0" lang="en-US" sz="2400" b="0" i="0" u="none" strike="noStrike" kern="1200" cap="none" spc="0" normalizeH="0" baseline="0" noProof="0" dirty="0" err="1">
                <a:ln>
                  <a:noFill/>
                </a:ln>
                <a:solidFill>
                  <a:srgbClr val="000000"/>
                </a:solidFill>
                <a:effectLst/>
                <a:uLnTx/>
                <a:uFillTx/>
                <a:latin typeface="Calibri"/>
                <a:ea typeface="+mn-ea"/>
                <a:cs typeface="+mn-cs"/>
              </a:rPr>
              <a:t>dovedita</a:t>
            </a:r>
            <a:r>
              <a:rPr kumimoji="0" lang="en-US" sz="2400" b="0" i="0" u="none" strike="noStrike" kern="1200" cap="none" spc="0" normalizeH="0" baseline="0" noProof="0" dirty="0">
                <a:ln>
                  <a:noFill/>
                </a:ln>
                <a:solidFill>
                  <a:srgbClr val="000000"/>
                </a:solidFill>
                <a:effectLst/>
                <a:uLnTx/>
                <a:uFillTx/>
                <a:latin typeface="Calibri"/>
                <a:ea typeface="+mn-ea"/>
                <a:cs typeface="+mn-cs"/>
              </a:rPr>
              <a:t> </a:t>
            </a:r>
            <a:r>
              <a:rPr kumimoji="0" lang="en-US" sz="2400" b="0" i="0" u="none" strike="noStrike" kern="1200" cap="none" spc="0" normalizeH="0" baseline="0" noProof="0" dirty="0" err="1">
                <a:ln>
                  <a:noFill/>
                </a:ln>
                <a:solidFill>
                  <a:srgbClr val="000000"/>
                </a:solidFill>
                <a:effectLst/>
                <a:uLnTx/>
                <a:uFillTx/>
                <a:latin typeface="Calibri"/>
                <a:ea typeface="+mn-ea"/>
                <a:cs typeface="+mn-cs"/>
              </a:rPr>
              <a:t>sau</a:t>
            </a:r>
            <a:r>
              <a:rPr kumimoji="0" lang="en-US" sz="2400" b="0" i="0" u="none" strike="noStrike" kern="1200" cap="none" spc="0" normalizeH="0" baseline="0" noProof="0" dirty="0">
                <a:ln>
                  <a:noFill/>
                </a:ln>
                <a:solidFill>
                  <a:srgbClr val="000000"/>
                </a:solidFill>
                <a:effectLst/>
                <a:uLnTx/>
                <a:uFillTx/>
                <a:latin typeface="Calibri"/>
                <a:ea typeface="+mn-ea"/>
                <a:cs typeface="+mn-cs"/>
              </a:rPr>
              <a:t> BCR grad 4 </a:t>
            </a:r>
            <a:r>
              <a:rPr kumimoji="0" lang="en-US" sz="2400" b="0" i="0" u="none" strike="noStrike" kern="1200" cap="none" spc="0" normalizeH="0" baseline="0" noProof="0" dirty="0" err="1">
                <a:ln>
                  <a:noFill/>
                </a:ln>
                <a:solidFill>
                  <a:srgbClr val="000000"/>
                </a:solidFill>
                <a:effectLst/>
                <a:uLnTx/>
                <a:uFillTx/>
                <a:latin typeface="Calibri"/>
                <a:ea typeface="+mn-ea"/>
                <a:cs typeface="+mn-cs"/>
              </a:rPr>
              <a:t>sau</a:t>
            </a:r>
            <a:r>
              <a:rPr kumimoji="0" lang="en-US" sz="2400" b="0" i="0" u="none" strike="noStrike" kern="1200" cap="none" spc="0" normalizeH="0" baseline="0" noProof="0" dirty="0">
                <a:ln>
                  <a:noFill/>
                </a:ln>
                <a:solidFill>
                  <a:srgbClr val="000000"/>
                </a:solidFill>
                <a:effectLst/>
                <a:uLnTx/>
                <a:uFillTx/>
                <a:latin typeface="Calibri"/>
                <a:ea typeface="+mn-ea"/>
                <a:cs typeface="+mn-cs"/>
              </a:rPr>
              <a:t> 5</a:t>
            </a:r>
          </a:p>
          <a:p>
            <a:pPr marL="342900" marR="0" lvl="0" indent="-342900" algn="l" defTabSz="914400" rtl="0" eaLnBrk="1" fontAlgn="auto" latinLnBrk="0" hangingPunct="1">
              <a:lnSpc>
                <a:spcPct val="100000"/>
              </a:lnSpc>
              <a:spcBef>
                <a:spcPts val="0"/>
              </a:spcBef>
              <a:spcAft>
                <a:spcPts val="0"/>
              </a:spcAft>
              <a:buClrTx/>
              <a:buSzPct val="100000"/>
              <a:buFont typeface="Wingdings" pitchFamily="2"/>
              <a:buChar char="Ø"/>
              <a:tabLst/>
              <a:defRPr sz="1800" b="0" i="0" u="none" strike="noStrike" kern="0" cap="none" spc="0" baseline="0">
                <a:solidFill>
                  <a:srgbClr val="000000"/>
                </a:solidFill>
                <a:uFillTx/>
              </a:defRPr>
            </a:pP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AOTMH: </a:t>
            </a:r>
            <a:r>
              <a:rPr kumimoji="0" lang="en-US" sz="2400" b="0" i="0" u="none" strike="noStrike" kern="1200" cap="none" spc="0" normalizeH="0" baseline="0" noProof="0" dirty="0" err="1">
                <a:ln>
                  <a:noFill/>
                </a:ln>
                <a:solidFill>
                  <a:srgbClr val="000000"/>
                </a:solidFill>
                <a:effectLst/>
                <a:uLnTx/>
                <a:uFillTx/>
                <a:latin typeface="Calibri"/>
                <a:ea typeface="+mn-ea"/>
                <a:cs typeface="+mn-cs"/>
              </a:rPr>
              <a:t>afectare</a:t>
            </a:r>
            <a:r>
              <a:rPr kumimoji="0" lang="en-US" sz="2400" b="0" i="0" u="none" strike="noStrike" kern="1200" cap="none" spc="0" normalizeH="0" baseline="0" noProof="0" dirty="0">
                <a:ln>
                  <a:noFill/>
                </a:ln>
                <a:solidFill>
                  <a:srgbClr val="000000"/>
                </a:solidFill>
                <a:effectLst/>
                <a:uLnTx/>
                <a:uFillTx/>
                <a:latin typeface="Calibri"/>
                <a:ea typeface="+mn-ea"/>
                <a:cs typeface="+mn-cs"/>
              </a:rPr>
              <a:t> de </a:t>
            </a:r>
            <a:r>
              <a:rPr kumimoji="0" lang="en-US" sz="2400" b="0" i="0" u="none" strike="noStrike" kern="1200" cap="none" spc="0" normalizeH="0" baseline="0" noProof="0" dirty="0" err="1">
                <a:ln>
                  <a:noFill/>
                </a:ln>
                <a:solidFill>
                  <a:srgbClr val="000000"/>
                </a:solidFill>
                <a:effectLst/>
                <a:uLnTx/>
                <a:uFillTx/>
                <a:latin typeface="Calibri"/>
                <a:ea typeface="+mn-ea"/>
                <a:cs typeface="+mn-cs"/>
              </a:rPr>
              <a:t>organe</a:t>
            </a:r>
            <a:r>
              <a:rPr kumimoji="0" lang="en-US" sz="2400" b="0" i="0" u="none" strike="noStrike" kern="1200" cap="none" spc="0" normalizeH="0" baseline="0" noProof="0" dirty="0">
                <a:ln>
                  <a:noFill/>
                </a:ln>
                <a:solidFill>
                  <a:srgbClr val="000000"/>
                </a:solidFill>
                <a:effectLst/>
                <a:uLnTx/>
                <a:uFillTx/>
                <a:latin typeface="Calibri"/>
                <a:ea typeface="+mn-ea"/>
                <a:cs typeface="+mn-cs"/>
              </a:rPr>
              <a:t> </a:t>
            </a:r>
            <a:r>
              <a:rPr kumimoji="0" lang="en-US" sz="2400" b="0" i="0" u="none" strike="noStrike" kern="1200" cap="none" spc="0" normalizeH="0" baseline="0" noProof="0" dirty="0" err="1">
                <a:ln>
                  <a:noFill/>
                </a:ln>
                <a:solidFill>
                  <a:srgbClr val="000000"/>
                </a:solidFill>
                <a:effectLst/>
                <a:uLnTx/>
                <a:uFillTx/>
                <a:latin typeface="Calibri"/>
                <a:ea typeface="+mn-ea"/>
                <a:cs typeface="+mn-cs"/>
              </a:rPr>
              <a:t>tinta</a:t>
            </a:r>
            <a:r>
              <a:rPr kumimoji="0" lang="en-US" sz="2400" b="0" i="0" u="none" strike="noStrike" kern="1200" cap="none" spc="0" normalizeH="0" baseline="0" noProof="0" dirty="0">
                <a:ln>
                  <a:noFill/>
                </a:ln>
                <a:solidFill>
                  <a:srgbClr val="000000"/>
                </a:solidFill>
                <a:effectLst/>
                <a:uLnTx/>
                <a:uFillTx/>
                <a:latin typeface="Calibri"/>
                <a:ea typeface="+mn-ea"/>
                <a:cs typeface="+mn-cs"/>
              </a:rPr>
              <a:t> mediate de HTA</a:t>
            </a: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BCV: </a:t>
            </a:r>
            <a:r>
              <a:rPr kumimoji="0" lang="en-US" sz="2400" b="0" i="0" u="none" strike="noStrike" kern="1200" cap="none" spc="0" normalizeH="0" baseline="0" noProof="0" dirty="0" err="1">
                <a:ln>
                  <a:noFill/>
                </a:ln>
                <a:solidFill>
                  <a:srgbClr val="000000"/>
                </a:solidFill>
                <a:effectLst/>
                <a:uLnTx/>
                <a:uFillTx/>
                <a:latin typeface="Calibri"/>
                <a:ea typeface="+mn-ea"/>
                <a:cs typeface="+mn-cs"/>
              </a:rPr>
              <a:t>boala</a:t>
            </a:r>
            <a:r>
              <a:rPr kumimoji="0" lang="en-US" sz="2400" b="0" i="0" u="none" strike="noStrike" kern="1200" cap="none" spc="0" normalizeH="0" baseline="0" noProof="0" dirty="0">
                <a:ln>
                  <a:noFill/>
                </a:ln>
                <a:solidFill>
                  <a:srgbClr val="000000"/>
                </a:solidFill>
                <a:effectLst/>
                <a:uLnTx/>
                <a:uFillTx/>
                <a:latin typeface="Calibri"/>
                <a:ea typeface="+mn-ea"/>
                <a:cs typeface="+mn-cs"/>
              </a:rPr>
              <a:t> </a:t>
            </a:r>
            <a:r>
              <a:rPr kumimoji="0" lang="en-US" sz="2400" b="0" i="0" u="none" strike="noStrike" kern="1200" cap="none" spc="0" normalizeH="0" baseline="0" noProof="0" dirty="0" err="1">
                <a:ln>
                  <a:noFill/>
                </a:ln>
                <a:solidFill>
                  <a:srgbClr val="000000"/>
                </a:solidFill>
                <a:effectLst/>
                <a:uLnTx/>
                <a:uFillTx/>
                <a:latin typeface="Calibri"/>
                <a:ea typeface="+mn-ea"/>
                <a:cs typeface="+mn-cs"/>
              </a:rPr>
              <a:t>cardiovasculara</a:t>
            </a: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BCR: </a:t>
            </a:r>
            <a:r>
              <a:rPr kumimoji="0" lang="en-US" sz="2400" b="0" i="0" u="none" strike="noStrike" kern="1200" cap="none" spc="0" normalizeH="0" baseline="0" noProof="0" dirty="0" err="1">
                <a:ln>
                  <a:noFill/>
                </a:ln>
                <a:solidFill>
                  <a:srgbClr val="000000"/>
                </a:solidFill>
                <a:effectLst/>
                <a:uLnTx/>
                <a:uFillTx/>
                <a:latin typeface="Calibri"/>
                <a:ea typeface="+mn-ea"/>
                <a:cs typeface="+mn-cs"/>
              </a:rPr>
              <a:t>boala</a:t>
            </a:r>
            <a:r>
              <a:rPr kumimoji="0" lang="en-US" sz="2400" b="0" i="0" u="none" strike="noStrike" kern="1200" cap="none" spc="0" normalizeH="0" baseline="0" noProof="0" dirty="0">
                <a:ln>
                  <a:noFill/>
                </a:ln>
                <a:solidFill>
                  <a:srgbClr val="000000"/>
                </a:solidFill>
                <a:effectLst/>
                <a:uLnTx/>
                <a:uFillTx/>
                <a:latin typeface="Calibri"/>
                <a:ea typeface="+mn-ea"/>
                <a:cs typeface="+mn-cs"/>
              </a:rPr>
              <a:t> </a:t>
            </a:r>
            <a:r>
              <a:rPr kumimoji="0" lang="en-US" sz="2400" b="0" i="0" u="none" strike="noStrike" kern="1200" cap="none" spc="0" normalizeH="0" baseline="0" noProof="0" dirty="0" err="1">
                <a:ln>
                  <a:noFill/>
                </a:ln>
                <a:solidFill>
                  <a:srgbClr val="000000"/>
                </a:solidFill>
                <a:effectLst/>
                <a:uLnTx/>
                <a:uFillTx/>
                <a:latin typeface="Calibri"/>
                <a:ea typeface="+mn-ea"/>
                <a:cs typeface="+mn-cs"/>
              </a:rPr>
              <a:t>cronica</a:t>
            </a:r>
            <a:r>
              <a:rPr kumimoji="0" lang="en-US" sz="2400" b="0" i="0" u="none" strike="noStrike" kern="1200" cap="none" spc="0" normalizeH="0" baseline="0" noProof="0" dirty="0">
                <a:ln>
                  <a:noFill/>
                </a:ln>
                <a:solidFill>
                  <a:srgbClr val="000000"/>
                </a:solidFill>
                <a:effectLst/>
                <a:uLnTx/>
                <a:uFillTx/>
                <a:latin typeface="Calibri"/>
                <a:ea typeface="+mn-ea"/>
                <a:cs typeface="+mn-cs"/>
              </a:rPr>
              <a:t> de </a:t>
            </a:r>
            <a:r>
              <a:rPr kumimoji="0" lang="en-US" sz="2400" b="0" i="0" u="none" strike="noStrike" kern="1200" cap="none" spc="0" normalizeH="0" baseline="0" noProof="0" dirty="0" err="1">
                <a:ln>
                  <a:noFill/>
                </a:ln>
                <a:solidFill>
                  <a:srgbClr val="000000"/>
                </a:solidFill>
                <a:effectLst/>
                <a:uLnTx/>
                <a:uFillTx/>
                <a:latin typeface="Calibri"/>
                <a:ea typeface="+mn-ea"/>
                <a:cs typeface="+mn-cs"/>
              </a:rPr>
              <a:t>rinichi</a:t>
            </a: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o-RO" sz="14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3866610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9B039184-11E0-2F96-357D-14B33EBD5E46}"/>
              </a:ext>
            </a:extLst>
          </p:cNvPr>
          <p:cNvGraphicFramePr>
            <a:graphicFrameLocks noGrp="1"/>
          </p:cNvGraphicFramePr>
          <p:nvPr/>
        </p:nvGraphicFramePr>
        <p:xfrm>
          <a:off x="1104896" y="778227"/>
          <a:ext cx="10077464" cy="4764435"/>
        </p:xfrm>
        <a:graphic>
          <a:graphicData uri="http://schemas.openxmlformats.org/drawingml/2006/table">
            <a:tbl>
              <a:tblPr firstRow="1" bandRow="1">
                <a:effectLst/>
                <a:tableStyleId>{5940675A-B579-460E-94D1-54222C63F5DA}</a:tableStyleId>
              </a:tblPr>
              <a:tblGrid>
                <a:gridCol w="1434263">
                  <a:extLst>
                    <a:ext uri="{9D8B030D-6E8A-4147-A177-3AD203B41FA5}">
                      <a16:colId xmlns:a16="http://schemas.microsoft.com/office/drawing/2014/main" val="2010418723"/>
                    </a:ext>
                  </a:extLst>
                </a:gridCol>
                <a:gridCol w="1924885">
                  <a:extLst>
                    <a:ext uri="{9D8B030D-6E8A-4147-A177-3AD203B41FA5}">
                      <a16:colId xmlns:a16="http://schemas.microsoft.com/office/drawing/2014/main" val="3613530319"/>
                    </a:ext>
                  </a:extLst>
                </a:gridCol>
                <a:gridCol w="1679579">
                  <a:extLst>
                    <a:ext uri="{9D8B030D-6E8A-4147-A177-3AD203B41FA5}">
                      <a16:colId xmlns:a16="http://schemas.microsoft.com/office/drawing/2014/main" val="592906792"/>
                    </a:ext>
                  </a:extLst>
                </a:gridCol>
                <a:gridCol w="1679579">
                  <a:extLst>
                    <a:ext uri="{9D8B030D-6E8A-4147-A177-3AD203B41FA5}">
                      <a16:colId xmlns:a16="http://schemas.microsoft.com/office/drawing/2014/main" val="1393718255"/>
                    </a:ext>
                  </a:extLst>
                </a:gridCol>
                <a:gridCol w="1679579">
                  <a:extLst>
                    <a:ext uri="{9D8B030D-6E8A-4147-A177-3AD203B41FA5}">
                      <a16:colId xmlns:a16="http://schemas.microsoft.com/office/drawing/2014/main" val="524896058"/>
                    </a:ext>
                  </a:extLst>
                </a:gridCol>
                <a:gridCol w="1679579">
                  <a:extLst>
                    <a:ext uri="{9D8B030D-6E8A-4147-A177-3AD203B41FA5}">
                      <a16:colId xmlns:a16="http://schemas.microsoft.com/office/drawing/2014/main" val="3194250888"/>
                    </a:ext>
                  </a:extLst>
                </a:gridCol>
              </a:tblGrid>
              <a:tr h="457200">
                <a:tc rowSpan="2">
                  <a:txBody>
                    <a:bodyPr/>
                    <a:lstStyle/>
                    <a:p>
                      <a:pPr lvl="0" algn="ctr"/>
                      <a:r>
                        <a:rPr lang="en-US" b="1"/>
                        <a:t>Stadializarea HTA</a:t>
                      </a:r>
                      <a:endParaRPr lang="ro-RO" b="1"/>
                    </a:p>
                  </a:txBody>
                  <a:tcPr/>
                </a:tc>
                <a:tc rowSpan="2">
                  <a:txBody>
                    <a:bodyPr/>
                    <a:lstStyle/>
                    <a:p>
                      <a:pPr lvl="0" algn="ctr"/>
                      <a:r>
                        <a:rPr lang="en-US"/>
                        <a:t>Factori de risc, AOTMH, BCV, BCR</a:t>
                      </a:r>
                      <a:endParaRPr lang="ro-RO"/>
                    </a:p>
                  </a:txBody>
                  <a:tcPr/>
                </a:tc>
                <a:tc gridSpan="4">
                  <a:txBody>
                    <a:bodyPr/>
                    <a:lstStyle/>
                    <a:p>
                      <a:pPr lvl="0" algn="ctr"/>
                      <a:r>
                        <a:rPr lang="en-US" b="1"/>
                        <a:t>Gradul TA (mmHg) </a:t>
                      </a:r>
                      <a:endParaRPr lang="ro-RO" b="1"/>
                    </a:p>
                  </a:txBody>
                  <a:tcPr/>
                </a:tc>
                <a:tc hMerge="1">
                  <a:txBody>
                    <a:bodyPr/>
                    <a:lstStyle/>
                    <a:p>
                      <a:endParaRPr lang="ro-RO"/>
                    </a:p>
                  </a:txBody>
                  <a:tcPr/>
                </a:tc>
                <a:tc hMerge="1">
                  <a:txBody>
                    <a:bodyPr/>
                    <a:lstStyle/>
                    <a:p>
                      <a:endParaRPr lang="ro-RO"/>
                    </a:p>
                  </a:txBody>
                  <a:tcPr/>
                </a:tc>
                <a:tc hMerge="1">
                  <a:txBody>
                    <a:bodyPr/>
                    <a:lstStyle/>
                    <a:p>
                      <a:endParaRPr lang="ro-RO"/>
                    </a:p>
                  </a:txBody>
                  <a:tcPr/>
                </a:tc>
                <a:extLst>
                  <a:ext uri="{0D108BD9-81ED-4DB2-BD59-A6C34878D82A}">
                    <a16:rowId xmlns:a16="http://schemas.microsoft.com/office/drawing/2014/main" val="4034725206"/>
                  </a:ext>
                </a:extLst>
              </a:tr>
              <a:tr h="457200">
                <a:tc vMerge="1">
                  <a:txBody>
                    <a:bodyPr/>
                    <a:lstStyle/>
                    <a:p>
                      <a:endParaRPr lang="ro-RO"/>
                    </a:p>
                  </a:txBody>
                  <a:tcPr/>
                </a:tc>
                <a:tc vMerge="1">
                  <a:txBody>
                    <a:bodyPr/>
                    <a:lstStyle/>
                    <a:p>
                      <a:endParaRPr lang="ro-RO"/>
                    </a:p>
                  </a:txBody>
                  <a:tcPr/>
                </a:tc>
                <a:tc>
                  <a:txBody>
                    <a:bodyPr/>
                    <a:lstStyle/>
                    <a:p>
                      <a:pPr lvl="0" algn="ctr"/>
                      <a:r>
                        <a:rPr lang="en-US" b="1"/>
                        <a:t>Inalt normala</a:t>
                      </a:r>
                    </a:p>
                    <a:p>
                      <a:pPr lvl="0" algn="ctr"/>
                      <a:r>
                        <a:rPr lang="en-US" b="1"/>
                        <a:t>TAS 130-139</a:t>
                      </a:r>
                    </a:p>
                    <a:p>
                      <a:pPr lvl="0" algn="ctr"/>
                      <a:r>
                        <a:rPr lang="en-US" b="1"/>
                        <a:t>TAD 85-89</a:t>
                      </a:r>
                    </a:p>
                  </a:txBody>
                  <a:tcPr/>
                </a:tc>
                <a:tc>
                  <a:txBody>
                    <a:bodyPr/>
                    <a:lstStyle/>
                    <a:p>
                      <a:pPr lvl="0" algn="ctr"/>
                      <a:r>
                        <a:rPr lang="en-US" b="1"/>
                        <a:t>Grad 1</a:t>
                      </a:r>
                    </a:p>
                    <a:p>
                      <a:pPr lvl="0" algn="ctr"/>
                      <a:r>
                        <a:rPr lang="en-US" b="1"/>
                        <a:t>TAS 140-159</a:t>
                      </a:r>
                    </a:p>
                    <a:p>
                      <a:pPr lvl="0" algn="ctr"/>
                      <a:r>
                        <a:rPr lang="en-US" b="1"/>
                        <a:t>TAD 90-99</a:t>
                      </a:r>
                      <a:endParaRPr lang="ro-RO" b="1"/>
                    </a:p>
                  </a:txBody>
                  <a:tcPr/>
                </a:tc>
                <a:tc>
                  <a:txBody>
                    <a:bodyPr/>
                    <a:lstStyle/>
                    <a:p>
                      <a:pPr lvl="0" algn="ctr"/>
                      <a:r>
                        <a:rPr lang="en-US" b="1"/>
                        <a:t>Grad 2</a:t>
                      </a:r>
                    </a:p>
                    <a:p>
                      <a:pPr lvl="0" algn="ctr"/>
                      <a:r>
                        <a:rPr lang="en-US" b="1"/>
                        <a:t>TAS 160-179</a:t>
                      </a:r>
                    </a:p>
                    <a:p>
                      <a:pPr lvl="0" algn="ctr"/>
                      <a:r>
                        <a:rPr lang="en-US" b="1"/>
                        <a:t>TAD 100-109</a:t>
                      </a:r>
                      <a:endParaRPr lang="ro-RO" b="1"/>
                    </a:p>
                  </a:txBody>
                  <a:tcPr/>
                </a:tc>
                <a:tc>
                  <a:txBody>
                    <a:bodyPr/>
                    <a:lstStyle/>
                    <a:p>
                      <a:pPr lvl="0" algn="ctr"/>
                      <a:r>
                        <a:rPr lang="en-US" b="1"/>
                        <a:t>Grad 3</a:t>
                      </a:r>
                    </a:p>
                    <a:p>
                      <a:pPr lvl="0" algn="ctr"/>
                      <a:r>
                        <a:rPr lang="en-US" b="1"/>
                        <a:t>TAS ≥ 180</a:t>
                      </a:r>
                    </a:p>
                    <a:p>
                      <a:pPr lvl="0" algn="ctr"/>
                      <a:r>
                        <a:rPr lang="en-US" b="1"/>
                        <a:t>TAD ≥ 110</a:t>
                      </a:r>
                      <a:endParaRPr lang="ro-RO" b="1"/>
                    </a:p>
                  </a:txBody>
                  <a:tcPr/>
                </a:tc>
                <a:extLst>
                  <a:ext uri="{0D108BD9-81ED-4DB2-BD59-A6C34878D82A}">
                    <a16:rowId xmlns:a16="http://schemas.microsoft.com/office/drawing/2014/main" val="3276075873"/>
                  </a:ext>
                </a:extLst>
              </a:tr>
              <a:tr h="678567">
                <a:tc rowSpan="3">
                  <a:txBody>
                    <a:bodyPr/>
                    <a:lstStyle/>
                    <a:p>
                      <a:pPr lvl="0" algn="ctr"/>
                      <a:r>
                        <a:rPr lang="en-US" b="1"/>
                        <a:t>Stadiul 1</a:t>
                      </a:r>
                      <a:endParaRPr lang="ro-RO" b="1"/>
                    </a:p>
                  </a:txBody>
                  <a:tcPr/>
                </a:tc>
                <a:tc>
                  <a:txBody>
                    <a:bodyPr/>
                    <a:lstStyle/>
                    <a:p>
                      <a:pPr lvl="0" algn="ctr"/>
                      <a:r>
                        <a:rPr lang="en-US"/>
                        <a:t>Fara alti factori de risc</a:t>
                      </a:r>
                      <a:r>
                        <a:rPr lang="en-US" baseline="30000"/>
                        <a:t>1</a:t>
                      </a:r>
                      <a:endParaRPr lang="ro-RO"/>
                    </a:p>
                  </a:txBody>
                  <a:tcPr/>
                </a:tc>
                <a:tc>
                  <a:txBody>
                    <a:bodyPr/>
                    <a:lstStyle/>
                    <a:p>
                      <a:pPr lvl="0" algn="ctr"/>
                      <a:r>
                        <a:rPr lang="en-US"/>
                        <a:t>Risc scazut</a:t>
                      </a:r>
                    </a:p>
                  </a:txBody>
                  <a:tcPr>
                    <a:solidFill>
                      <a:srgbClr val="00FF00"/>
                    </a:solidFill>
                  </a:tcPr>
                </a:tc>
                <a:tc>
                  <a:txBody>
                    <a:bodyPr/>
                    <a:lstStyle/>
                    <a:p>
                      <a:pPr lvl="0" algn="ctr"/>
                      <a:r>
                        <a:rPr lang="en-US"/>
                        <a:t>Risc scazut</a:t>
                      </a:r>
                      <a:endParaRPr lang="ro-RO"/>
                    </a:p>
                  </a:txBody>
                  <a:tcPr>
                    <a:solidFill>
                      <a:srgbClr val="00FF00"/>
                    </a:solidFill>
                  </a:tcPr>
                </a:tc>
                <a:tc>
                  <a:txBody>
                    <a:bodyPr/>
                    <a:lstStyle/>
                    <a:p>
                      <a:pPr lvl="0" algn="ctr"/>
                      <a:r>
                        <a:rPr lang="en-US"/>
                        <a:t>Risc moderat</a:t>
                      </a:r>
                      <a:endParaRPr lang="ro-RO"/>
                    </a:p>
                  </a:txBody>
                  <a:tcPr>
                    <a:solidFill>
                      <a:srgbClr val="FF9933"/>
                    </a:solidFill>
                  </a:tcPr>
                </a:tc>
                <a:tc>
                  <a:txBody>
                    <a:bodyPr/>
                    <a:lstStyle/>
                    <a:p>
                      <a:pPr marL="0" marR="0" lvl="0" indent="0" algn="ctr" defTabSz="914400" rtl="0" fontAlgn="auto" hangingPunct="1">
                        <a:lnSpc>
                          <a:spcPct val="100000"/>
                        </a:lnSpc>
                        <a:spcBef>
                          <a:spcPts val="0"/>
                        </a:spcBef>
                        <a:spcAft>
                          <a:spcPts val="0"/>
                        </a:spcAft>
                        <a:buNone/>
                        <a:tabLst/>
                      </a:pPr>
                      <a:r>
                        <a:rPr lang="en-US"/>
                        <a:t>Risc inalt</a:t>
                      </a:r>
                      <a:endParaRPr lang="ro-RO"/>
                    </a:p>
                    <a:p>
                      <a:pPr lvl="0" algn="ctr"/>
                      <a:endParaRPr lang="ro-RO"/>
                    </a:p>
                  </a:txBody>
                  <a:tcPr>
                    <a:solidFill>
                      <a:srgbClr val="FF0000"/>
                    </a:solidFill>
                  </a:tcPr>
                </a:tc>
                <a:extLst>
                  <a:ext uri="{0D108BD9-81ED-4DB2-BD59-A6C34878D82A}">
                    <a16:rowId xmlns:a16="http://schemas.microsoft.com/office/drawing/2014/main" val="4250003523"/>
                  </a:ext>
                </a:extLst>
              </a:tr>
              <a:tr h="678567">
                <a:tc vMerge="1">
                  <a:txBody>
                    <a:bodyPr/>
                    <a:lstStyle/>
                    <a:p>
                      <a:endParaRPr lang="ro-RO"/>
                    </a:p>
                  </a:txBody>
                  <a:tcPr/>
                </a:tc>
                <a:tc>
                  <a:txBody>
                    <a:bodyPr/>
                    <a:lstStyle/>
                    <a:p>
                      <a:pPr lvl="0" algn="ctr"/>
                      <a:r>
                        <a:rPr lang="en-US"/>
                        <a:t>1 sau 2 factori de risc</a:t>
                      </a:r>
                      <a:endParaRPr lang="ro-RO"/>
                    </a:p>
                  </a:txBody>
                  <a:tcPr/>
                </a:tc>
                <a:tc>
                  <a:txBody>
                    <a:bodyPr/>
                    <a:lstStyle/>
                    <a:p>
                      <a:pPr lvl="0" algn="ctr"/>
                      <a:r>
                        <a:rPr lang="en-US"/>
                        <a:t>Risc scazut</a:t>
                      </a:r>
                      <a:endParaRPr lang="ro-RO"/>
                    </a:p>
                  </a:txBody>
                  <a:tcPr>
                    <a:solidFill>
                      <a:srgbClr val="00FF00"/>
                    </a:solidFill>
                  </a:tcPr>
                </a:tc>
                <a:tc>
                  <a:txBody>
                    <a:bodyPr/>
                    <a:lstStyle/>
                    <a:p>
                      <a:pPr lvl="0" algn="ctr"/>
                      <a:r>
                        <a:rPr lang="en-US"/>
                        <a:t>Risc moderat</a:t>
                      </a:r>
                      <a:endParaRPr lang="ro-RO"/>
                    </a:p>
                  </a:txBody>
                  <a:tcPr>
                    <a:solidFill>
                      <a:srgbClr val="FF9933"/>
                    </a:solidFill>
                  </a:tcPr>
                </a:tc>
                <a:tc>
                  <a:txBody>
                    <a:bodyPr/>
                    <a:lstStyle/>
                    <a:p>
                      <a:pPr lvl="0" algn="ctr"/>
                      <a:r>
                        <a:rPr lang="en-US"/>
                        <a:t>Risc moderat - inalt</a:t>
                      </a:r>
                      <a:endParaRPr lang="ro-RO"/>
                    </a:p>
                  </a:txBody>
                  <a:tcPr>
                    <a:solidFill>
                      <a:srgbClr val="FF6600"/>
                    </a:solidFill>
                  </a:tcPr>
                </a:tc>
                <a:tc>
                  <a:txBody>
                    <a:bodyPr/>
                    <a:lstStyle/>
                    <a:p>
                      <a:pPr marL="0" marR="0" lvl="0" indent="0" algn="ctr" defTabSz="914400" rtl="0" fontAlgn="auto" hangingPunct="1">
                        <a:lnSpc>
                          <a:spcPct val="100000"/>
                        </a:lnSpc>
                        <a:spcBef>
                          <a:spcPts val="0"/>
                        </a:spcBef>
                        <a:spcAft>
                          <a:spcPts val="0"/>
                        </a:spcAft>
                        <a:buNone/>
                        <a:tabLst/>
                      </a:pPr>
                      <a:r>
                        <a:rPr lang="en-US"/>
                        <a:t>Risc inalt</a:t>
                      </a:r>
                      <a:endParaRPr lang="ro-RO"/>
                    </a:p>
                    <a:p>
                      <a:pPr lvl="0" algn="ctr"/>
                      <a:endParaRPr lang="ro-RO"/>
                    </a:p>
                  </a:txBody>
                  <a:tcPr>
                    <a:solidFill>
                      <a:srgbClr val="FF0000"/>
                    </a:solidFill>
                  </a:tcPr>
                </a:tc>
                <a:extLst>
                  <a:ext uri="{0D108BD9-81ED-4DB2-BD59-A6C34878D82A}">
                    <a16:rowId xmlns:a16="http://schemas.microsoft.com/office/drawing/2014/main" val="1039229110"/>
                  </a:ext>
                </a:extLst>
              </a:tr>
              <a:tr h="678567">
                <a:tc vMerge="1">
                  <a:txBody>
                    <a:bodyPr/>
                    <a:lstStyle/>
                    <a:p>
                      <a:endParaRPr lang="ro-RO"/>
                    </a:p>
                  </a:txBody>
                  <a:tcPr/>
                </a:tc>
                <a:tc>
                  <a:txBody>
                    <a:bodyPr/>
                    <a:lstStyle/>
                    <a:p>
                      <a:pPr lvl="0" algn="ctr"/>
                      <a:r>
                        <a:rPr lang="ro-RO"/>
                        <a:t>≥</a:t>
                      </a:r>
                      <a:r>
                        <a:rPr lang="en-US"/>
                        <a:t> 3 factori de risc</a:t>
                      </a:r>
                      <a:endParaRPr lang="ro-RO"/>
                    </a:p>
                  </a:txBody>
                  <a:tcPr/>
                </a:tc>
                <a:tc>
                  <a:txBody>
                    <a:bodyPr/>
                    <a:lstStyle/>
                    <a:p>
                      <a:pPr lvl="0" algn="ctr"/>
                      <a:r>
                        <a:rPr lang="en-US"/>
                        <a:t>Risc scazut-moderat</a:t>
                      </a:r>
                      <a:endParaRPr lang="ro-RO"/>
                    </a:p>
                  </a:txBody>
                  <a:tcPr>
                    <a:solidFill>
                      <a:srgbClr val="CCCC00"/>
                    </a:solidFill>
                  </a:tcPr>
                </a:tc>
                <a:tc>
                  <a:txBody>
                    <a:bodyPr/>
                    <a:lstStyle/>
                    <a:p>
                      <a:pPr lvl="0" algn="ctr"/>
                      <a:r>
                        <a:rPr lang="en-US"/>
                        <a:t>Risc moderat - inalt</a:t>
                      </a:r>
                      <a:endParaRPr lang="ro-RO"/>
                    </a:p>
                  </a:txBody>
                  <a:tcPr>
                    <a:solidFill>
                      <a:srgbClr val="FF6600"/>
                    </a:solidFill>
                  </a:tcPr>
                </a:tc>
                <a:tc>
                  <a:txBody>
                    <a:bodyPr/>
                    <a:lstStyle/>
                    <a:p>
                      <a:pPr lvl="0" algn="ctr"/>
                      <a:r>
                        <a:rPr lang="en-US"/>
                        <a:t>Risc inalt</a:t>
                      </a:r>
                      <a:endParaRPr lang="ro-RO"/>
                    </a:p>
                  </a:txBody>
                  <a:tcPr>
                    <a:solidFill>
                      <a:srgbClr val="FF0000"/>
                    </a:solidFill>
                  </a:tcPr>
                </a:tc>
                <a:tc>
                  <a:txBody>
                    <a:bodyPr/>
                    <a:lstStyle/>
                    <a:p>
                      <a:pPr marL="0" marR="0" lvl="0" indent="0" algn="ctr" defTabSz="914400" rtl="0" fontAlgn="auto" hangingPunct="1">
                        <a:lnSpc>
                          <a:spcPct val="100000"/>
                        </a:lnSpc>
                        <a:spcBef>
                          <a:spcPts val="0"/>
                        </a:spcBef>
                        <a:spcAft>
                          <a:spcPts val="0"/>
                        </a:spcAft>
                        <a:buNone/>
                        <a:tabLst/>
                      </a:pPr>
                      <a:r>
                        <a:rPr lang="en-US"/>
                        <a:t>Risc inalt</a:t>
                      </a:r>
                      <a:endParaRPr lang="ro-RO"/>
                    </a:p>
                    <a:p>
                      <a:pPr lvl="0" algn="ctr"/>
                      <a:endParaRPr lang="ro-RO"/>
                    </a:p>
                  </a:txBody>
                  <a:tcPr>
                    <a:solidFill>
                      <a:srgbClr val="FF0000"/>
                    </a:solidFill>
                  </a:tcPr>
                </a:tc>
                <a:extLst>
                  <a:ext uri="{0D108BD9-81ED-4DB2-BD59-A6C34878D82A}">
                    <a16:rowId xmlns:a16="http://schemas.microsoft.com/office/drawing/2014/main" val="741215404"/>
                  </a:ext>
                </a:extLst>
              </a:tr>
              <a:tr h="678567">
                <a:tc>
                  <a:txBody>
                    <a:bodyPr/>
                    <a:lstStyle/>
                    <a:p>
                      <a:pPr lvl="0" algn="ctr"/>
                      <a:r>
                        <a:rPr lang="en-US" b="1"/>
                        <a:t>Stadiul 2</a:t>
                      </a:r>
                      <a:endParaRPr lang="ro-RO" b="1"/>
                    </a:p>
                  </a:txBody>
                  <a:tcPr/>
                </a:tc>
                <a:tc>
                  <a:txBody>
                    <a:bodyPr/>
                    <a:lstStyle/>
                    <a:p>
                      <a:pPr lvl="0" algn="ctr"/>
                      <a:r>
                        <a:rPr lang="en-US"/>
                        <a:t>AOTMH, BCR grad 3 sau DZ</a:t>
                      </a:r>
                      <a:endParaRPr lang="ro-RO"/>
                    </a:p>
                  </a:txBody>
                  <a:tcPr/>
                </a:tc>
                <a:tc>
                  <a:txBody>
                    <a:bodyPr/>
                    <a:lstStyle/>
                    <a:p>
                      <a:pPr lvl="0" algn="ctr"/>
                      <a:r>
                        <a:rPr lang="en-US"/>
                        <a:t>Risc moderat - inalt</a:t>
                      </a:r>
                      <a:endParaRPr lang="ro-RO"/>
                    </a:p>
                  </a:txBody>
                  <a:tcPr>
                    <a:solidFill>
                      <a:srgbClr val="FF6600"/>
                    </a:solidFill>
                  </a:tcPr>
                </a:tc>
                <a:tc>
                  <a:txBody>
                    <a:bodyPr/>
                    <a:lstStyle/>
                    <a:p>
                      <a:pPr lvl="0" algn="ctr"/>
                      <a:r>
                        <a:rPr lang="en-US"/>
                        <a:t>Risc inalt</a:t>
                      </a:r>
                      <a:endParaRPr lang="ro-RO"/>
                    </a:p>
                  </a:txBody>
                  <a:tcPr>
                    <a:solidFill>
                      <a:srgbClr val="FF0000"/>
                    </a:solidFill>
                  </a:tcPr>
                </a:tc>
                <a:tc>
                  <a:txBody>
                    <a:bodyPr/>
                    <a:lstStyle/>
                    <a:p>
                      <a:pPr lvl="0" algn="ctr"/>
                      <a:r>
                        <a:rPr lang="en-US"/>
                        <a:t>Risc inalt</a:t>
                      </a:r>
                      <a:endParaRPr lang="ro-RO"/>
                    </a:p>
                  </a:txBody>
                  <a:tcPr>
                    <a:solidFill>
                      <a:srgbClr val="FF0000"/>
                    </a:solidFill>
                  </a:tcPr>
                </a:tc>
                <a:tc>
                  <a:txBody>
                    <a:bodyPr/>
                    <a:lstStyle/>
                    <a:p>
                      <a:pPr marL="0" marR="0" lvl="0" indent="0" algn="ctr" defTabSz="914400" rtl="0" fontAlgn="auto" hangingPunct="1">
                        <a:lnSpc>
                          <a:spcPct val="100000"/>
                        </a:lnSpc>
                        <a:spcBef>
                          <a:spcPts val="0"/>
                        </a:spcBef>
                        <a:spcAft>
                          <a:spcPts val="0"/>
                        </a:spcAft>
                        <a:buNone/>
                        <a:tabLst/>
                      </a:pPr>
                      <a:r>
                        <a:rPr lang="en-US">
                          <a:solidFill>
                            <a:srgbClr val="FFFFFF"/>
                          </a:solidFill>
                        </a:rPr>
                        <a:t>Risc foarte inalt</a:t>
                      </a:r>
                      <a:endParaRPr lang="ro-RO">
                        <a:solidFill>
                          <a:srgbClr val="FFFFFF"/>
                        </a:solidFill>
                      </a:endParaRPr>
                    </a:p>
                    <a:p>
                      <a:pPr lvl="0" algn="ctr"/>
                      <a:endParaRPr lang="ro-RO"/>
                    </a:p>
                  </a:txBody>
                  <a:tcPr>
                    <a:solidFill>
                      <a:srgbClr val="CC0000"/>
                    </a:solidFill>
                  </a:tcPr>
                </a:tc>
                <a:extLst>
                  <a:ext uri="{0D108BD9-81ED-4DB2-BD59-A6C34878D82A}">
                    <a16:rowId xmlns:a16="http://schemas.microsoft.com/office/drawing/2014/main" val="3296559968"/>
                  </a:ext>
                </a:extLst>
              </a:tr>
              <a:tr h="678567">
                <a:tc>
                  <a:txBody>
                    <a:bodyPr/>
                    <a:lstStyle/>
                    <a:p>
                      <a:pPr lvl="0" algn="ctr"/>
                      <a:r>
                        <a:rPr lang="en-US" b="1"/>
                        <a:t>Stadiul 3</a:t>
                      </a:r>
                      <a:endParaRPr lang="ro-RO" b="1"/>
                    </a:p>
                  </a:txBody>
                  <a:tcPr/>
                </a:tc>
                <a:tc>
                  <a:txBody>
                    <a:bodyPr/>
                    <a:lstStyle/>
                    <a:p>
                      <a:pPr lvl="0" algn="ctr"/>
                      <a:r>
                        <a:rPr lang="en-US"/>
                        <a:t>BCV dovedita sau BCR grad ≥ 4</a:t>
                      </a:r>
                      <a:endParaRPr lang="ro-RO"/>
                    </a:p>
                  </a:txBody>
                  <a:tcPr/>
                </a:tc>
                <a:tc>
                  <a:txBody>
                    <a:bodyPr/>
                    <a:lstStyle/>
                    <a:p>
                      <a:pPr lvl="0" algn="ctr"/>
                      <a:r>
                        <a:rPr lang="en-US">
                          <a:solidFill>
                            <a:srgbClr val="FFFFFF"/>
                          </a:solidFill>
                        </a:rPr>
                        <a:t>Risc foarte inalt</a:t>
                      </a:r>
                      <a:endParaRPr lang="ro-RO">
                        <a:solidFill>
                          <a:srgbClr val="FFFFFF"/>
                        </a:solidFill>
                      </a:endParaRPr>
                    </a:p>
                  </a:txBody>
                  <a:tcPr>
                    <a:solidFill>
                      <a:srgbClr val="CC0000"/>
                    </a:solidFill>
                  </a:tcPr>
                </a:tc>
                <a:tc>
                  <a:txBody>
                    <a:bodyPr/>
                    <a:lstStyle/>
                    <a:p>
                      <a:pPr lvl="0" algn="ctr"/>
                      <a:r>
                        <a:rPr lang="en-US">
                          <a:solidFill>
                            <a:srgbClr val="FFFFFF"/>
                          </a:solidFill>
                        </a:rPr>
                        <a:t>Risc foarte inalt</a:t>
                      </a:r>
                      <a:endParaRPr lang="ro-RO">
                        <a:solidFill>
                          <a:srgbClr val="FFFFFF"/>
                        </a:solidFill>
                      </a:endParaRPr>
                    </a:p>
                  </a:txBody>
                  <a:tcPr>
                    <a:solidFill>
                      <a:srgbClr val="CC0000"/>
                    </a:solidFill>
                  </a:tcPr>
                </a:tc>
                <a:tc>
                  <a:txBody>
                    <a:bodyPr/>
                    <a:lstStyle/>
                    <a:p>
                      <a:pPr lvl="0" algn="ctr"/>
                      <a:r>
                        <a:rPr lang="en-US">
                          <a:solidFill>
                            <a:srgbClr val="FFFFFF"/>
                          </a:solidFill>
                        </a:rPr>
                        <a:t>Risc foarte inalt</a:t>
                      </a:r>
                      <a:endParaRPr lang="ro-RO">
                        <a:solidFill>
                          <a:srgbClr val="FFFFFF"/>
                        </a:solidFill>
                      </a:endParaRPr>
                    </a:p>
                  </a:txBody>
                  <a:tcPr>
                    <a:solidFill>
                      <a:srgbClr val="CC0000"/>
                    </a:solidFill>
                  </a:tcPr>
                </a:tc>
                <a:tc>
                  <a:txBody>
                    <a:bodyPr/>
                    <a:lstStyle/>
                    <a:p>
                      <a:pPr marL="0" marR="0" lvl="0" indent="0" algn="ctr" defTabSz="914400" rtl="0" fontAlgn="auto" hangingPunct="1">
                        <a:lnSpc>
                          <a:spcPct val="100000"/>
                        </a:lnSpc>
                        <a:spcBef>
                          <a:spcPts val="0"/>
                        </a:spcBef>
                        <a:spcAft>
                          <a:spcPts val="0"/>
                        </a:spcAft>
                        <a:buNone/>
                        <a:tabLst/>
                      </a:pPr>
                      <a:r>
                        <a:rPr lang="en-US">
                          <a:solidFill>
                            <a:srgbClr val="FFFFFF"/>
                          </a:solidFill>
                        </a:rPr>
                        <a:t>Risc foarte inalt</a:t>
                      </a:r>
                      <a:endParaRPr lang="ro-RO">
                        <a:solidFill>
                          <a:srgbClr val="FFFFFF"/>
                        </a:solidFill>
                      </a:endParaRPr>
                    </a:p>
                    <a:p>
                      <a:pPr lvl="0" algn="ctr"/>
                      <a:endParaRPr lang="ro-RO">
                        <a:solidFill>
                          <a:srgbClr val="FFFFFF"/>
                        </a:solidFill>
                      </a:endParaRPr>
                    </a:p>
                  </a:txBody>
                  <a:tcPr>
                    <a:solidFill>
                      <a:srgbClr val="CC0000"/>
                    </a:solidFill>
                  </a:tcPr>
                </a:tc>
                <a:extLst>
                  <a:ext uri="{0D108BD9-81ED-4DB2-BD59-A6C34878D82A}">
                    <a16:rowId xmlns:a16="http://schemas.microsoft.com/office/drawing/2014/main" val="3599756009"/>
                  </a:ext>
                </a:extLst>
              </a:tr>
            </a:tbl>
          </a:graphicData>
        </a:graphic>
      </p:graphicFrame>
      <p:sp>
        <p:nvSpPr>
          <p:cNvPr id="3" name="TextBox 3">
            <a:extLst>
              <a:ext uri="{FF2B5EF4-FFF2-40B4-BE49-F238E27FC236}">
                <a16:creationId xmlns:a16="http://schemas.microsoft.com/office/drawing/2014/main" id="{BC26AEDA-AE4E-1162-F441-D0E99A029813}"/>
              </a:ext>
            </a:extLst>
          </p:cNvPr>
          <p:cNvSpPr txBox="1"/>
          <p:nvPr/>
        </p:nvSpPr>
        <p:spPr>
          <a:xfrm>
            <a:off x="1924053" y="5710437"/>
            <a:ext cx="5010153"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800" b="0" i="0" u="none" strike="noStrike" kern="1200" cap="none" spc="0" normalizeH="0" baseline="0" noProof="0">
                <a:ln>
                  <a:noFill/>
                </a:ln>
                <a:solidFill>
                  <a:srgbClr val="000000"/>
                </a:solidFill>
                <a:effectLst/>
                <a:uLnTx/>
                <a:uFillTx/>
                <a:latin typeface="Calibri"/>
                <a:ea typeface="+mn-ea"/>
                <a:cs typeface="+mn-cs"/>
              </a:rPr>
              <a:t>1: estimarea riscului prin scala SCORE2     </a:t>
            </a:r>
            <a:endParaRPr kumimoji="0" lang="ro-RO" sz="1800" b="0" i="0" u="none" strike="noStrike" kern="1200" cap="none" spc="0" normalizeH="0" baseline="0" noProof="0">
              <a:ln>
                <a:noFill/>
              </a:ln>
              <a:solidFill>
                <a:srgbClr val="000000"/>
              </a:solidFill>
              <a:effectLst/>
              <a:uLnTx/>
              <a:uFillTx/>
              <a:latin typeface="Calibri"/>
              <a:ea typeface="+mn-ea"/>
              <a:cs typeface="+mn-cs"/>
            </a:endParaRPr>
          </a:p>
        </p:txBody>
      </p:sp>
      <p:pic>
        <p:nvPicPr>
          <p:cNvPr id="4" name="Picture 4">
            <a:extLst>
              <a:ext uri="{FF2B5EF4-FFF2-40B4-BE49-F238E27FC236}">
                <a16:creationId xmlns:a16="http://schemas.microsoft.com/office/drawing/2014/main" id="{2044B1B4-D4D5-E6A6-39AB-1BFC28DD2E4D}"/>
              </a:ext>
            </a:extLst>
          </p:cNvPr>
          <p:cNvPicPr>
            <a:picLocks noChangeAspect="1"/>
          </p:cNvPicPr>
          <p:nvPr/>
        </p:nvPicPr>
        <p:blipFill>
          <a:blip r:embed="rId2"/>
          <a:stretch>
            <a:fillRect/>
          </a:stretch>
        </p:blipFill>
        <p:spPr>
          <a:xfrm>
            <a:off x="397187" y="6270507"/>
            <a:ext cx="3214682" cy="467587"/>
          </a:xfrm>
          <a:prstGeom prst="rect">
            <a:avLst/>
          </a:prstGeom>
          <a:noFill/>
          <a:ln cap="flat">
            <a:noFill/>
          </a:ln>
          <a:effectLst>
            <a:outerShdw dir="16200000" algn="tl">
              <a:srgbClr val="000000">
                <a:alpha val="40000"/>
              </a:srgbClr>
            </a:outerShdw>
          </a:effectLst>
        </p:spPr>
      </p:pic>
      <p:pic>
        <p:nvPicPr>
          <p:cNvPr id="5" name="Picture 5" descr="European Society of Hypertension Announces Comprehensive New Guidelines for  the Management of Arterial Hypertension">
            <a:extLst>
              <a:ext uri="{FF2B5EF4-FFF2-40B4-BE49-F238E27FC236}">
                <a16:creationId xmlns:a16="http://schemas.microsoft.com/office/drawing/2014/main" id="{E45AF46F-CEF3-3D71-F4E2-830427575D2C}"/>
              </a:ext>
            </a:extLst>
          </p:cNvPr>
          <p:cNvPicPr>
            <a:picLocks noChangeAspect="1"/>
          </p:cNvPicPr>
          <p:nvPr/>
        </p:nvPicPr>
        <p:blipFill>
          <a:blip r:embed="rId3"/>
          <a:srcRect/>
          <a:stretch>
            <a:fillRect/>
          </a:stretch>
        </p:blipFill>
        <p:spPr>
          <a:xfrm>
            <a:off x="10788667" y="-57790"/>
            <a:ext cx="1403329" cy="737875"/>
          </a:xfrm>
          <a:prstGeom prst="rect">
            <a:avLst/>
          </a:prstGeom>
          <a:noFill/>
          <a:ln cap="flat">
            <a:noFill/>
          </a:ln>
          <a:effectLst>
            <a:outerShdw dir="16200000" algn="tl">
              <a:srgbClr val="000000">
                <a:alpha val="40000"/>
              </a:srgbClr>
            </a:outerShdw>
          </a:effectLst>
        </p:spPr>
      </p:pic>
      <p:grpSp>
        <p:nvGrpSpPr>
          <p:cNvPr id="6" name="Group 11">
            <a:extLst>
              <a:ext uri="{FF2B5EF4-FFF2-40B4-BE49-F238E27FC236}">
                <a16:creationId xmlns:a16="http://schemas.microsoft.com/office/drawing/2014/main" id="{8F5AA612-6A00-A104-033A-6228A95FBCB1}"/>
              </a:ext>
            </a:extLst>
          </p:cNvPr>
          <p:cNvGrpSpPr/>
          <p:nvPr/>
        </p:nvGrpSpPr>
        <p:grpSpPr>
          <a:xfrm>
            <a:off x="6472607" y="5710437"/>
            <a:ext cx="2957143" cy="1114223"/>
            <a:chOff x="6472607" y="5710437"/>
            <a:chExt cx="2957143" cy="1114223"/>
          </a:xfrm>
        </p:grpSpPr>
        <p:pic>
          <p:nvPicPr>
            <p:cNvPr id="7" name="Picture 7">
              <a:extLst>
                <a:ext uri="{FF2B5EF4-FFF2-40B4-BE49-F238E27FC236}">
                  <a16:creationId xmlns:a16="http://schemas.microsoft.com/office/drawing/2014/main" id="{07B0AD49-8981-3724-3A69-C8D01BB6971D}"/>
                </a:ext>
              </a:extLst>
            </p:cNvPr>
            <p:cNvPicPr>
              <a:picLocks noChangeAspect="1"/>
            </p:cNvPicPr>
            <p:nvPr/>
          </p:nvPicPr>
          <p:blipFill>
            <a:blip r:embed="rId4"/>
            <a:stretch>
              <a:fillRect/>
            </a:stretch>
          </p:blipFill>
          <p:spPr>
            <a:xfrm>
              <a:off x="6472607" y="5917530"/>
              <a:ext cx="2674528" cy="705953"/>
            </a:xfrm>
            <a:prstGeom prst="rect">
              <a:avLst/>
            </a:prstGeom>
            <a:noFill/>
            <a:ln cap="flat">
              <a:noFill/>
            </a:ln>
          </p:spPr>
        </p:pic>
        <p:sp>
          <p:nvSpPr>
            <p:cNvPr id="8" name="TextBox 9">
              <a:extLst>
                <a:ext uri="{FF2B5EF4-FFF2-40B4-BE49-F238E27FC236}">
                  <a16:creationId xmlns:a16="http://schemas.microsoft.com/office/drawing/2014/main" id="{9D02C572-5573-67DF-1FDC-5F99F3ED04FC}"/>
                </a:ext>
              </a:extLst>
            </p:cNvPr>
            <p:cNvSpPr txBox="1"/>
            <p:nvPr/>
          </p:nvSpPr>
          <p:spPr>
            <a:xfrm>
              <a:off x="6829425" y="5710437"/>
              <a:ext cx="2600325" cy="261609"/>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100" b="1" i="0" u="none" strike="noStrike" kern="1200" cap="none" spc="0" normalizeH="0" baseline="0" noProof="0">
                  <a:ln>
                    <a:noFill/>
                  </a:ln>
                  <a:solidFill>
                    <a:srgbClr val="000000"/>
                  </a:solidFill>
                  <a:effectLst/>
                  <a:uLnTx/>
                  <a:uFillTx/>
                  <a:latin typeface="Calibri"/>
                  <a:ea typeface="+mn-ea"/>
                  <a:cs typeface="+mn-cs"/>
                </a:rPr>
                <a:t>&lt; 50ani           60-69 ani          ≥ 70 ani     </a:t>
              </a:r>
              <a:endParaRPr kumimoji="0" lang="ro-RO" sz="1100" b="1" i="0" u="none" strike="noStrike" kern="1200" cap="none" spc="0" normalizeH="0" baseline="0" noProof="0">
                <a:ln>
                  <a:noFill/>
                </a:ln>
                <a:solidFill>
                  <a:srgbClr val="000000"/>
                </a:solidFill>
                <a:effectLst/>
                <a:uLnTx/>
                <a:uFillTx/>
                <a:latin typeface="Calibri"/>
                <a:ea typeface="+mn-ea"/>
                <a:cs typeface="+mn-cs"/>
              </a:endParaRPr>
            </a:p>
          </p:txBody>
        </p:sp>
        <p:sp>
          <p:nvSpPr>
            <p:cNvPr id="9" name="TextBox 10">
              <a:extLst>
                <a:ext uri="{FF2B5EF4-FFF2-40B4-BE49-F238E27FC236}">
                  <a16:creationId xmlns:a16="http://schemas.microsoft.com/office/drawing/2014/main" id="{C001A2F9-9FAA-DB7C-0DC9-ABE5E16733FA}"/>
                </a:ext>
              </a:extLst>
            </p:cNvPr>
            <p:cNvSpPr txBox="1"/>
            <p:nvPr/>
          </p:nvSpPr>
          <p:spPr>
            <a:xfrm>
              <a:off x="6593299" y="6532272"/>
              <a:ext cx="2674528" cy="292388"/>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300" b="1" i="0" u="none" strike="noStrike" kern="1200" cap="none" spc="0" normalizeH="0" baseline="0" noProof="0">
                  <a:ln>
                    <a:noFill/>
                  </a:ln>
                  <a:solidFill>
                    <a:srgbClr val="000000"/>
                  </a:solidFill>
                  <a:effectLst/>
                  <a:uLnTx/>
                  <a:uFillTx/>
                  <a:latin typeface="Calibri"/>
                  <a:ea typeface="+mn-ea"/>
                  <a:cs typeface="+mn-cs"/>
                </a:rPr>
                <a:t>Risc de deces prin boala CV la 10 ani</a:t>
              </a:r>
              <a:endParaRPr kumimoji="0" lang="ro-RO" sz="1300" b="1" i="0" u="none" strike="noStrike" kern="1200" cap="none" spc="0" normalizeH="0" baseline="0" noProof="0">
                <a:ln>
                  <a:noFill/>
                </a:ln>
                <a:solidFill>
                  <a:srgbClr val="000000"/>
                </a:solidFill>
                <a:effectLst/>
                <a:uLnTx/>
                <a:uFillTx/>
                <a:latin typeface="Calibri"/>
                <a:ea typeface="+mn-ea"/>
                <a:cs typeface="+mn-cs"/>
              </a:endParaRPr>
            </a:p>
          </p:txBody>
        </p:sp>
      </p:grpSp>
      <p:sp>
        <p:nvSpPr>
          <p:cNvPr id="10" name="Title 12">
            <a:extLst>
              <a:ext uri="{FF2B5EF4-FFF2-40B4-BE49-F238E27FC236}">
                <a16:creationId xmlns:a16="http://schemas.microsoft.com/office/drawing/2014/main" id="{9D18B0CC-5197-A89D-0FE2-6FF05781C0B1}"/>
              </a:ext>
            </a:extLst>
          </p:cNvPr>
          <p:cNvSpPr txBox="1">
            <a:spLocks noGrp="1"/>
          </p:cNvSpPr>
          <p:nvPr>
            <p:ph type="title"/>
          </p:nvPr>
        </p:nvSpPr>
        <p:spPr>
          <a:xfrm>
            <a:off x="504812" y="202914"/>
            <a:ext cx="10077465" cy="407538"/>
          </a:xfrm>
        </p:spPr>
        <p:txBody>
          <a:bodyPr anchorCtr="1">
            <a:noAutofit/>
          </a:bodyPr>
          <a:lstStyle/>
          <a:p>
            <a:pPr lvl="0" algn="ctr"/>
            <a:r>
              <a:rPr lang="en-US" sz="3200" b="1" dirty="0" err="1">
                <a:latin typeface="+mn-lt"/>
              </a:rPr>
              <a:t>Riscul</a:t>
            </a:r>
            <a:r>
              <a:rPr lang="en-US" sz="3200" b="1" dirty="0">
                <a:latin typeface="+mn-lt"/>
              </a:rPr>
              <a:t> cardiovascular in </a:t>
            </a:r>
            <a:r>
              <a:rPr lang="en-US" sz="3200" b="1" dirty="0" err="1">
                <a:latin typeface="+mn-lt"/>
              </a:rPr>
              <a:t>functie</a:t>
            </a:r>
            <a:r>
              <a:rPr lang="en-US" sz="3200" b="1" dirty="0">
                <a:latin typeface="+mn-lt"/>
              </a:rPr>
              <a:t> de </a:t>
            </a:r>
            <a:r>
              <a:rPr lang="en-US" sz="3200" b="1" dirty="0" err="1">
                <a:latin typeface="+mn-lt"/>
              </a:rPr>
              <a:t>gradul</a:t>
            </a:r>
            <a:r>
              <a:rPr lang="en-US" sz="3200" b="1" dirty="0">
                <a:latin typeface="+mn-lt"/>
              </a:rPr>
              <a:t> </a:t>
            </a:r>
            <a:r>
              <a:rPr lang="en-US" sz="3200" b="1" dirty="0" err="1">
                <a:latin typeface="+mn-lt"/>
              </a:rPr>
              <a:t>si</a:t>
            </a:r>
            <a:r>
              <a:rPr lang="en-US" sz="3200" b="1" dirty="0">
                <a:latin typeface="+mn-lt"/>
              </a:rPr>
              <a:t> </a:t>
            </a:r>
            <a:r>
              <a:rPr lang="en-US" sz="3200" b="1" dirty="0" err="1">
                <a:latin typeface="+mn-lt"/>
              </a:rPr>
              <a:t>stadiile</a:t>
            </a:r>
            <a:r>
              <a:rPr lang="en-US" sz="3200" b="1" dirty="0">
                <a:latin typeface="+mn-lt"/>
              </a:rPr>
              <a:t> HTA</a:t>
            </a:r>
            <a:endParaRPr lang="ro-RO" sz="3200" b="1" dirty="0">
              <a:latin typeface="+mn-l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817F572-F4AA-C898-23EC-7DA163F22B40}"/>
              </a:ext>
            </a:extLst>
          </p:cNvPr>
          <p:cNvSpPr>
            <a:spLocks noGrp="1"/>
          </p:cNvSpPr>
          <p:nvPr>
            <p:ph idx="1"/>
          </p:nvPr>
        </p:nvSpPr>
        <p:spPr>
          <a:xfrm>
            <a:off x="838200" y="800100"/>
            <a:ext cx="10515600" cy="5376863"/>
          </a:xfrm>
        </p:spPr>
        <p:txBody>
          <a:bodyPr/>
          <a:lstStyle/>
          <a:p>
            <a:r>
              <a:rPr lang="en-US" b="1" dirty="0" err="1">
                <a:solidFill>
                  <a:srgbClr val="00B050"/>
                </a:solidFill>
              </a:rPr>
              <a:t>Evaluarea</a:t>
            </a:r>
            <a:r>
              <a:rPr lang="en-US" b="1" dirty="0">
                <a:solidFill>
                  <a:srgbClr val="00B050"/>
                </a:solidFill>
              </a:rPr>
              <a:t> </a:t>
            </a:r>
            <a:r>
              <a:rPr lang="en-US" b="1" dirty="0" err="1">
                <a:solidFill>
                  <a:srgbClr val="00B050"/>
                </a:solidFill>
              </a:rPr>
              <a:t>riscului</a:t>
            </a:r>
            <a:r>
              <a:rPr lang="en-US" b="1" dirty="0">
                <a:solidFill>
                  <a:srgbClr val="00B050"/>
                </a:solidFill>
              </a:rPr>
              <a:t> CV cu </a:t>
            </a:r>
            <a:r>
              <a:rPr lang="en-US" b="1" dirty="0" err="1">
                <a:solidFill>
                  <a:srgbClr val="00B050"/>
                </a:solidFill>
              </a:rPr>
              <a:t>sistemul</a:t>
            </a:r>
            <a:r>
              <a:rPr lang="en-US" b="1" dirty="0">
                <a:solidFill>
                  <a:srgbClr val="00B050"/>
                </a:solidFill>
              </a:rPr>
              <a:t> SCORE2 </a:t>
            </a:r>
            <a:r>
              <a:rPr lang="en-US" b="1" dirty="0" err="1">
                <a:solidFill>
                  <a:srgbClr val="00B050"/>
                </a:solidFill>
              </a:rPr>
              <a:t>și</a:t>
            </a:r>
            <a:r>
              <a:rPr lang="en-US" b="1" dirty="0">
                <a:solidFill>
                  <a:srgbClr val="00B050"/>
                </a:solidFill>
              </a:rPr>
              <a:t> SCOR2-OP </a:t>
            </a:r>
            <a:r>
              <a:rPr lang="en-US" b="1" dirty="0" err="1">
                <a:solidFill>
                  <a:srgbClr val="00B050"/>
                </a:solidFill>
              </a:rPr>
              <a:t>este</a:t>
            </a:r>
            <a:r>
              <a:rPr lang="en-US" b="1" dirty="0">
                <a:solidFill>
                  <a:srgbClr val="00B050"/>
                </a:solidFill>
              </a:rPr>
              <a:t> </a:t>
            </a:r>
            <a:r>
              <a:rPr lang="en-US" b="1" dirty="0" err="1">
                <a:solidFill>
                  <a:srgbClr val="00B050"/>
                </a:solidFill>
              </a:rPr>
              <a:t>recomandat</a:t>
            </a:r>
            <a:r>
              <a:rPr lang="en-US" b="1" dirty="0">
                <a:solidFill>
                  <a:srgbClr val="00B050"/>
                </a:solidFill>
              </a:rPr>
              <a:t> </a:t>
            </a:r>
            <a:r>
              <a:rPr lang="en-US" b="1" dirty="0" err="1">
                <a:solidFill>
                  <a:srgbClr val="00B050"/>
                </a:solidFill>
              </a:rPr>
              <a:t>pacienţilor</a:t>
            </a:r>
            <a:r>
              <a:rPr lang="en-US" b="1" dirty="0">
                <a:solidFill>
                  <a:srgbClr val="00B050"/>
                </a:solidFill>
              </a:rPr>
              <a:t> </a:t>
            </a:r>
            <a:r>
              <a:rPr lang="en-US" b="1" dirty="0" err="1">
                <a:solidFill>
                  <a:srgbClr val="00B050"/>
                </a:solidFill>
              </a:rPr>
              <a:t>hipertensivi</a:t>
            </a:r>
            <a:r>
              <a:rPr lang="en-US" b="1" dirty="0">
                <a:solidFill>
                  <a:srgbClr val="00B050"/>
                </a:solidFill>
              </a:rPr>
              <a:t> care </a:t>
            </a:r>
            <a:r>
              <a:rPr lang="en-US" b="1" dirty="0">
                <a:solidFill>
                  <a:srgbClr val="C00000"/>
                </a:solidFill>
              </a:rPr>
              <a:t>nu</a:t>
            </a:r>
            <a:r>
              <a:rPr lang="en-US" b="1" dirty="0">
                <a:solidFill>
                  <a:srgbClr val="00B050"/>
                </a:solidFill>
              </a:rPr>
              <a:t> sunt </a:t>
            </a:r>
            <a:r>
              <a:rPr lang="en-US" b="1" dirty="0" err="1">
                <a:solidFill>
                  <a:srgbClr val="00B050"/>
                </a:solidFill>
              </a:rPr>
              <a:t>deja</a:t>
            </a:r>
            <a:r>
              <a:rPr lang="en-US" b="1" dirty="0">
                <a:solidFill>
                  <a:srgbClr val="00B050"/>
                </a:solidFill>
              </a:rPr>
              <a:t> la </a:t>
            </a:r>
            <a:r>
              <a:rPr lang="en-US" b="1" dirty="0" err="1">
                <a:solidFill>
                  <a:srgbClr val="00B050"/>
                </a:solidFill>
              </a:rPr>
              <a:t>risc</a:t>
            </a:r>
            <a:r>
              <a:rPr lang="en-US" b="1" dirty="0">
                <a:solidFill>
                  <a:srgbClr val="00B050"/>
                </a:solidFill>
              </a:rPr>
              <a:t> </a:t>
            </a:r>
            <a:r>
              <a:rPr lang="en-US" b="1" dirty="0" err="1">
                <a:solidFill>
                  <a:srgbClr val="00B050"/>
                </a:solidFill>
              </a:rPr>
              <a:t>inalt</a:t>
            </a:r>
            <a:r>
              <a:rPr lang="en-US" b="1" dirty="0">
                <a:solidFill>
                  <a:srgbClr val="00B050"/>
                </a:solidFill>
              </a:rPr>
              <a:t> </a:t>
            </a:r>
            <a:r>
              <a:rPr lang="en-US" b="1" dirty="0" err="1">
                <a:solidFill>
                  <a:srgbClr val="00B050"/>
                </a:solidFill>
              </a:rPr>
              <a:t>sau</a:t>
            </a:r>
            <a:r>
              <a:rPr lang="en-US" b="1" dirty="0">
                <a:solidFill>
                  <a:srgbClr val="00B050"/>
                </a:solidFill>
              </a:rPr>
              <a:t> </a:t>
            </a:r>
            <a:r>
              <a:rPr lang="en-US" b="1" dirty="0" err="1">
                <a:solidFill>
                  <a:srgbClr val="00B050"/>
                </a:solidFill>
              </a:rPr>
              <a:t>foarte</a:t>
            </a:r>
            <a:r>
              <a:rPr lang="en-US" b="1" dirty="0">
                <a:solidFill>
                  <a:srgbClr val="00B050"/>
                </a:solidFill>
              </a:rPr>
              <a:t> </a:t>
            </a:r>
            <a:r>
              <a:rPr lang="en-US" b="1" dirty="0" err="1">
                <a:solidFill>
                  <a:srgbClr val="00B050"/>
                </a:solidFill>
              </a:rPr>
              <a:t>inalt</a:t>
            </a:r>
            <a:r>
              <a:rPr lang="en-US" b="1" dirty="0">
                <a:solidFill>
                  <a:srgbClr val="00B050"/>
                </a:solidFill>
              </a:rPr>
              <a:t> din </a:t>
            </a:r>
            <a:r>
              <a:rPr lang="en-US" b="1" dirty="0" err="1">
                <a:solidFill>
                  <a:srgbClr val="00B050"/>
                </a:solidFill>
              </a:rPr>
              <a:t>cauza</a:t>
            </a:r>
            <a:r>
              <a:rPr lang="en-US" b="1" dirty="0">
                <a:solidFill>
                  <a:srgbClr val="00B050"/>
                </a:solidFill>
              </a:rPr>
              <a:t> BCV </a:t>
            </a:r>
            <a:r>
              <a:rPr lang="en-US" b="1" dirty="0" err="1">
                <a:solidFill>
                  <a:srgbClr val="00B050"/>
                </a:solidFill>
              </a:rPr>
              <a:t>sau</a:t>
            </a:r>
            <a:r>
              <a:rPr lang="en-US" b="1" dirty="0">
                <a:solidFill>
                  <a:srgbClr val="00B050"/>
                </a:solidFill>
              </a:rPr>
              <a:t> BCR </a:t>
            </a:r>
            <a:r>
              <a:rPr lang="en-US" b="1" dirty="0" err="1">
                <a:solidFill>
                  <a:srgbClr val="00B050"/>
                </a:solidFill>
              </a:rPr>
              <a:t>stabilite</a:t>
            </a:r>
            <a:r>
              <a:rPr lang="en-US" b="1" dirty="0">
                <a:solidFill>
                  <a:srgbClr val="00B050"/>
                </a:solidFill>
              </a:rPr>
              <a:t> </a:t>
            </a:r>
            <a:r>
              <a:rPr lang="en-US" b="1" dirty="0" err="1">
                <a:solidFill>
                  <a:srgbClr val="00B050"/>
                </a:solidFill>
              </a:rPr>
              <a:t>sau</a:t>
            </a:r>
            <a:r>
              <a:rPr lang="en-US" b="1" dirty="0">
                <a:solidFill>
                  <a:srgbClr val="00B050"/>
                </a:solidFill>
              </a:rPr>
              <a:t> </a:t>
            </a:r>
            <a:r>
              <a:rPr lang="en-US" b="1" dirty="0" err="1">
                <a:solidFill>
                  <a:srgbClr val="00B050"/>
                </a:solidFill>
              </a:rPr>
              <a:t>diabet</a:t>
            </a:r>
            <a:r>
              <a:rPr lang="en-US" b="1" dirty="0">
                <a:solidFill>
                  <a:srgbClr val="00B050"/>
                </a:solidFill>
              </a:rPr>
              <a:t> </a:t>
            </a:r>
            <a:r>
              <a:rPr lang="en-US" b="1" dirty="0" err="1">
                <a:solidFill>
                  <a:srgbClr val="00B050"/>
                </a:solidFill>
              </a:rPr>
              <a:t>complicat</a:t>
            </a:r>
            <a:r>
              <a:rPr lang="en-US" b="1" dirty="0">
                <a:solidFill>
                  <a:srgbClr val="00B050"/>
                </a:solidFill>
              </a:rPr>
              <a:t>, </a:t>
            </a:r>
            <a:r>
              <a:rPr lang="en-US" b="1" dirty="0" err="1">
                <a:solidFill>
                  <a:srgbClr val="00B050"/>
                </a:solidFill>
              </a:rPr>
              <a:t>afectare</a:t>
            </a:r>
            <a:r>
              <a:rPr lang="en-US" b="1" dirty="0">
                <a:solidFill>
                  <a:srgbClr val="00B050"/>
                </a:solidFill>
              </a:rPr>
              <a:t> de organ mediate de HTA </a:t>
            </a:r>
            <a:r>
              <a:rPr lang="en-US" b="1" dirty="0" err="1">
                <a:solidFill>
                  <a:srgbClr val="00B050"/>
                </a:solidFill>
              </a:rPr>
              <a:t>severa</a:t>
            </a:r>
            <a:r>
              <a:rPr lang="en-US" b="1" dirty="0">
                <a:solidFill>
                  <a:srgbClr val="00B050"/>
                </a:solidFill>
              </a:rPr>
              <a:t> (de </a:t>
            </a:r>
            <a:r>
              <a:rPr lang="en-US" b="1" dirty="0" err="1">
                <a:solidFill>
                  <a:srgbClr val="00B050"/>
                </a:solidFill>
              </a:rPr>
              <a:t>exemplu</a:t>
            </a:r>
            <a:r>
              <a:rPr lang="en-US" b="1" dirty="0">
                <a:solidFill>
                  <a:srgbClr val="00B050"/>
                </a:solidFill>
              </a:rPr>
              <a:t>, HVS) </a:t>
            </a:r>
            <a:r>
              <a:rPr lang="en-US" b="1" dirty="0" err="1">
                <a:solidFill>
                  <a:srgbClr val="00B050"/>
                </a:solidFill>
              </a:rPr>
              <a:t>sau</a:t>
            </a:r>
            <a:r>
              <a:rPr lang="en-US" b="1" dirty="0">
                <a:solidFill>
                  <a:srgbClr val="00B050"/>
                </a:solidFill>
              </a:rPr>
              <a:t> un </a:t>
            </a:r>
            <a:r>
              <a:rPr lang="en-US" b="1" dirty="0" err="1">
                <a:solidFill>
                  <a:srgbClr val="00B050"/>
                </a:solidFill>
              </a:rPr>
              <a:t>nivel</a:t>
            </a:r>
            <a:r>
              <a:rPr lang="en-US" b="1" dirty="0">
                <a:solidFill>
                  <a:srgbClr val="00B050"/>
                </a:solidFill>
              </a:rPr>
              <a:t> </a:t>
            </a:r>
            <a:r>
              <a:rPr lang="en-US" b="1" dirty="0" err="1">
                <a:solidFill>
                  <a:srgbClr val="00B050"/>
                </a:solidFill>
              </a:rPr>
              <a:t>semnificativ</a:t>
            </a:r>
            <a:r>
              <a:rPr lang="en-US" b="1" dirty="0">
                <a:solidFill>
                  <a:srgbClr val="00B050"/>
                </a:solidFill>
              </a:rPr>
              <a:t> </a:t>
            </a:r>
            <a:r>
              <a:rPr lang="en-US" b="1" dirty="0" err="1">
                <a:solidFill>
                  <a:srgbClr val="00B050"/>
                </a:solidFill>
              </a:rPr>
              <a:t>crescut</a:t>
            </a:r>
            <a:r>
              <a:rPr lang="en-US" b="1" dirty="0">
                <a:solidFill>
                  <a:srgbClr val="00B050"/>
                </a:solidFill>
              </a:rPr>
              <a:t> a </a:t>
            </a:r>
            <a:r>
              <a:rPr lang="en-US" b="1" dirty="0" err="1">
                <a:solidFill>
                  <a:srgbClr val="00B050"/>
                </a:solidFill>
              </a:rPr>
              <a:t>unui</a:t>
            </a:r>
            <a:r>
              <a:rPr lang="en-US" b="1" dirty="0">
                <a:solidFill>
                  <a:srgbClr val="00B050"/>
                </a:solidFill>
              </a:rPr>
              <a:t> factor de </a:t>
            </a:r>
            <a:r>
              <a:rPr lang="en-US" b="1" dirty="0" err="1">
                <a:solidFill>
                  <a:srgbClr val="00B050"/>
                </a:solidFill>
              </a:rPr>
              <a:t>risc</a:t>
            </a:r>
            <a:r>
              <a:rPr lang="en-US" b="1" dirty="0">
                <a:solidFill>
                  <a:srgbClr val="00B050"/>
                </a:solidFill>
              </a:rPr>
              <a:t> (de </a:t>
            </a:r>
            <a:r>
              <a:rPr lang="en-US" b="1" dirty="0" err="1">
                <a:solidFill>
                  <a:srgbClr val="00B050"/>
                </a:solidFill>
              </a:rPr>
              <a:t>exemplu</a:t>
            </a:r>
            <a:r>
              <a:rPr lang="en-US" b="1" dirty="0">
                <a:solidFill>
                  <a:srgbClr val="00B050"/>
                </a:solidFill>
              </a:rPr>
              <a:t>, </a:t>
            </a:r>
            <a:r>
              <a:rPr lang="en-US" b="1" dirty="0" err="1">
                <a:solidFill>
                  <a:srgbClr val="00B050"/>
                </a:solidFill>
              </a:rPr>
              <a:t>colesterol</a:t>
            </a:r>
            <a:r>
              <a:rPr lang="en-US" b="1" dirty="0">
                <a:solidFill>
                  <a:srgbClr val="00B050"/>
                </a:solidFill>
              </a:rPr>
              <a:t>, </a:t>
            </a:r>
            <a:r>
              <a:rPr lang="en-US" b="1" dirty="0" err="1">
                <a:solidFill>
                  <a:srgbClr val="00B050"/>
                </a:solidFill>
              </a:rPr>
              <a:t>albuminurie</a:t>
            </a:r>
            <a:r>
              <a:rPr lang="en-US" b="1" dirty="0">
                <a:solidFill>
                  <a:srgbClr val="00B050"/>
                </a:solidFill>
              </a:rPr>
              <a:t>) (I B)</a:t>
            </a:r>
          </a:p>
        </p:txBody>
      </p:sp>
      <p:sp>
        <p:nvSpPr>
          <p:cNvPr id="5" name="Rounded Rectangle 6">
            <a:extLst>
              <a:ext uri="{FF2B5EF4-FFF2-40B4-BE49-F238E27FC236}">
                <a16:creationId xmlns:a16="http://schemas.microsoft.com/office/drawing/2014/main" id="{11F2989A-39F8-70DF-CFE7-2A2A068E03F3}"/>
              </a:ext>
            </a:extLst>
          </p:cNvPr>
          <p:cNvSpPr/>
          <p:nvPr/>
        </p:nvSpPr>
        <p:spPr>
          <a:xfrm>
            <a:off x="342901" y="3601810"/>
            <a:ext cx="11707586" cy="257991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r>
              <a:rPr lang="en-US" sz="2400" b="1" u="sng" dirty="0" err="1"/>
              <a:t>Utilizarea</a:t>
            </a:r>
            <a:r>
              <a:rPr lang="en-US" sz="2400" b="1" u="sng" dirty="0"/>
              <a:t> </a:t>
            </a:r>
            <a:r>
              <a:rPr lang="en-US" sz="2400" b="1" u="sng" dirty="0" err="1"/>
              <a:t>diagramelor</a:t>
            </a:r>
            <a:r>
              <a:rPr lang="en-US" sz="2400" b="1" u="sng" dirty="0"/>
              <a:t> SCORE2 </a:t>
            </a:r>
            <a:r>
              <a:rPr lang="en-US" sz="2400" b="1" u="sng" dirty="0" err="1"/>
              <a:t>si</a:t>
            </a:r>
            <a:r>
              <a:rPr lang="en-US" sz="2400" b="1" u="sng" dirty="0"/>
              <a:t> SCORE2OP la </a:t>
            </a:r>
            <a:r>
              <a:rPr lang="en-US" sz="2400" b="1" u="sng" dirty="0" err="1"/>
              <a:t>pacienti</a:t>
            </a:r>
            <a:r>
              <a:rPr lang="en-US" sz="2400" b="1" u="sng" dirty="0"/>
              <a:t> </a:t>
            </a:r>
            <a:r>
              <a:rPr lang="en-US" sz="2400" b="1" u="sng" dirty="0" err="1"/>
              <a:t>fara</a:t>
            </a:r>
            <a:r>
              <a:rPr lang="en-US" sz="2400" dirty="0"/>
              <a:t>:</a:t>
            </a:r>
          </a:p>
          <a:p>
            <a:pPr marL="285750" indent="-285750">
              <a:buFont typeface="Arial" panose="020B0604020202020204" pitchFamily="34" charset="0"/>
              <a:buChar char="•"/>
            </a:pPr>
            <a:r>
              <a:rPr lang="en-US" sz="2400" dirty="0"/>
              <a:t>BCV </a:t>
            </a:r>
            <a:r>
              <a:rPr lang="en-US" sz="2400" dirty="0" err="1"/>
              <a:t>aterosclerotica</a:t>
            </a:r>
            <a:r>
              <a:rPr lang="en-US" sz="2400" dirty="0"/>
              <a:t> </a:t>
            </a:r>
            <a:r>
              <a:rPr lang="en-US" sz="2400" dirty="0" err="1"/>
              <a:t>documentata</a:t>
            </a:r>
            <a:endParaRPr lang="en-US" sz="2400" dirty="0"/>
          </a:p>
          <a:p>
            <a:pPr marL="285750" indent="-285750">
              <a:buFont typeface="Arial" panose="020B0604020202020204" pitchFamily="34" charset="0"/>
              <a:buChar char="•"/>
            </a:pPr>
            <a:r>
              <a:rPr lang="en-US" sz="2400" dirty="0"/>
              <a:t>DZ </a:t>
            </a:r>
          </a:p>
          <a:p>
            <a:pPr marL="285750" indent="-285750">
              <a:buFont typeface="Arial" panose="020B0604020202020204" pitchFamily="34" charset="0"/>
              <a:buChar char="•"/>
            </a:pPr>
            <a:r>
              <a:rPr lang="en-US" sz="2400" dirty="0" err="1"/>
              <a:t>Dislipidemie</a:t>
            </a:r>
            <a:r>
              <a:rPr lang="en-US" sz="2400" dirty="0"/>
              <a:t> </a:t>
            </a:r>
            <a:r>
              <a:rPr lang="en-US" sz="2400" dirty="0" err="1"/>
              <a:t>familiala</a:t>
            </a:r>
            <a:endParaRPr lang="en-US" sz="2400" dirty="0"/>
          </a:p>
          <a:p>
            <a:pPr marL="285750" indent="-285750">
              <a:buFont typeface="Arial" panose="020B0604020202020204" pitchFamily="34" charset="0"/>
              <a:buChar char="•"/>
            </a:pPr>
            <a:r>
              <a:rPr lang="en-US" sz="2400" dirty="0"/>
              <a:t>BCR</a:t>
            </a:r>
          </a:p>
          <a:p>
            <a:pPr marL="285750" indent="-285750">
              <a:buFont typeface="Arial" panose="020B0604020202020204" pitchFamily="34" charset="0"/>
              <a:buChar char="•"/>
            </a:pPr>
            <a:r>
              <a:rPr lang="en-US" sz="2400" dirty="0"/>
              <a:t>1 FR cu </a:t>
            </a:r>
            <a:r>
              <a:rPr lang="en-US" sz="2400" dirty="0" err="1"/>
              <a:t>risc</a:t>
            </a:r>
            <a:r>
              <a:rPr lang="en-US" sz="2400" dirty="0"/>
              <a:t> </a:t>
            </a:r>
            <a:r>
              <a:rPr lang="en-US" sz="2400" dirty="0" err="1"/>
              <a:t>foarte</a:t>
            </a:r>
            <a:r>
              <a:rPr lang="en-US" sz="2400" dirty="0"/>
              <a:t> </a:t>
            </a:r>
            <a:r>
              <a:rPr lang="en-US" sz="2400" dirty="0" err="1"/>
              <a:t>ridicat</a:t>
            </a:r>
            <a:r>
              <a:rPr lang="en-US" sz="2400" dirty="0"/>
              <a:t> (cholesterol &gt;310mg/dL, LDL &gt;190mg/dL, TA ≥180/110mmHg)</a:t>
            </a:r>
          </a:p>
        </p:txBody>
      </p:sp>
    </p:spTree>
    <p:extLst>
      <p:ext uri="{BB962C8B-B14F-4D97-AF65-F5344CB8AC3E}">
        <p14:creationId xmlns:p14="http://schemas.microsoft.com/office/powerpoint/2010/main" val="4477726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rotWithShape="1">
          <a:blip r:embed="rId2"/>
          <a:srcRect l="15402" t="4804" b="4804"/>
          <a:stretch/>
        </p:blipFill>
        <p:spPr>
          <a:xfrm>
            <a:off x="711683" y="4736003"/>
            <a:ext cx="1136168" cy="1226648"/>
          </a:xfrm>
          <a:prstGeom prst="rect">
            <a:avLst/>
          </a:prstGeom>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632" y="152402"/>
            <a:ext cx="6217341" cy="4287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7711" y="2209800"/>
            <a:ext cx="5912702" cy="432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67000" y="4646721"/>
            <a:ext cx="3252106" cy="199617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60724" y="179197"/>
            <a:ext cx="5436971" cy="119865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3EAE322C-3F06-4271-B602-26E0A16DAA71}" type="slidenum">
              <a:rPr lang="en-US" smtClean="0"/>
              <a:t>23</a:t>
            </a:fld>
            <a:endParaRPr lang="en-US"/>
          </a:p>
        </p:txBody>
      </p:sp>
    </p:spTree>
    <p:extLst>
      <p:ext uri="{BB962C8B-B14F-4D97-AF65-F5344CB8AC3E}">
        <p14:creationId xmlns:p14="http://schemas.microsoft.com/office/powerpoint/2010/main" val="25399623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CB1922-0D98-53B8-5C43-3DB6EFB77C88}"/>
              </a:ext>
            </a:extLst>
          </p:cNvPr>
          <p:cNvPicPr>
            <a:picLocks noChangeAspect="1"/>
          </p:cNvPicPr>
          <p:nvPr/>
        </p:nvPicPr>
        <p:blipFill rotWithShape="1">
          <a:blip r:embed="rId3"/>
          <a:srcRect b="32232"/>
          <a:stretch/>
        </p:blipFill>
        <p:spPr>
          <a:xfrm>
            <a:off x="1586" y="892"/>
            <a:ext cx="8194544" cy="4799708"/>
          </a:xfrm>
          <a:prstGeom prst="rect">
            <a:avLst/>
          </a:prstGeom>
        </p:spPr>
      </p:pic>
      <p:sp>
        <p:nvSpPr>
          <p:cNvPr id="5" name="TextBox 4">
            <a:extLst>
              <a:ext uri="{FF2B5EF4-FFF2-40B4-BE49-F238E27FC236}">
                <a16:creationId xmlns:a16="http://schemas.microsoft.com/office/drawing/2014/main" id="{C7E2B6FC-FC6E-701C-1DF2-B41B70D6D935}"/>
              </a:ext>
            </a:extLst>
          </p:cNvPr>
          <p:cNvSpPr txBox="1"/>
          <p:nvPr/>
        </p:nvSpPr>
        <p:spPr>
          <a:xfrm>
            <a:off x="685800" y="3962400"/>
            <a:ext cx="6781800" cy="646074"/>
          </a:xfrm>
          <a:prstGeom prst="rect">
            <a:avLst/>
          </a:prstGeom>
          <a:noFill/>
          <a:ln w="28575">
            <a:solidFill>
              <a:srgbClr val="C00000"/>
            </a:solidFill>
          </a:ln>
        </p:spPr>
        <p:txBody>
          <a:bodyPr wrap="square" rtlCol="0">
            <a:spAutoFit/>
          </a:bodyPr>
          <a:lstStyle/>
          <a:p>
            <a:endParaRPr lang="ro-RO" sz="1799" dirty="0"/>
          </a:p>
          <a:p>
            <a:endParaRPr lang="en-US" sz="1799" dirty="0"/>
          </a:p>
        </p:txBody>
      </p:sp>
      <p:pic>
        <p:nvPicPr>
          <p:cNvPr id="6" name="Picture 5">
            <a:extLst>
              <a:ext uri="{FF2B5EF4-FFF2-40B4-BE49-F238E27FC236}">
                <a16:creationId xmlns:a16="http://schemas.microsoft.com/office/drawing/2014/main" id="{97122988-7B6B-2220-F2BB-71A8F7F84CF5}"/>
              </a:ext>
            </a:extLst>
          </p:cNvPr>
          <p:cNvPicPr>
            <a:picLocks noChangeAspect="1"/>
          </p:cNvPicPr>
          <p:nvPr/>
        </p:nvPicPr>
        <p:blipFill>
          <a:blip r:embed="rId4"/>
          <a:stretch>
            <a:fillRect/>
          </a:stretch>
        </p:blipFill>
        <p:spPr>
          <a:xfrm>
            <a:off x="8210550" y="2524261"/>
            <a:ext cx="3771900" cy="4213654"/>
          </a:xfrm>
          <a:prstGeom prst="rect">
            <a:avLst/>
          </a:prstGeom>
        </p:spPr>
      </p:pic>
    </p:spTree>
    <p:extLst>
      <p:ext uri="{BB962C8B-B14F-4D97-AF65-F5344CB8AC3E}">
        <p14:creationId xmlns:p14="http://schemas.microsoft.com/office/powerpoint/2010/main" val="133774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7D1F5-75EC-5BB6-3E30-7412555A902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B19FF3A-F44A-B8B2-2810-B896C7CA8A72}"/>
              </a:ext>
            </a:extLst>
          </p:cNvPr>
          <p:cNvSpPr>
            <a:spLocks noGrp="1"/>
          </p:cNvSpPr>
          <p:nvPr>
            <p:ph idx="1"/>
          </p:nvPr>
        </p:nvSpPr>
        <p:spPr/>
        <p:txBody>
          <a:bodyPr/>
          <a:lstStyle/>
          <a:p>
            <a:pPr marL="0" indent="0">
              <a:buNone/>
            </a:pPr>
            <a:r>
              <a:rPr lang="en-US" b="1" dirty="0" err="1">
                <a:solidFill>
                  <a:srgbClr val="0070C0"/>
                </a:solidFill>
              </a:rPr>
              <a:t>Parametrii</a:t>
            </a:r>
            <a:r>
              <a:rPr lang="en-US" b="1" dirty="0">
                <a:solidFill>
                  <a:srgbClr val="0070C0"/>
                </a:solidFill>
              </a:rPr>
              <a:t> </a:t>
            </a:r>
            <a:r>
              <a:rPr lang="en-US" b="1" dirty="0" err="1">
                <a:solidFill>
                  <a:srgbClr val="0070C0"/>
                </a:solidFill>
              </a:rPr>
              <a:t>pentru</a:t>
            </a:r>
            <a:r>
              <a:rPr lang="en-US" b="1" dirty="0">
                <a:solidFill>
                  <a:srgbClr val="0070C0"/>
                </a:solidFill>
              </a:rPr>
              <a:t> </a:t>
            </a:r>
            <a:r>
              <a:rPr lang="en-US" b="1" dirty="0" err="1">
                <a:solidFill>
                  <a:srgbClr val="0070C0"/>
                </a:solidFill>
              </a:rPr>
              <a:t>stratificarea</a:t>
            </a:r>
            <a:r>
              <a:rPr lang="en-US" b="1" dirty="0">
                <a:solidFill>
                  <a:srgbClr val="0070C0"/>
                </a:solidFill>
              </a:rPr>
              <a:t> </a:t>
            </a:r>
            <a:r>
              <a:rPr lang="en-US" b="1" dirty="0" err="1">
                <a:solidFill>
                  <a:srgbClr val="0070C0"/>
                </a:solidFill>
              </a:rPr>
              <a:t>riscului</a:t>
            </a:r>
            <a:r>
              <a:rPr lang="en-US" b="1" dirty="0">
                <a:solidFill>
                  <a:srgbClr val="0070C0"/>
                </a:solidFill>
              </a:rPr>
              <a:t> (SCORE2 </a:t>
            </a:r>
            <a:r>
              <a:rPr lang="en-US" b="1" dirty="0" err="1">
                <a:solidFill>
                  <a:srgbClr val="0070C0"/>
                </a:solidFill>
              </a:rPr>
              <a:t>și</a:t>
            </a:r>
            <a:r>
              <a:rPr lang="en-US" b="1" dirty="0">
                <a:solidFill>
                  <a:srgbClr val="0070C0"/>
                </a:solidFill>
              </a:rPr>
              <a:t> SCORE2-OP)</a:t>
            </a:r>
          </a:p>
          <a:p>
            <a:r>
              <a:rPr lang="en-US" dirty="0"/>
              <a:t>Sex (</a:t>
            </a:r>
            <a:r>
              <a:rPr lang="en-US" dirty="0" err="1"/>
              <a:t>bărbați</a:t>
            </a:r>
            <a:r>
              <a:rPr lang="en-US" dirty="0"/>
              <a:t> &gt; </a:t>
            </a:r>
            <a:r>
              <a:rPr lang="en-US" dirty="0" err="1"/>
              <a:t>femei</a:t>
            </a:r>
            <a:r>
              <a:rPr lang="en-US" dirty="0"/>
              <a:t>)</a:t>
            </a:r>
          </a:p>
          <a:p>
            <a:r>
              <a:rPr lang="en-US" dirty="0" err="1"/>
              <a:t>Vârstă</a:t>
            </a:r>
            <a:endParaRPr lang="en-US" dirty="0"/>
          </a:p>
          <a:p>
            <a:r>
              <a:rPr lang="en-US" dirty="0" err="1"/>
              <a:t>Nivelul</a:t>
            </a:r>
            <a:r>
              <a:rPr lang="en-US" dirty="0"/>
              <a:t> TAS</a:t>
            </a:r>
          </a:p>
          <a:p>
            <a:r>
              <a:rPr lang="en-US" dirty="0" err="1"/>
              <a:t>Fumatul</a:t>
            </a:r>
            <a:r>
              <a:rPr lang="en-US" dirty="0"/>
              <a:t> – </a:t>
            </a:r>
            <a:r>
              <a:rPr lang="en-US" dirty="0" err="1"/>
              <a:t>istorie</a:t>
            </a:r>
            <a:r>
              <a:rPr lang="en-US" dirty="0"/>
              <a:t> </a:t>
            </a:r>
            <a:r>
              <a:rPr lang="en-US" dirty="0" err="1"/>
              <a:t>actuală</a:t>
            </a:r>
            <a:r>
              <a:rPr lang="en-US" dirty="0"/>
              <a:t> </a:t>
            </a:r>
            <a:r>
              <a:rPr lang="en-US" dirty="0" err="1"/>
              <a:t>sau</a:t>
            </a:r>
            <a:r>
              <a:rPr lang="en-US" dirty="0"/>
              <a:t> </a:t>
            </a:r>
            <a:r>
              <a:rPr lang="en-US" dirty="0" err="1"/>
              <a:t>trecută</a:t>
            </a:r>
            <a:endParaRPr lang="en-US" dirty="0"/>
          </a:p>
          <a:p>
            <a:r>
              <a:rPr lang="en-US" dirty="0" err="1"/>
              <a:t>Colesterol</a:t>
            </a:r>
            <a:r>
              <a:rPr lang="en-US" dirty="0"/>
              <a:t> non-HDL</a:t>
            </a:r>
          </a:p>
        </p:txBody>
      </p:sp>
    </p:spTree>
    <p:extLst>
      <p:ext uri="{BB962C8B-B14F-4D97-AF65-F5344CB8AC3E}">
        <p14:creationId xmlns:p14="http://schemas.microsoft.com/office/powerpoint/2010/main" val="17489920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152BF-0364-D1C4-6F6B-8B7AD1CE99CD}"/>
              </a:ext>
            </a:extLst>
          </p:cNvPr>
          <p:cNvSpPr txBox="1">
            <a:spLocks noGrp="1"/>
          </p:cNvSpPr>
          <p:nvPr>
            <p:ph type="title"/>
          </p:nvPr>
        </p:nvSpPr>
        <p:spPr>
          <a:xfrm>
            <a:off x="1638303" y="262880"/>
            <a:ext cx="7362821" cy="539752"/>
          </a:xfrm>
        </p:spPr>
        <p:txBody>
          <a:bodyPr anchorCtr="1">
            <a:noAutofit/>
          </a:bodyPr>
          <a:lstStyle/>
          <a:p>
            <a:pPr lvl="0" algn="ctr"/>
            <a:r>
              <a:rPr lang="en-US" sz="3200" b="1" dirty="0" err="1">
                <a:solidFill>
                  <a:srgbClr val="C00000"/>
                </a:solidFill>
                <a:latin typeface="+mn-lt"/>
              </a:rPr>
              <a:t>Confirmarea</a:t>
            </a:r>
            <a:r>
              <a:rPr lang="en-US" sz="3200" b="1" dirty="0">
                <a:solidFill>
                  <a:srgbClr val="C00000"/>
                </a:solidFill>
                <a:latin typeface="+mn-lt"/>
              </a:rPr>
              <a:t> </a:t>
            </a:r>
            <a:r>
              <a:rPr lang="en-US" sz="3200" b="1" dirty="0" err="1">
                <a:solidFill>
                  <a:srgbClr val="C00000"/>
                </a:solidFill>
                <a:latin typeface="+mn-lt"/>
              </a:rPr>
              <a:t>diagnosticului</a:t>
            </a:r>
            <a:r>
              <a:rPr lang="en-US" sz="3200" b="1" dirty="0">
                <a:solidFill>
                  <a:srgbClr val="C00000"/>
                </a:solidFill>
                <a:latin typeface="+mn-lt"/>
              </a:rPr>
              <a:t> de HTA</a:t>
            </a:r>
            <a:endParaRPr lang="ro-RO" sz="3200" b="1" dirty="0">
              <a:solidFill>
                <a:srgbClr val="C00000"/>
              </a:solidFill>
              <a:latin typeface="+mn-lt"/>
            </a:endParaRPr>
          </a:p>
        </p:txBody>
      </p:sp>
      <p:pic>
        <p:nvPicPr>
          <p:cNvPr id="3" name="Picture 2" descr="European Society of Hypertension Announces Comprehensive New Guidelines for  the Management of Arterial Hypertension">
            <a:extLst>
              <a:ext uri="{FF2B5EF4-FFF2-40B4-BE49-F238E27FC236}">
                <a16:creationId xmlns:a16="http://schemas.microsoft.com/office/drawing/2014/main" id="{AC45F6B1-1154-B5B9-E9E2-3EBED334B886}"/>
              </a:ext>
            </a:extLst>
          </p:cNvPr>
          <p:cNvPicPr>
            <a:picLocks noChangeAspect="1"/>
          </p:cNvPicPr>
          <p:nvPr/>
        </p:nvPicPr>
        <p:blipFill>
          <a:blip r:embed="rId2"/>
          <a:srcRect/>
          <a:stretch>
            <a:fillRect/>
          </a:stretch>
        </p:blipFill>
        <p:spPr>
          <a:xfrm>
            <a:off x="10655320" y="163823"/>
            <a:ext cx="1403329" cy="737875"/>
          </a:xfrm>
          <a:prstGeom prst="rect">
            <a:avLst/>
          </a:prstGeom>
          <a:noFill/>
          <a:ln cap="flat">
            <a:noFill/>
          </a:ln>
          <a:effectLst>
            <a:outerShdw dir="16200000" algn="tl">
              <a:srgbClr val="000000">
                <a:alpha val="40000"/>
              </a:srgbClr>
            </a:outerShdw>
          </a:effectLst>
        </p:spPr>
      </p:pic>
      <p:pic>
        <p:nvPicPr>
          <p:cNvPr id="4" name="Picture 3">
            <a:extLst>
              <a:ext uri="{FF2B5EF4-FFF2-40B4-BE49-F238E27FC236}">
                <a16:creationId xmlns:a16="http://schemas.microsoft.com/office/drawing/2014/main" id="{B7EA92A0-0344-D883-6CC6-B8B6D682FB90}"/>
              </a:ext>
            </a:extLst>
          </p:cNvPr>
          <p:cNvPicPr>
            <a:picLocks noChangeAspect="1"/>
          </p:cNvPicPr>
          <p:nvPr/>
        </p:nvPicPr>
        <p:blipFill>
          <a:blip r:embed="rId3"/>
          <a:stretch>
            <a:fillRect/>
          </a:stretch>
        </p:blipFill>
        <p:spPr>
          <a:xfrm>
            <a:off x="8843967" y="6369276"/>
            <a:ext cx="3214682" cy="467587"/>
          </a:xfrm>
          <a:prstGeom prst="rect">
            <a:avLst/>
          </a:prstGeom>
          <a:noFill/>
          <a:ln cap="flat">
            <a:noFill/>
          </a:ln>
          <a:effectLst>
            <a:outerShdw dir="16200000" algn="tl">
              <a:srgbClr val="000000">
                <a:alpha val="40000"/>
              </a:srgbClr>
            </a:outerShdw>
          </a:effectLst>
        </p:spPr>
      </p:pic>
      <p:sp>
        <p:nvSpPr>
          <p:cNvPr id="5" name="TextBox 4">
            <a:extLst>
              <a:ext uri="{FF2B5EF4-FFF2-40B4-BE49-F238E27FC236}">
                <a16:creationId xmlns:a16="http://schemas.microsoft.com/office/drawing/2014/main" id="{0E650743-FDCA-8FAA-8970-F180154800C9}"/>
              </a:ext>
            </a:extLst>
          </p:cNvPr>
          <p:cNvSpPr txBox="1"/>
          <p:nvPr/>
        </p:nvSpPr>
        <p:spPr>
          <a:xfrm>
            <a:off x="349556" y="693791"/>
            <a:ext cx="10642290" cy="5262979"/>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2400" b="1" i="0" u="sng"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2400" b="1" i="0" u="sng" strike="noStrike" kern="1200" cap="none" spc="0" normalizeH="0" baseline="0" noProof="0" dirty="0" err="1">
                <a:ln>
                  <a:noFill/>
                </a:ln>
                <a:solidFill>
                  <a:srgbClr val="000000"/>
                </a:solidFill>
                <a:effectLst/>
                <a:uLnTx/>
                <a:uFillTx/>
                <a:latin typeface="Calibri"/>
                <a:ea typeface="+mn-ea"/>
                <a:cs typeface="+mn-cs"/>
              </a:rPr>
              <a:t>Diagnosticul</a:t>
            </a:r>
            <a:r>
              <a:rPr kumimoji="0" lang="en-US" sz="2400" b="1" i="0" u="sng" strike="noStrike" kern="1200" cap="none" spc="0" normalizeH="0" baseline="0" noProof="0" dirty="0">
                <a:ln>
                  <a:noFill/>
                </a:ln>
                <a:solidFill>
                  <a:srgbClr val="000000"/>
                </a:solidFill>
                <a:effectLst/>
                <a:uLnTx/>
                <a:uFillTx/>
                <a:latin typeface="Calibri"/>
                <a:ea typeface="+mn-ea"/>
                <a:cs typeface="+mn-cs"/>
              </a:rPr>
              <a:t> HTA </a:t>
            </a:r>
            <a:r>
              <a:rPr kumimoji="0" lang="en-US" sz="2400" b="0" i="0" u="none" strike="noStrike" kern="1200" cap="none" spc="0" normalizeH="0" baseline="0" noProof="0" dirty="0">
                <a:ln>
                  <a:noFill/>
                </a:ln>
                <a:solidFill>
                  <a:srgbClr val="000000"/>
                </a:solidFill>
                <a:effectLst/>
                <a:uLnTx/>
                <a:uFillTx/>
                <a:latin typeface="Calibri"/>
                <a:ea typeface="+mn-ea"/>
                <a:cs typeface="+mn-cs"/>
              </a:rPr>
              <a:t>se </a:t>
            </a:r>
            <a:r>
              <a:rPr kumimoji="0" lang="en-US" sz="2400" b="0" i="0" u="none" strike="noStrike" kern="1200" cap="none" spc="0" normalizeH="0" baseline="0" noProof="0" dirty="0" err="1">
                <a:ln>
                  <a:noFill/>
                </a:ln>
                <a:solidFill>
                  <a:srgbClr val="000000"/>
                </a:solidFill>
                <a:effectLst/>
                <a:uLnTx/>
                <a:uFillTx/>
                <a:latin typeface="Calibri"/>
                <a:ea typeface="+mn-ea"/>
                <a:cs typeface="+mn-cs"/>
              </a:rPr>
              <a:t>realizeaza</a:t>
            </a:r>
            <a:r>
              <a:rPr kumimoji="0" lang="en-US" sz="2400" b="0" i="0" u="none" strike="noStrike" kern="1200" cap="none" spc="0" normalizeH="0" baseline="0" noProof="0" dirty="0">
                <a:ln>
                  <a:noFill/>
                </a:ln>
                <a:solidFill>
                  <a:srgbClr val="000000"/>
                </a:solidFill>
                <a:effectLst/>
                <a:uLnTx/>
                <a:uFillTx/>
                <a:latin typeface="Calibri"/>
                <a:ea typeface="+mn-ea"/>
                <a:cs typeface="+mn-cs"/>
              </a:rPr>
              <a:t> </a:t>
            </a:r>
            <a:r>
              <a:rPr kumimoji="0" lang="en-US" sz="2400" b="0" i="0" u="none" strike="noStrike" kern="1200" cap="none" spc="0" normalizeH="0" baseline="0" noProof="0" dirty="0" err="1">
                <a:ln>
                  <a:noFill/>
                </a:ln>
                <a:solidFill>
                  <a:srgbClr val="000000"/>
                </a:solidFill>
                <a:effectLst/>
                <a:uLnTx/>
                <a:uFillTx/>
                <a:latin typeface="Calibri"/>
                <a:ea typeface="+mn-ea"/>
                <a:cs typeface="+mn-cs"/>
              </a:rPr>
              <a:t>prin</a:t>
            </a:r>
            <a:r>
              <a:rPr kumimoji="0" lang="en-US" sz="2400" b="0" i="0" u="none" strike="noStrike" kern="1200" cap="none" spc="0" normalizeH="0" baseline="0" noProof="0" dirty="0">
                <a:ln>
                  <a:noFill/>
                </a:ln>
                <a:solidFill>
                  <a:srgbClr val="000000"/>
                </a:solidFill>
                <a:effectLst/>
                <a:uLnTx/>
                <a:uFillTx/>
                <a:latin typeface="Calibri"/>
                <a:ea typeface="+mn-ea"/>
                <a:cs typeface="+mn-cs"/>
              </a:rPr>
              <a:t> </a:t>
            </a:r>
            <a:r>
              <a:rPr kumimoji="0" lang="en-US" sz="2400" b="0" i="0" u="none" strike="noStrike" kern="1200" cap="none" spc="0" normalizeH="0" baseline="0" noProof="0" dirty="0" err="1">
                <a:ln>
                  <a:noFill/>
                </a:ln>
                <a:solidFill>
                  <a:srgbClr val="000000"/>
                </a:solidFill>
                <a:effectLst/>
                <a:uLnTx/>
                <a:uFillTx/>
                <a:latin typeface="Calibri"/>
                <a:ea typeface="+mn-ea"/>
                <a:cs typeface="+mn-cs"/>
              </a:rPr>
              <a:t>masurarea</a:t>
            </a:r>
            <a:r>
              <a:rPr kumimoji="0" lang="en-US" sz="2400" b="0" i="0" u="none" strike="noStrike" kern="1200" cap="none" spc="0" normalizeH="0" baseline="0" noProof="0" dirty="0">
                <a:ln>
                  <a:noFill/>
                </a:ln>
                <a:solidFill>
                  <a:srgbClr val="000000"/>
                </a:solidFill>
                <a:effectLst/>
                <a:uLnTx/>
                <a:uFillTx/>
                <a:latin typeface="Calibri"/>
                <a:ea typeface="+mn-ea"/>
                <a:cs typeface="+mn-cs"/>
              </a:rPr>
              <a:t> TA in </a:t>
            </a:r>
            <a:r>
              <a:rPr kumimoji="0" lang="en-US" sz="2400" b="0" i="0" u="none" strike="noStrike" kern="1200" cap="none" spc="0" normalizeH="0" baseline="0" noProof="0" dirty="0" err="1">
                <a:ln>
                  <a:noFill/>
                </a:ln>
                <a:solidFill>
                  <a:srgbClr val="000000"/>
                </a:solidFill>
                <a:effectLst/>
                <a:uLnTx/>
                <a:uFillTx/>
                <a:latin typeface="Calibri"/>
                <a:ea typeface="+mn-ea"/>
                <a:cs typeface="+mn-cs"/>
              </a:rPr>
              <a:t>cabinetul</a:t>
            </a:r>
            <a:r>
              <a:rPr kumimoji="0" lang="en-US" sz="2400" b="0" i="0" u="none" strike="noStrike" kern="1200" cap="none" spc="0" normalizeH="0" baseline="0" noProof="0" dirty="0">
                <a:ln>
                  <a:noFill/>
                </a:ln>
                <a:solidFill>
                  <a:srgbClr val="000000"/>
                </a:solidFill>
                <a:effectLst/>
                <a:uLnTx/>
                <a:uFillTx/>
                <a:latin typeface="Calibri"/>
                <a:ea typeface="+mn-ea"/>
                <a:cs typeface="+mn-cs"/>
              </a:rPr>
              <a:t> medical – </a:t>
            </a:r>
            <a:r>
              <a:rPr kumimoji="0" lang="en-US" sz="2400" b="0" i="0" u="none" strike="noStrike" kern="1200" cap="none" spc="0" normalizeH="0" baseline="0" noProof="0" dirty="0" err="1">
                <a:ln>
                  <a:noFill/>
                </a:ln>
                <a:solidFill>
                  <a:srgbClr val="000000"/>
                </a:solidFill>
                <a:effectLst/>
                <a:uLnTx/>
                <a:uFillTx/>
                <a:latin typeface="Calibri"/>
                <a:ea typeface="+mn-ea"/>
                <a:cs typeface="+mn-cs"/>
              </a:rPr>
              <a:t>deoarece</a:t>
            </a:r>
            <a:r>
              <a:rPr kumimoji="0" lang="en-US" sz="2400" b="0" i="0" u="none" strike="noStrike" kern="1200" cap="none" spc="0" normalizeH="0" baseline="0" noProof="0" dirty="0">
                <a:ln>
                  <a:noFill/>
                </a:ln>
                <a:solidFill>
                  <a:srgbClr val="000000"/>
                </a:solidFill>
                <a:effectLst/>
                <a:uLnTx/>
                <a:uFillTx/>
                <a:latin typeface="Calibri"/>
                <a:ea typeface="+mn-ea"/>
                <a:cs typeface="+mn-cs"/>
              </a:rPr>
              <a:t> </a:t>
            </a:r>
            <a:r>
              <a:rPr kumimoji="0" lang="en-US" sz="2400" b="0" i="0" u="none" strike="noStrike" kern="1200" cap="none" spc="0" normalizeH="0" baseline="0" noProof="0" dirty="0" err="1">
                <a:ln>
                  <a:noFill/>
                </a:ln>
                <a:solidFill>
                  <a:srgbClr val="000000"/>
                </a:solidFill>
                <a:effectLst/>
                <a:uLnTx/>
                <a:uFillTx/>
                <a:latin typeface="Calibri"/>
                <a:ea typeface="+mn-ea"/>
                <a:cs typeface="+mn-cs"/>
              </a:rPr>
              <a:t>este</a:t>
            </a:r>
            <a:r>
              <a:rPr kumimoji="0" lang="en-US" sz="2400" b="0" i="0" u="none" strike="noStrike" kern="1200" cap="none" spc="0" normalizeH="0" baseline="0" noProof="0" dirty="0">
                <a:ln>
                  <a:noFill/>
                </a:ln>
                <a:solidFill>
                  <a:srgbClr val="000000"/>
                </a:solidFill>
                <a:effectLst/>
                <a:uLnTx/>
                <a:uFillTx/>
                <a:latin typeface="Calibri"/>
                <a:ea typeface="+mn-ea"/>
                <a:cs typeface="+mn-cs"/>
              </a:rPr>
              <a:t> </a:t>
            </a:r>
            <a:r>
              <a:rPr kumimoji="0" lang="en-US" sz="2400" b="0" i="0" u="none" strike="noStrike" kern="1200" cap="none" spc="0" normalizeH="0" baseline="0" noProof="0" dirty="0" err="1">
                <a:ln>
                  <a:noFill/>
                </a:ln>
                <a:solidFill>
                  <a:srgbClr val="000000"/>
                </a:solidFill>
                <a:effectLst/>
                <a:uLnTx/>
                <a:uFillTx/>
                <a:latin typeface="Calibri"/>
                <a:ea typeface="+mn-ea"/>
                <a:cs typeface="+mn-cs"/>
              </a:rPr>
              <a:t>metoda</a:t>
            </a:r>
            <a:r>
              <a:rPr kumimoji="0" lang="en-US" sz="2400" b="0" i="0" u="none" strike="noStrike" kern="1200" cap="none" spc="0" normalizeH="0" baseline="0" noProof="0" dirty="0">
                <a:ln>
                  <a:noFill/>
                </a:ln>
                <a:solidFill>
                  <a:srgbClr val="000000"/>
                </a:solidFill>
                <a:effectLst/>
                <a:uLnTx/>
                <a:uFillTx/>
                <a:latin typeface="Calibri"/>
                <a:ea typeface="+mn-ea"/>
                <a:cs typeface="+mn-cs"/>
              </a:rPr>
              <a:t> pe care se </a:t>
            </a:r>
            <a:r>
              <a:rPr kumimoji="0" lang="en-US" sz="2400" b="0" i="0" u="none" strike="noStrike" kern="1200" cap="none" spc="0" normalizeH="0" baseline="0" noProof="0" dirty="0" err="1">
                <a:ln>
                  <a:noFill/>
                </a:ln>
                <a:solidFill>
                  <a:srgbClr val="000000"/>
                </a:solidFill>
                <a:effectLst/>
                <a:uLnTx/>
                <a:uFillTx/>
                <a:latin typeface="Calibri"/>
                <a:ea typeface="+mn-ea"/>
                <a:cs typeface="+mn-cs"/>
              </a:rPr>
              <a:t>bazeaza</a:t>
            </a:r>
            <a:r>
              <a:rPr kumimoji="0" lang="en-US" sz="2400" b="0" i="0" u="none" strike="noStrike" kern="1200" cap="none" spc="0" normalizeH="0" baseline="0" noProof="0" dirty="0">
                <a:ln>
                  <a:noFill/>
                </a:ln>
                <a:solidFill>
                  <a:srgbClr val="000000"/>
                </a:solidFill>
                <a:effectLst/>
                <a:uLnTx/>
                <a:uFillTx/>
                <a:latin typeface="Calibri"/>
                <a:ea typeface="+mn-ea"/>
                <a:cs typeface="+mn-cs"/>
              </a:rPr>
              <a:t> </a:t>
            </a:r>
            <a:r>
              <a:rPr kumimoji="0" lang="en-US" sz="2400" b="0" i="0" u="none" strike="noStrike" kern="1200" cap="none" spc="0" normalizeH="0" baseline="0" noProof="0" dirty="0" err="1">
                <a:ln>
                  <a:noFill/>
                </a:ln>
                <a:solidFill>
                  <a:srgbClr val="000000"/>
                </a:solidFill>
                <a:effectLst/>
                <a:uLnTx/>
                <a:uFillTx/>
                <a:latin typeface="Calibri"/>
                <a:ea typeface="+mn-ea"/>
                <a:cs typeface="+mn-cs"/>
              </a:rPr>
              <a:t>evaluarea</a:t>
            </a:r>
            <a:r>
              <a:rPr kumimoji="0" lang="en-US" sz="2400" b="0" i="0" u="none" strike="noStrike" kern="1200" cap="none" spc="0" normalizeH="0" baseline="0" noProof="0" dirty="0">
                <a:ln>
                  <a:noFill/>
                </a:ln>
                <a:solidFill>
                  <a:srgbClr val="000000"/>
                </a:solidFill>
                <a:effectLst/>
                <a:uLnTx/>
                <a:uFillTx/>
                <a:latin typeface="Calibri"/>
                <a:ea typeface="+mn-ea"/>
                <a:cs typeface="+mn-cs"/>
              </a:rPr>
              <a:t> </a:t>
            </a:r>
            <a:r>
              <a:rPr kumimoji="0" lang="en-US" sz="2400" b="0" i="0" u="none" strike="noStrike" kern="1200" cap="none" spc="0" normalizeH="0" baseline="0" noProof="0" dirty="0" err="1">
                <a:ln>
                  <a:noFill/>
                </a:ln>
                <a:solidFill>
                  <a:srgbClr val="000000"/>
                </a:solidFill>
                <a:effectLst/>
                <a:uLnTx/>
                <a:uFillTx/>
                <a:latin typeface="Calibri"/>
                <a:ea typeface="+mn-ea"/>
                <a:cs typeface="+mn-cs"/>
              </a:rPr>
              <a:t>riscului</a:t>
            </a:r>
            <a:r>
              <a:rPr kumimoji="0" lang="en-US" sz="2400" b="0" i="0" u="none" strike="noStrike" kern="1200" cap="none" spc="0" normalizeH="0" baseline="0" noProof="0" dirty="0">
                <a:ln>
                  <a:noFill/>
                </a:ln>
                <a:solidFill>
                  <a:srgbClr val="000000"/>
                </a:solidFill>
                <a:effectLst/>
                <a:uLnTx/>
                <a:uFillTx/>
                <a:latin typeface="Calibri"/>
                <a:ea typeface="+mn-ea"/>
                <a:cs typeface="+mn-cs"/>
              </a:rPr>
              <a:t> </a:t>
            </a:r>
            <a:r>
              <a:rPr kumimoji="0" lang="en-US" sz="2400" b="0" i="0" u="none" strike="noStrike" kern="1200" cap="none" spc="0" normalizeH="0" baseline="0" noProof="0" dirty="0" err="1">
                <a:ln>
                  <a:noFill/>
                </a:ln>
                <a:solidFill>
                  <a:srgbClr val="000000"/>
                </a:solidFill>
                <a:effectLst/>
                <a:uLnTx/>
                <a:uFillTx/>
                <a:latin typeface="Calibri"/>
                <a:ea typeface="+mn-ea"/>
                <a:cs typeface="+mn-cs"/>
              </a:rPr>
              <a:t>asociat</a:t>
            </a:r>
            <a:r>
              <a:rPr kumimoji="0" lang="en-US" sz="2400" b="0" i="0" u="none" strike="noStrike" kern="1200" cap="none" spc="0" normalizeH="0" baseline="0" noProof="0" dirty="0">
                <a:ln>
                  <a:noFill/>
                </a:ln>
                <a:solidFill>
                  <a:srgbClr val="000000"/>
                </a:solidFill>
                <a:effectLst/>
                <a:uLnTx/>
                <a:uFillTx/>
                <a:latin typeface="Calibri"/>
                <a:ea typeface="+mn-ea"/>
                <a:cs typeface="+mn-cs"/>
              </a:rPr>
              <a:t> HTA, </a:t>
            </a:r>
            <a:r>
              <a:rPr kumimoji="0" lang="en-US" sz="2400" b="0" i="0" u="none" strike="noStrike" kern="1200" cap="none" spc="0" normalizeH="0" baseline="0" noProof="0" dirty="0" err="1">
                <a:ln>
                  <a:noFill/>
                </a:ln>
                <a:solidFill>
                  <a:srgbClr val="000000"/>
                </a:solidFill>
                <a:effectLst/>
                <a:uLnTx/>
                <a:uFillTx/>
                <a:latin typeface="Calibri"/>
                <a:ea typeface="+mn-ea"/>
                <a:cs typeface="+mn-cs"/>
              </a:rPr>
              <a:t>beneficiile</a:t>
            </a:r>
            <a:r>
              <a:rPr kumimoji="0" lang="en-US" sz="2400" b="0" i="0" u="none" strike="noStrike" kern="1200" cap="none" spc="0" normalizeH="0" baseline="0" noProof="0" dirty="0">
                <a:ln>
                  <a:noFill/>
                </a:ln>
                <a:solidFill>
                  <a:srgbClr val="000000"/>
                </a:solidFill>
                <a:effectLst/>
                <a:uLnTx/>
                <a:uFillTx/>
                <a:latin typeface="Calibri"/>
                <a:ea typeface="+mn-ea"/>
                <a:cs typeface="+mn-cs"/>
              </a:rPr>
              <a:t> </a:t>
            </a:r>
            <a:r>
              <a:rPr kumimoji="0" lang="en-US" sz="2400" b="0" i="0" u="none" strike="noStrike" kern="1200" cap="none" spc="0" normalizeH="0" baseline="0" noProof="0" dirty="0" err="1">
                <a:ln>
                  <a:noFill/>
                </a:ln>
                <a:solidFill>
                  <a:srgbClr val="000000"/>
                </a:solidFill>
                <a:effectLst/>
                <a:uLnTx/>
                <a:uFillTx/>
                <a:latin typeface="Calibri"/>
                <a:ea typeface="+mn-ea"/>
                <a:cs typeface="+mn-cs"/>
              </a:rPr>
              <a:t>si</a:t>
            </a:r>
            <a:r>
              <a:rPr kumimoji="0" lang="en-US" sz="2400" b="0" i="0" u="none" strike="noStrike" kern="1200" cap="none" spc="0" normalizeH="0" baseline="0" noProof="0" dirty="0">
                <a:ln>
                  <a:noFill/>
                </a:ln>
                <a:solidFill>
                  <a:srgbClr val="000000"/>
                </a:solidFill>
                <a:effectLst/>
                <a:uLnTx/>
                <a:uFillTx/>
                <a:latin typeface="Calibri"/>
                <a:ea typeface="+mn-ea"/>
                <a:cs typeface="+mn-cs"/>
              </a:rPr>
              <a:t> </a:t>
            </a:r>
            <a:r>
              <a:rPr kumimoji="0" lang="en-US" sz="2400" b="0" i="0" u="none" strike="noStrike" kern="1200" cap="none" spc="0" normalizeH="0" baseline="0" noProof="0" dirty="0" err="1">
                <a:ln>
                  <a:noFill/>
                </a:ln>
                <a:solidFill>
                  <a:srgbClr val="000000"/>
                </a:solidFill>
                <a:effectLst/>
                <a:uLnTx/>
                <a:uFillTx/>
                <a:latin typeface="Calibri"/>
                <a:ea typeface="+mn-ea"/>
                <a:cs typeface="+mn-cs"/>
              </a:rPr>
              <a:t>tintele</a:t>
            </a:r>
            <a:r>
              <a:rPr kumimoji="0" lang="en-US" sz="2400" b="0" i="0" u="none" strike="noStrike" kern="1200" cap="none" spc="0" normalizeH="0" baseline="0" noProof="0" dirty="0">
                <a:ln>
                  <a:noFill/>
                </a:ln>
                <a:solidFill>
                  <a:srgbClr val="000000"/>
                </a:solidFill>
                <a:effectLst/>
                <a:uLnTx/>
                <a:uFillTx/>
                <a:latin typeface="Calibri"/>
                <a:ea typeface="+mn-ea"/>
                <a:cs typeface="+mn-cs"/>
              </a:rPr>
              <a:t> </a:t>
            </a:r>
            <a:r>
              <a:rPr kumimoji="0" lang="en-US" sz="2400" b="0" i="0" u="none" strike="noStrike" kern="1200" cap="none" spc="0" normalizeH="0" baseline="0" noProof="0" dirty="0" err="1">
                <a:ln>
                  <a:noFill/>
                </a:ln>
                <a:solidFill>
                  <a:srgbClr val="000000"/>
                </a:solidFill>
                <a:effectLst/>
                <a:uLnTx/>
                <a:uFillTx/>
                <a:latin typeface="Calibri"/>
                <a:ea typeface="+mn-ea"/>
                <a:cs typeface="+mn-cs"/>
              </a:rPr>
              <a:t>terapeutice</a:t>
            </a:r>
            <a:r>
              <a:rPr kumimoji="0" lang="en-US" sz="2400" b="0" i="0" u="none" strike="noStrike" kern="1200" cap="none" spc="0" normalizeH="0" baseline="0" noProof="0" dirty="0">
                <a:ln>
                  <a:noFill/>
                </a:ln>
                <a:solidFill>
                  <a:srgbClr val="000000"/>
                </a:solidFill>
                <a:effectLst/>
                <a:uLnTx/>
                <a:uFillTx/>
                <a:latin typeface="Calibri"/>
                <a:ea typeface="+mn-ea"/>
                <a:cs typeface="+mn-cs"/>
              </a:rPr>
              <a:t> – </a:t>
            </a:r>
            <a:r>
              <a:rPr kumimoji="0" lang="en-US" sz="2400" b="1" i="0" u="none" strike="noStrike" kern="1200" cap="none" spc="0" normalizeH="0" baseline="0" noProof="0" dirty="0" err="1">
                <a:ln>
                  <a:noFill/>
                </a:ln>
                <a:solidFill>
                  <a:srgbClr val="000000"/>
                </a:solidFill>
                <a:effectLst/>
                <a:uLnTx/>
                <a:uFillTx/>
                <a:latin typeface="Calibri"/>
                <a:ea typeface="+mn-ea"/>
                <a:cs typeface="+mn-cs"/>
              </a:rPr>
              <a:t>clasa</a:t>
            </a:r>
            <a:r>
              <a:rPr kumimoji="0" lang="en-US" sz="2400" b="1" i="0" u="none" strike="noStrike" kern="1200" cap="none" spc="0" normalizeH="0" baseline="0" noProof="0" dirty="0">
                <a:ln>
                  <a:noFill/>
                </a:ln>
                <a:solidFill>
                  <a:srgbClr val="000000"/>
                </a:solidFill>
                <a:effectLst/>
                <a:uLnTx/>
                <a:uFillTx/>
                <a:latin typeface="Calibri"/>
                <a:ea typeface="+mn-ea"/>
                <a:cs typeface="+mn-cs"/>
              </a:rPr>
              <a:t> de </a:t>
            </a:r>
            <a:r>
              <a:rPr kumimoji="0" lang="en-US" sz="2400" b="1" i="0" u="none" strike="noStrike" kern="1200" cap="none" spc="0" normalizeH="0" baseline="0" noProof="0" dirty="0" err="1">
                <a:ln>
                  <a:noFill/>
                </a:ln>
                <a:solidFill>
                  <a:srgbClr val="000000"/>
                </a:solidFill>
                <a:effectLst/>
                <a:uLnTx/>
                <a:uFillTx/>
                <a:latin typeface="Calibri"/>
                <a:ea typeface="+mn-ea"/>
                <a:cs typeface="+mn-cs"/>
              </a:rPr>
              <a:t>evidenta</a:t>
            </a:r>
            <a:r>
              <a:rPr kumimoji="0" lang="en-US" sz="2400" b="1" i="0" u="none" strike="noStrike" kern="1200" cap="none" spc="0" normalizeH="0" baseline="0" noProof="0" dirty="0">
                <a:ln>
                  <a:noFill/>
                </a:ln>
                <a:solidFill>
                  <a:srgbClr val="000000"/>
                </a:solidFill>
                <a:effectLst/>
                <a:uLnTx/>
                <a:uFillTx/>
                <a:latin typeface="Calibri"/>
                <a:ea typeface="+mn-ea"/>
                <a:cs typeface="+mn-cs"/>
              </a:rPr>
              <a:t> I A</a:t>
            </a: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2400" b="1" i="0" u="sng" strike="noStrike" kern="1200" cap="none" spc="0" normalizeH="0" baseline="0" noProof="0" dirty="0" err="1">
                <a:ln>
                  <a:noFill/>
                </a:ln>
                <a:solidFill>
                  <a:srgbClr val="000000"/>
                </a:solidFill>
                <a:effectLst/>
                <a:uLnTx/>
                <a:uFillTx/>
                <a:latin typeface="Calibri"/>
                <a:ea typeface="+mn-ea"/>
                <a:cs typeface="+mn-cs"/>
              </a:rPr>
              <a:t>Masurarea</a:t>
            </a:r>
            <a:r>
              <a:rPr kumimoji="0" lang="en-US" sz="2400" b="1" i="0" u="sng" strike="noStrike" kern="1200" cap="none" spc="0" normalizeH="0" baseline="0" noProof="0" dirty="0">
                <a:ln>
                  <a:noFill/>
                </a:ln>
                <a:solidFill>
                  <a:srgbClr val="000000"/>
                </a:solidFill>
                <a:effectLst/>
                <a:uLnTx/>
                <a:uFillTx/>
                <a:latin typeface="Calibri"/>
                <a:ea typeface="+mn-ea"/>
                <a:cs typeface="+mn-cs"/>
              </a:rPr>
              <a:t> TA in cabinet </a:t>
            </a:r>
            <a:r>
              <a:rPr kumimoji="0" lang="en-US" sz="2400" b="0" i="0" u="none" strike="noStrike" kern="1200" cap="none" spc="0" normalizeH="0" baseline="0" noProof="0" dirty="0">
                <a:ln>
                  <a:noFill/>
                </a:ln>
                <a:solidFill>
                  <a:srgbClr val="000000"/>
                </a:solidFill>
                <a:effectLst/>
                <a:uLnTx/>
                <a:uFillTx/>
                <a:latin typeface="Calibri"/>
                <a:ea typeface="+mn-ea"/>
                <a:cs typeface="+mn-cs"/>
              </a:rPr>
              <a:t>– in </a:t>
            </a:r>
            <a:r>
              <a:rPr kumimoji="0" lang="en-US" sz="2400" b="0" i="0" u="none" strike="noStrike" kern="1200" cap="none" spc="0" normalizeH="0" baseline="0" noProof="0" dirty="0" err="1">
                <a:ln>
                  <a:noFill/>
                </a:ln>
                <a:solidFill>
                  <a:srgbClr val="000000"/>
                </a:solidFill>
                <a:effectLst/>
                <a:uLnTx/>
                <a:uFillTx/>
                <a:latin typeface="Calibri"/>
                <a:ea typeface="+mn-ea"/>
                <a:cs typeface="+mn-cs"/>
              </a:rPr>
              <a:t>conditii</a:t>
            </a:r>
            <a:r>
              <a:rPr kumimoji="0" lang="en-US" sz="2400" b="0" i="0" u="none" strike="noStrike" kern="1200" cap="none" spc="0" normalizeH="0" baseline="0" noProof="0" dirty="0">
                <a:ln>
                  <a:noFill/>
                </a:ln>
                <a:solidFill>
                  <a:srgbClr val="000000"/>
                </a:solidFill>
                <a:effectLst/>
                <a:uLnTx/>
                <a:uFillTx/>
                <a:latin typeface="Calibri"/>
                <a:ea typeface="+mn-ea"/>
                <a:cs typeface="+mn-cs"/>
              </a:rPr>
              <a:t> standard, media </a:t>
            </a:r>
            <a:r>
              <a:rPr kumimoji="0" lang="en-US" sz="2400" b="0" i="0" u="none" strike="noStrike" kern="1200" cap="none" spc="0" normalizeH="0" baseline="0" noProof="0" dirty="0" err="1">
                <a:ln>
                  <a:noFill/>
                </a:ln>
                <a:solidFill>
                  <a:srgbClr val="000000"/>
                </a:solidFill>
                <a:effectLst/>
                <a:uLnTx/>
                <a:uFillTx/>
                <a:latin typeface="Calibri"/>
                <a:ea typeface="+mn-ea"/>
                <a:cs typeface="+mn-cs"/>
              </a:rPr>
              <a:t>ultimelor</a:t>
            </a:r>
            <a:r>
              <a:rPr kumimoji="0" lang="en-US" sz="2400" b="0" i="0" u="none" strike="noStrike" kern="1200" cap="none" spc="0" normalizeH="0" baseline="0" noProof="0" dirty="0">
                <a:ln>
                  <a:noFill/>
                </a:ln>
                <a:solidFill>
                  <a:srgbClr val="000000"/>
                </a:solidFill>
                <a:effectLst/>
                <a:uLnTx/>
                <a:uFillTx/>
                <a:latin typeface="Calibri"/>
                <a:ea typeface="+mn-ea"/>
                <a:cs typeface="+mn-cs"/>
              </a:rPr>
              <a:t> 2 </a:t>
            </a:r>
            <a:r>
              <a:rPr kumimoji="0" lang="en-US" sz="2400" b="0" i="0" u="none" strike="noStrike" kern="1200" cap="none" spc="0" normalizeH="0" baseline="0" noProof="0" dirty="0" err="1">
                <a:ln>
                  <a:noFill/>
                </a:ln>
                <a:solidFill>
                  <a:srgbClr val="000000"/>
                </a:solidFill>
                <a:effectLst/>
                <a:uLnTx/>
                <a:uFillTx/>
                <a:latin typeface="Calibri"/>
                <a:ea typeface="+mn-ea"/>
                <a:cs typeface="+mn-cs"/>
              </a:rPr>
              <a:t>masuratori</a:t>
            </a:r>
            <a:r>
              <a:rPr kumimoji="0" lang="en-US" sz="2400" b="0" i="0" u="none" strike="noStrike" kern="1200" cap="none" spc="0" normalizeH="0" baseline="0" noProof="0" dirty="0">
                <a:ln>
                  <a:noFill/>
                </a:ln>
                <a:solidFill>
                  <a:srgbClr val="000000"/>
                </a:solidFill>
                <a:effectLst/>
                <a:uLnTx/>
                <a:uFillTx/>
                <a:latin typeface="Calibri"/>
                <a:ea typeface="+mn-ea"/>
                <a:cs typeface="+mn-cs"/>
              </a:rPr>
              <a:t> din 3 </a:t>
            </a:r>
            <a:r>
              <a:rPr kumimoji="0" lang="en-US" sz="2400" b="0" i="0" u="none" strike="noStrike" kern="1200" cap="none" spc="0" normalizeH="0" baseline="0" noProof="0" dirty="0" err="1">
                <a:ln>
                  <a:noFill/>
                </a:ln>
                <a:solidFill>
                  <a:srgbClr val="000000"/>
                </a:solidFill>
                <a:effectLst/>
                <a:uLnTx/>
                <a:uFillTx/>
                <a:latin typeface="Calibri"/>
                <a:ea typeface="+mn-ea"/>
                <a:cs typeface="+mn-cs"/>
              </a:rPr>
              <a:t>masuratori</a:t>
            </a:r>
            <a:r>
              <a:rPr kumimoji="0" lang="en-US" sz="2400" b="0" i="0" u="none" strike="noStrike" kern="1200" cap="none" spc="0" normalizeH="0" baseline="0" noProof="0" dirty="0">
                <a:ln>
                  <a:noFill/>
                </a:ln>
                <a:solidFill>
                  <a:srgbClr val="000000"/>
                </a:solidFill>
                <a:effectLst/>
                <a:uLnTx/>
                <a:uFillTx/>
                <a:latin typeface="Calibri"/>
                <a:ea typeface="+mn-ea"/>
                <a:cs typeface="+mn-cs"/>
              </a:rPr>
              <a:t> </a:t>
            </a:r>
            <a:r>
              <a:rPr kumimoji="0" lang="en-US" sz="2400" b="0" i="0" u="none" strike="noStrike" kern="1200" cap="none" spc="0" normalizeH="0" baseline="0" noProof="0" dirty="0" err="1">
                <a:ln>
                  <a:noFill/>
                </a:ln>
                <a:solidFill>
                  <a:srgbClr val="000000"/>
                </a:solidFill>
                <a:effectLst/>
                <a:uLnTx/>
                <a:uFillTx/>
                <a:latin typeface="Calibri"/>
                <a:ea typeface="+mn-ea"/>
                <a:cs typeface="+mn-cs"/>
              </a:rPr>
              <a:t>realizate</a:t>
            </a:r>
            <a:r>
              <a:rPr kumimoji="0" lang="en-US" sz="2400" b="0" i="0" u="none" strike="noStrike" kern="1200" cap="none" spc="0" normalizeH="0" baseline="0" noProof="0" dirty="0">
                <a:ln>
                  <a:noFill/>
                </a:ln>
                <a:solidFill>
                  <a:srgbClr val="000000"/>
                </a:solidFill>
                <a:effectLst/>
                <a:uLnTx/>
                <a:uFillTx/>
                <a:latin typeface="Calibri"/>
                <a:ea typeface="+mn-ea"/>
                <a:cs typeface="+mn-cs"/>
              </a:rPr>
              <a:t> – </a:t>
            </a:r>
            <a:r>
              <a:rPr kumimoji="0" lang="en-US" sz="2400" b="1" i="0" u="none" strike="noStrike" kern="1200" cap="none" spc="0" normalizeH="0" baseline="0" noProof="0" dirty="0" err="1">
                <a:ln>
                  <a:noFill/>
                </a:ln>
                <a:solidFill>
                  <a:srgbClr val="000000"/>
                </a:solidFill>
                <a:effectLst/>
                <a:uLnTx/>
                <a:uFillTx/>
                <a:latin typeface="Calibri"/>
                <a:ea typeface="+mn-ea"/>
                <a:cs typeface="+mn-cs"/>
              </a:rPr>
              <a:t>clasa</a:t>
            </a:r>
            <a:r>
              <a:rPr kumimoji="0" lang="en-US" sz="2400" b="1" i="0" u="none" strike="noStrike" kern="1200" cap="none" spc="0" normalizeH="0" baseline="0" noProof="0" dirty="0">
                <a:ln>
                  <a:noFill/>
                </a:ln>
                <a:solidFill>
                  <a:srgbClr val="000000"/>
                </a:solidFill>
                <a:effectLst/>
                <a:uLnTx/>
                <a:uFillTx/>
                <a:latin typeface="Calibri"/>
                <a:ea typeface="+mn-ea"/>
                <a:cs typeface="+mn-cs"/>
              </a:rPr>
              <a:t> de </a:t>
            </a:r>
            <a:r>
              <a:rPr kumimoji="0" lang="en-US" sz="2400" b="1" i="0" u="none" strike="noStrike" kern="1200" cap="none" spc="0" normalizeH="0" baseline="0" noProof="0" dirty="0" err="1">
                <a:ln>
                  <a:noFill/>
                </a:ln>
                <a:solidFill>
                  <a:srgbClr val="000000"/>
                </a:solidFill>
                <a:effectLst/>
                <a:uLnTx/>
                <a:uFillTx/>
                <a:latin typeface="Calibri"/>
                <a:ea typeface="+mn-ea"/>
                <a:cs typeface="+mn-cs"/>
              </a:rPr>
              <a:t>evidenta</a:t>
            </a:r>
            <a:r>
              <a:rPr kumimoji="0" lang="en-US" sz="2400" b="1" i="0" u="none" strike="noStrike" kern="1200" cap="none" spc="0" normalizeH="0" baseline="0" noProof="0" dirty="0">
                <a:ln>
                  <a:noFill/>
                </a:ln>
                <a:solidFill>
                  <a:srgbClr val="000000"/>
                </a:solidFill>
                <a:effectLst/>
                <a:uLnTx/>
                <a:uFillTx/>
                <a:latin typeface="Calibri"/>
                <a:ea typeface="+mn-ea"/>
                <a:cs typeface="+mn-cs"/>
              </a:rPr>
              <a:t> I C</a:t>
            </a: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Se </a:t>
            </a:r>
            <a:r>
              <a:rPr kumimoji="0" lang="en-US" sz="2400" b="0" i="0" u="none" strike="noStrike" kern="1200" cap="none" spc="0" normalizeH="0" baseline="0" noProof="0" dirty="0" err="1">
                <a:ln>
                  <a:noFill/>
                </a:ln>
                <a:solidFill>
                  <a:srgbClr val="000000"/>
                </a:solidFill>
                <a:effectLst/>
                <a:uLnTx/>
                <a:uFillTx/>
                <a:latin typeface="Calibri"/>
                <a:ea typeface="+mn-ea"/>
                <a:cs typeface="+mn-cs"/>
              </a:rPr>
              <a:t>recomandă</a:t>
            </a:r>
            <a:r>
              <a:rPr kumimoji="0" lang="en-US" sz="2400" b="0" i="0" u="none" strike="noStrike" kern="1200" cap="none" spc="0" normalizeH="0" baseline="0" noProof="0" dirty="0">
                <a:ln>
                  <a:noFill/>
                </a:ln>
                <a:solidFill>
                  <a:srgbClr val="000000"/>
                </a:solidFill>
                <a:effectLst/>
                <a:uLnTx/>
                <a:uFillTx/>
                <a:latin typeface="Calibri"/>
                <a:ea typeface="+mn-ea"/>
                <a:cs typeface="+mn-cs"/>
              </a:rPr>
              <a:t> </a:t>
            </a:r>
            <a:r>
              <a:rPr kumimoji="0" lang="en-US" sz="2400" b="0" i="0" u="none" strike="noStrike" kern="1200" cap="none" spc="0" normalizeH="0" baseline="0" noProof="0" dirty="0" err="1">
                <a:ln>
                  <a:noFill/>
                </a:ln>
                <a:solidFill>
                  <a:srgbClr val="000000"/>
                </a:solidFill>
                <a:effectLst/>
                <a:uLnTx/>
                <a:uFillTx/>
                <a:latin typeface="Calibri"/>
                <a:ea typeface="+mn-ea"/>
                <a:cs typeface="+mn-cs"/>
              </a:rPr>
              <a:t>diagnosticarea</a:t>
            </a:r>
            <a:r>
              <a:rPr kumimoji="0" lang="en-US" sz="2400" b="0" i="0" u="none" strike="noStrike" kern="1200" cap="none" spc="0" normalizeH="0" baseline="0" noProof="0" dirty="0">
                <a:ln>
                  <a:noFill/>
                </a:ln>
                <a:solidFill>
                  <a:srgbClr val="000000"/>
                </a:solidFill>
                <a:effectLst/>
                <a:uLnTx/>
                <a:uFillTx/>
                <a:latin typeface="Calibri"/>
                <a:ea typeface="+mn-ea"/>
                <a:cs typeface="+mn-cs"/>
              </a:rPr>
              <a:t> HTA </a:t>
            </a:r>
            <a:r>
              <a:rPr kumimoji="0" lang="en-US" sz="2400" b="0" i="0" u="none" strike="noStrike" kern="1200" cap="none" spc="0" normalizeH="0" baseline="0" noProof="0" dirty="0" err="1">
                <a:ln>
                  <a:noFill/>
                </a:ln>
                <a:solidFill>
                  <a:srgbClr val="000000"/>
                </a:solidFill>
                <a:effectLst/>
                <a:uLnTx/>
                <a:uFillTx/>
                <a:latin typeface="Calibri"/>
                <a:ea typeface="+mn-ea"/>
                <a:cs typeface="+mn-cs"/>
              </a:rPr>
              <a:t>timp</a:t>
            </a:r>
            <a:r>
              <a:rPr kumimoji="0" lang="en-US" sz="2400" b="0" i="0" u="none" strike="noStrike" kern="1200" cap="none" spc="0" normalizeH="0" baseline="0" noProof="0" dirty="0">
                <a:ln>
                  <a:noFill/>
                </a:ln>
                <a:solidFill>
                  <a:srgbClr val="000000"/>
                </a:solidFill>
                <a:effectLst/>
                <a:uLnTx/>
                <a:uFillTx/>
                <a:latin typeface="Calibri"/>
                <a:ea typeface="+mn-ea"/>
                <a:cs typeface="+mn-cs"/>
              </a:rPr>
              <a:t> de </a:t>
            </a:r>
            <a:r>
              <a:rPr kumimoji="0" lang="en-US" sz="2400" b="0" i="0" u="none" strike="noStrike" kern="1200" cap="none" spc="0" normalizeH="0" baseline="0" noProof="0" dirty="0" err="1">
                <a:ln>
                  <a:noFill/>
                </a:ln>
                <a:solidFill>
                  <a:srgbClr val="000000"/>
                </a:solidFill>
                <a:effectLst/>
                <a:uLnTx/>
                <a:uFillTx/>
                <a:latin typeface="Calibri"/>
                <a:ea typeface="+mn-ea"/>
                <a:cs typeface="+mn-cs"/>
              </a:rPr>
              <a:t>cel</a:t>
            </a:r>
            <a:r>
              <a:rPr kumimoji="0" lang="en-US" sz="2400" b="0" i="0" u="none" strike="noStrike" kern="1200" cap="none" spc="0" normalizeH="0" baseline="0" noProof="0" dirty="0">
                <a:ln>
                  <a:noFill/>
                </a:ln>
                <a:solidFill>
                  <a:srgbClr val="000000"/>
                </a:solidFill>
                <a:effectLst/>
                <a:uLnTx/>
                <a:uFillTx/>
                <a:latin typeface="Calibri"/>
                <a:ea typeface="+mn-ea"/>
                <a:cs typeface="+mn-cs"/>
              </a:rPr>
              <a:t> </a:t>
            </a:r>
            <a:r>
              <a:rPr kumimoji="0" lang="en-US" sz="2400" b="0" i="0" u="none" strike="noStrike" kern="1200" cap="none" spc="0" normalizeH="0" baseline="0" noProof="0" dirty="0" err="1">
                <a:ln>
                  <a:noFill/>
                </a:ln>
                <a:solidFill>
                  <a:srgbClr val="000000"/>
                </a:solidFill>
                <a:effectLst/>
                <a:uLnTx/>
                <a:uFillTx/>
                <a:latin typeface="Calibri"/>
                <a:ea typeface="+mn-ea"/>
                <a:cs typeface="+mn-cs"/>
              </a:rPr>
              <a:t>puțin</a:t>
            </a:r>
            <a:r>
              <a:rPr kumimoji="0" lang="en-US" sz="2400" b="0" i="0" u="none" strike="noStrike" kern="1200" cap="none" spc="0" normalizeH="0" baseline="0" noProof="0" dirty="0">
                <a:ln>
                  <a:noFill/>
                </a:ln>
                <a:solidFill>
                  <a:srgbClr val="000000"/>
                </a:solidFill>
                <a:effectLst/>
                <a:uLnTx/>
                <a:uFillTx/>
                <a:latin typeface="Calibri"/>
                <a:ea typeface="+mn-ea"/>
                <a:cs typeface="+mn-cs"/>
              </a:rPr>
              <a:t> </a:t>
            </a:r>
            <a:r>
              <a:rPr kumimoji="0" lang="en-US" sz="2400" b="1" i="0" u="none" strike="noStrike" kern="1200" cap="none" spc="0" normalizeH="0" baseline="0" noProof="0" dirty="0">
                <a:ln>
                  <a:noFill/>
                </a:ln>
                <a:solidFill>
                  <a:srgbClr val="000000"/>
                </a:solidFill>
                <a:effectLst/>
                <a:uLnTx/>
                <a:uFillTx/>
                <a:latin typeface="Calibri"/>
                <a:ea typeface="+mn-ea"/>
                <a:cs typeface="+mn-cs"/>
              </a:rPr>
              <a:t>2 </a:t>
            </a:r>
            <a:r>
              <a:rPr kumimoji="0" lang="en-US" sz="2400" b="1" i="0" u="none" strike="noStrike" kern="1200" cap="none" spc="0" normalizeH="0" baseline="0" noProof="0" dirty="0" err="1">
                <a:ln>
                  <a:noFill/>
                </a:ln>
                <a:solidFill>
                  <a:srgbClr val="000000"/>
                </a:solidFill>
                <a:effectLst/>
                <a:uLnTx/>
                <a:uFillTx/>
                <a:latin typeface="Calibri"/>
                <a:ea typeface="+mn-ea"/>
                <a:cs typeface="+mn-cs"/>
              </a:rPr>
              <a:t>vizite</a:t>
            </a:r>
            <a:r>
              <a:rPr kumimoji="0" lang="en-US" sz="2400" b="1" i="0" u="none" strike="noStrike" kern="1200" cap="none" spc="0" normalizeH="0" baseline="0" noProof="0" dirty="0">
                <a:ln>
                  <a:noFill/>
                </a:ln>
                <a:solidFill>
                  <a:srgbClr val="000000"/>
                </a:solidFill>
                <a:effectLst/>
                <a:uLnTx/>
                <a:uFillTx/>
                <a:latin typeface="Calibri"/>
                <a:ea typeface="+mn-ea"/>
                <a:cs typeface="+mn-cs"/>
              </a:rPr>
              <a:t> </a:t>
            </a:r>
            <a:r>
              <a:rPr kumimoji="0" lang="en-US" sz="2400" b="0" i="0" u="none" strike="noStrike" kern="1200" cap="none" spc="0" normalizeH="0" baseline="0" noProof="0" dirty="0" err="1">
                <a:ln>
                  <a:noFill/>
                </a:ln>
                <a:solidFill>
                  <a:srgbClr val="000000"/>
                </a:solidFill>
                <a:effectLst/>
                <a:uLnTx/>
                <a:uFillTx/>
                <a:latin typeface="Calibri"/>
                <a:ea typeface="+mn-ea"/>
                <a:cs typeface="+mn-cs"/>
              </a:rPr>
              <a:t>individuale</a:t>
            </a:r>
            <a:r>
              <a:rPr kumimoji="0" lang="en-US" sz="2400" b="0" i="0" u="none" strike="noStrike" kern="1200" cap="none" spc="0" normalizeH="0" baseline="0" noProof="0" dirty="0">
                <a:ln>
                  <a:noFill/>
                </a:ln>
                <a:solidFill>
                  <a:srgbClr val="000000"/>
                </a:solidFill>
                <a:effectLst/>
                <a:uLnTx/>
                <a:uFillTx/>
                <a:latin typeface="Calibri"/>
                <a:ea typeface="+mn-ea"/>
                <a:cs typeface="+mn-cs"/>
              </a:rPr>
              <a:t> la cabinet (</a:t>
            </a:r>
            <a:r>
              <a:rPr kumimoji="0" lang="en-US" sz="2400" b="0" i="0" u="none" strike="noStrike" kern="1200" cap="none" spc="0" normalizeH="0" baseline="0" noProof="0" dirty="0" err="1">
                <a:ln>
                  <a:noFill/>
                </a:ln>
                <a:solidFill>
                  <a:srgbClr val="000000"/>
                </a:solidFill>
                <a:effectLst/>
                <a:uLnTx/>
                <a:uFillTx/>
                <a:latin typeface="Calibri"/>
                <a:ea typeface="+mn-ea"/>
                <a:cs typeface="+mn-cs"/>
              </a:rPr>
              <a:t>în</a:t>
            </a:r>
            <a:r>
              <a:rPr kumimoji="0" lang="en-US" sz="2400" b="0" i="0" u="none" strike="noStrike" kern="1200" cap="none" spc="0" normalizeH="0" baseline="0" noProof="0" dirty="0">
                <a:ln>
                  <a:noFill/>
                </a:ln>
                <a:solidFill>
                  <a:srgbClr val="000000"/>
                </a:solidFill>
                <a:effectLst/>
                <a:uLnTx/>
                <a:uFillTx/>
                <a:latin typeface="Calibri"/>
                <a:ea typeface="+mn-ea"/>
                <a:cs typeface="+mn-cs"/>
              </a:rPr>
              <a:t> termen de 4 </a:t>
            </a:r>
            <a:r>
              <a:rPr kumimoji="0" lang="en-US" sz="2400" b="0" i="0" u="none" strike="noStrike" kern="1200" cap="none" spc="0" normalizeH="0" baseline="0" noProof="0" dirty="0" err="1">
                <a:ln>
                  <a:noFill/>
                </a:ln>
                <a:solidFill>
                  <a:srgbClr val="000000"/>
                </a:solidFill>
                <a:effectLst/>
                <a:uLnTx/>
                <a:uFillTx/>
                <a:latin typeface="Calibri"/>
                <a:ea typeface="+mn-ea"/>
                <a:cs typeface="+mn-cs"/>
              </a:rPr>
              <a:t>săptămâni</a:t>
            </a:r>
            <a:r>
              <a:rPr kumimoji="0" lang="en-US" sz="2400" b="0" i="0" u="none" strike="noStrike" kern="1200" cap="none" spc="0" normalizeH="0" baseline="0" noProof="0" dirty="0">
                <a:ln>
                  <a:noFill/>
                </a:ln>
                <a:solidFill>
                  <a:srgbClr val="000000"/>
                </a:solidFill>
                <a:effectLst/>
                <a:uLnTx/>
                <a:uFillTx/>
                <a:latin typeface="Calibri"/>
                <a:ea typeface="+mn-ea"/>
                <a:cs typeface="+mn-cs"/>
              </a:rPr>
              <a:t>), cu </a:t>
            </a:r>
            <a:r>
              <a:rPr kumimoji="0" lang="en-US" sz="2400" b="0" i="0" u="none" strike="noStrike" kern="1200" cap="none" spc="0" normalizeH="0" baseline="0" noProof="0" dirty="0" err="1">
                <a:ln>
                  <a:noFill/>
                </a:ln>
                <a:solidFill>
                  <a:srgbClr val="000000"/>
                </a:solidFill>
                <a:effectLst/>
                <a:uLnTx/>
                <a:uFillTx/>
                <a:latin typeface="Calibri"/>
                <a:ea typeface="+mn-ea"/>
                <a:cs typeface="+mn-cs"/>
              </a:rPr>
              <a:t>excepția</a:t>
            </a:r>
            <a:r>
              <a:rPr kumimoji="0" lang="en-US" sz="2400" b="0" i="0" u="none" strike="noStrike" kern="1200" cap="none" spc="0" normalizeH="0" baseline="0" noProof="0" dirty="0">
                <a:ln>
                  <a:noFill/>
                </a:ln>
                <a:solidFill>
                  <a:srgbClr val="000000"/>
                </a:solidFill>
                <a:effectLst/>
                <a:uLnTx/>
                <a:uFillTx/>
                <a:latin typeface="Calibri"/>
                <a:ea typeface="+mn-ea"/>
                <a:cs typeface="+mn-cs"/>
              </a:rPr>
              <a:t> </a:t>
            </a:r>
            <a:r>
              <a:rPr kumimoji="0" lang="en-US" sz="2400" b="0" i="0" u="none" strike="noStrike" kern="1200" cap="none" spc="0" normalizeH="0" baseline="0" noProof="0" dirty="0" err="1">
                <a:ln>
                  <a:noFill/>
                </a:ln>
                <a:solidFill>
                  <a:srgbClr val="000000"/>
                </a:solidFill>
                <a:effectLst/>
                <a:uLnTx/>
                <a:uFillTx/>
                <a:latin typeface="Calibri"/>
                <a:ea typeface="+mn-ea"/>
                <a:cs typeface="+mn-cs"/>
              </a:rPr>
              <a:t>cazului</a:t>
            </a:r>
            <a:r>
              <a:rPr kumimoji="0" lang="en-US" sz="2400" b="0" i="0" u="none" strike="noStrike" kern="1200" cap="none" spc="0" normalizeH="0" baseline="0" noProof="0" dirty="0">
                <a:ln>
                  <a:noFill/>
                </a:ln>
                <a:solidFill>
                  <a:srgbClr val="000000"/>
                </a:solidFill>
                <a:effectLst/>
                <a:uLnTx/>
                <a:uFillTx/>
                <a:latin typeface="Calibri"/>
                <a:ea typeface="+mn-ea"/>
                <a:cs typeface="+mn-cs"/>
              </a:rPr>
              <a:t> </a:t>
            </a:r>
            <a:r>
              <a:rPr kumimoji="0" lang="en-US" sz="2400" b="0" i="0" u="none" strike="noStrike" kern="1200" cap="none" spc="0" normalizeH="0" baseline="0" noProof="0" dirty="0" err="1">
                <a:ln>
                  <a:noFill/>
                </a:ln>
                <a:solidFill>
                  <a:srgbClr val="000000"/>
                </a:solidFill>
                <a:effectLst/>
                <a:uLnTx/>
                <a:uFillTx/>
                <a:latin typeface="Calibri"/>
                <a:ea typeface="+mn-ea"/>
                <a:cs typeface="+mn-cs"/>
              </a:rPr>
              <a:t>în</a:t>
            </a:r>
            <a:r>
              <a:rPr kumimoji="0" lang="en-US" sz="2400" b="0" i="0" u="none" strike="noStrike" kern="1200" cap="none" spc="0" normalizeH="0" baseline="0" noProof="0" dirty="0">
                <a:ln>
                  <a:noFill/>
                </a:ln>
                <a:solidFill>
                  <a:srgbClr val="000000"/>
                </a:solidFill>
                <a:effectLst/>
                <a:uLnTx/>
                <a:uFillTx/>
                <a:latin typeface="Calibri"/>
                <a:ea typeface="+mn-ea"/>
                <a:cs typeface="+mn-cs"/>
              </a:rPr>
              <a:t> care </a:t>
            </a:r>
            <a:r>
              <a:rPr kumimoji="0" lang="en-US" sz="2400" b="0" i="0" u="none" strike="noStrike" kern="1200" cap="none" spc="0" normalizeH="0" baseline="0" noProof="0" dirty="0" err="1">
                <a:ln>
                  <a:noFill/>
                </a:ln>
                <a:solidFill>
                  <a:srgbClr val="000000"/>
                </a:solidFill>
                <a:effectLst/>
                <a:uLnTx/>
                <a:uFillTx/>
                <a:latin typeface="Calibri"/>
                <a:ea typeface="+mn-ea"/>
                <a:cs typeface="+mn-cs"/>
              </a:rPr>
              <a:t>masuratoarea</a:t>
            </a:r>
            <a:r>
              <a:rPr kumimoji="0" lang="en-US" sz="2400" b="0" i="0" u="none" strike="noStrike" kern="1200" cap="none" spc="0" normalizeH="0" baseline="0" noProof="0" dirty="0">
                <a:ln>
                  <a:noFill/>
                </a:ln>
                <a:solidFill>
                  <a:srgbClr val="000000"/>
                </a:solidFill>
                <a:effectLst/>
                <a:uLnTx/>
                <a:uFillTx/>
                <a:latin typeface="Calibri"/>
                <a:ea typeface="+mn-ea"/>
                <a:cs typeface="+mn-cs"/>
              </a:rPr>
              <a:t> in cabinet </a:t>
            </a:r>
            <a:r>
              <a:rPr kumimoji="0" lang="en-US" sz="2400" b="0" i="0" u="none" strike="noStrike" kern="1200" cap="none" spc="0" normalizeH="0" baseline="0" noProof="0" dirty="0" err="1">
                <a:ln>
                  <a:noFill/>
                </a:ln>
                <a:solidFill>
                  <a:srgbClr val="000000"/>
                </a:solidFill>
                <a:effectLst/>
                <a:uLnTx/>
                <a:uFillTx/>
                <a:latin typeface="Calibri"/>
                <a:ea typeface="+mn-ea"/>
                <a:cs typeface="+mn-cs"/>
              </a:rPr>
              <a:t>indică</a:t>
            </a:r>
            <a:r>
              <a:rPr kumimoji="0" lang="en-US" sz="2400" b="0" i="0" u="none" strike="noStrike" kern="1200" cap="none" spc="0" normalizeH="0" baseline="0" noProof="0" dirty="0">
                <a:ln>
                  <a:noFill/>
                </a:ln>
                <a:solidFill>
                  <a:srgbClr val="000000"/>
                </a:solidFill>
                <a:effectLst/>
                <a:uLnTx/>
                <a:uFillTx/>
                <a:latin typeface="Calibri"/>
                <a:ea typeface="+mn-ea"/>
                <a:cs typeface="+mn-cs"/>
              </a:rPr>
              <a:t> </a:t>
            </a:r>
            <a:r>
              <a:rPr kumimoji="0" lang="en-US" sz="2400" b="0" i="0" u="none" strike="noStrike" kern="1200" cap="none" spc="0" normalizeH="0" baseline="0" noProof="0" dirty="0" err="1">
                <a:ln>
                  <a:noFill/>
                </a:ln>
                <a:solidFill>
                  <a:srgbClr val="000000"/>
                </a:solidFill>
                <a:effectLst/>
                <a:uLnTx/>
                <a:uFillTx/>
                <a:latin typeface="Calibri"/>
                <a:ea typeface="+mn-ea"/>
                <a:cs typeface="+mn-cs"/>
              </a:rPr>
              <a:t>inca</a:t>
            </a:r>
            <a:r>
              <a:rPr kumimoji="0" lang="en-US" sz="2400" b="0" i="0" u="none" strike="noStrike" kern="1200" cap="none" spc="0" normalizeH="0" baseline="0" noProof="0" dirty="0">
                <a:ln>
                  <a:noFill/>
                </a:ln>
                <a:solidFill>
                  <a:srgbClr val="000000"/>
                </a:solidFill>
                <a:effectLst/>
                <a:uLnTx/>
                <a:uFillTx/>
                <a:latin typeface="Calibri"/>
                <a:ea typeface="+mn-ea"/>
                <a:cs typeface="+mn-cs"/>
              </a:rPr>
              <a:t> de la prima </a:t>
            </a:r>
            <a:r>
              <a:rPr kumimoji="0" lang="en-US" sz="2400" b="0" i="0" u="none" strike="noStrike" kern="1200" cap="none" spc="0" normalizeH="0" baseline="0" noProof="0" dirty="0" err="1">
                <a:ln>
                  <a:noFill/>
                </a:ln>
                <a:solidFill>
                  <a:srgbClr val="000000"/>
                </a:solidFill>
                <a:effectLst/>
                <a:uLnTx/>
                <a:uFillTx/>
                <a:latin typeface="Calibri"/>
                <a:ea typeface="+mn-ea"/>
                <a:cs typeface="+mn-cs"/>
              </a:rPr>
              <a:t>vizita</a:t>
            </a:r>
            <a:r>
              <a:rPr kumimoji="0" lang="en-US" sz="2400" b="0" i="0" u="none" strike="noStrike" kern="1200" cap="none" spc="0" normalizeH="0" baseline="0" noProof="0" dirty="0">
                <a:ln>
                  <a:noFill/>
                </a:ln>
                <a:solidFill>
                  <a:srgbClr val="000000"/>
                </a:solidFill>
                <a:effectLst/>
                <a:uLnTx/>
                <a:uFillTx/>
                <a:latin typeface="Calibri"/>
                <a:ea typeface="+mn-ea"/>
                <a:cs typeface="+mn-cs"/>
              </a:rPr>
              <a:t> HTA de </a:t>
            </a:r>
            <a:r>
              <a:rPr kumimoji="0" lang="en-US" sz="2400" b="0" i="0" u="none" strike="noStrike" kern="1200" cap="none" spc="0" normalizeH="0" baseline="0" noProof="0" dirty="0" err="1">
                <a:ln>
                  <a:noFill/>
                </a:ln>
                <a:solidFill>
                  <a:srgbClr val="000000"/>
                </a:solidFill>
                <a:effectLst/>
                <a:uLnTx/>
                <a:uFillTx/>
                <a:latin typeface="Calibri"/>
                <a:ea typeface="+mn-ea"/>
                <a:cs typeface="+mn-cs"/>
              </a:rPr>
              <a:t>gradul</a:t>
            </a:r>
            <a:r>
              <a:rPr kumimoji="0" lang="en-US" sz="2400" b="0" i="0" u="none" strike="noStrike" kern="1200" cap="none" spc="0" normalizeH="0" baseline="0" noProof="0" dirty="0">
                <a:ln>
                  <a:noFill/>
                </a:ln>
                <a:solidFill>
                  <a:srgbClr val="000000"/>
                </a:solidFill>
                <a:effectLst/>
                <a:uLnTx/>
                <a:uFillTx/>
                <a:latin typeface="Calibri"/>
                <a:ea typeface="+mn-ea"/>
                <a:cs typeface="+mn-cs"/>
              </a:rPr>
              <a:t> 3 (≥180/110 mmHg) </a:t>
            </a:r>
            <a:r>
              <a:rPr kumimoji="0" lang="en-US" sz="2400" b="0" i="0" u="none" strike="noStrike" kern="1200" cap="none" spc="0" normalizeH="0" baseline="0" noProof="0" dirty="0" err="1">
                <a:ln>
                  <a:noFill/>
                </a:ln>
                <a:solidFill>
                  <a:srgbClr val="000000"/>
                </a:solidFill>
                <a:effectLst/>
                <a:uLnTx/>
                <a:uFillTx/>
                <a:latin typeface="Calibri"/>
                <a:ea typeface="+mn-ea"/>
                <a:cs typeface="+mn-cs"/>
              </a:rPr>
              <a:t>sau</a:t>
            </a:r>
            <a:r>
              <a:rPr kumimoji="0" lang="en-US" sz="2400" b="0" i="0" u="none" strike="noStrike" kern="1200" cap="none" spc="0" normalizeH="0" baseline="0" noProof="0" dirty="0">
                <a:ln>
                  <a:noFill/>
                </a:ln>
                <a:solidFill>
                  <a:srgbClr val="000000"/>
                </a:solidFill>
                <a:effectLst/>
                <a:uLnTx/>
                <a:uFillTx/>
                <a:latin typeface="Calibri"/>
                <a:ea typeface="+mn-ea"/>
                <a:cs typeface="+mn-cs"/>
              </a:rPr>
              <a:t> </a:t>
            </a:r>
            <a:r>
              <a:rPr kumimoji="0" lang="en-US" sz="2400" b="0" i="0" u="none" strike="noStrike" kern="1200" cap="none" spc="0" normalizeH="0" baseline="0" noProof="0" dirty="0" err="1">
                <a:ln>
                  <a:noFill/>
                </a:ln>
                <a:solidFill>
                  <a:srgbClr val="000000"/>
                </a:solidFill>
                <a:effectLst/>
                <a:uLnTx/>
                <a:uFillTx/>
                <a:latin typeface="Calibri"/>
                <a:ea typeface="+mn-ea"/>
                <a:cs typeface="+mn-cs"/>
              </a:rPr>
              <a:t>există</a:t>
            </a:r>
            <a:r>
              <a:rPr kumimoji="0" lang="en-US" sz="2400" b="0" i="0" u="none" strike="noStrike" kern="1200" cap="none" spc="0" normalizeH="0" baseline="0" noProof="0" dirty="0">
                <a:ln>
                  <a:noFill/>
                </a:ln>
                <a:solidFill>
                  <a:srgbClr val="000000"/>
                </a:solidFill>
                <a:effectLst/>
                <a:uLnTx/>
                <a:uFillTx/>
                <a:latin typeface="Calibri"/>
                <a:ea typeface="+mn-ea"/>
                <a:cs typeface="+mn-cs"/>
              </a:rPr>
              <a:t> </a:t>
            </a:r>
            <a:r>
              <a:rPr kumimoji="0" lang="en-US" sz="2400" b="0" i="0" u="none" strike="noStrike" kern="1200" cap="none" spc="0" normalizeH="0" baseline="0" noProof="0" dirty="0" err="1">
                <a:ln>
                  <a:noFill/>
                </a:ln>
                <a:solidFill>
                  <a:srgbClr val="000000"/>
                </a:solidFill>
                <a:effectLst/>
                <a:uLnTx/>
                <a:uFillTx/>
                <a:latin typeface="Calibri"/>
                <a:ea typeface="+mn-ea"/>
                <a:cs typeface="+mn-cs"/>
              </a:rPr>
              <a:t>dovezi</a:t>
            </a:r>
            <a:r>
              <a:rPr kumimoji="0" lang="en-US" sz="2400" b="0" i="0" u="none" strike="noStrike" kern="1200" cap="none" spc="0" normalizeH="0" baseline="0" noProof="0" dirty="0">
                <a:ln>
                  <a:noFill/>
                </a:ln>
                <a:solidFill>
                  <a:srgbClr val="000000"/>
                </a:solidFill>
                <a:effectLst/>
                <a:uLnTx/>
                <a:uFillTx/>
                <a:latin typeface="Calibri"/>
                <a:ea typeface="+mn-ea"/>
                <a:cs typeface="+mn-cs"/>
              </a:rPr>
              <a:t> de AOTMH (</a:t>
            </a:r>
            <a:r>
              <a:rPr kumimoji="0" lang="en-US" sz="2400" b="0" i="0" u="none" strike="noStrike" kern="1200" cap="none" spc="0" normalizeH="0" baseline="0" noProof="0" dirty="0" err="1">
                <a:ln>
                  <a:noFill/>
                </a:ln>
                <a:solidFill>
                  <a:srgbClr val="000000"/>
                </a:solidFill>
                <a:effectLst/>
                <a:uLnTx/>
                <a:uFillTx/>
                <a:latin typeface="Calibri"/>
                <a:ea typeface="+mn-ea"/>
                <a:cs typeface="+mn-cs"/>
              </a:rPr>
              <a:t>afectare</a:t>
            </a:r>
            <a:r>
              <a:rPr kumimoji="0" lang="en-US" sz="2400" b="0" i="0" u="none" strike="noStrike" kern="1200" cap="none" spc="0" normalizeH="0" baseline="0" noProof="0" dirty="0">
                <a:ln>
                  <a:noFill/>
                </a:ln>
                <a:solidFill>
                  <a:srgbClr val="000000"/>
                </a:solidFill>
                <a:effectLst/>
                <a:uLnTx/>
                <a:uFillTx/>
                <a:latin typeface="Calibri"/>
                <a:ea typeface="+mn-ea"/>
                <a:cs typeface="+mn-cs"/>
              </a:rPr>
              <a:t> de </a:t>
            </a:r>
            <a:r>
              <a:rPr kumimoji="0" lang="en-US" sz="2400" b="0" i="0" u="none" strike="noStrike" kern="1200" cap="none" spc="0" normalizeH="0" baseline="0" noProof="0" dirty="0" err="1">
                <a:ln>
                  <a:noFill/>
                </a:ln>
                <a:solidFill>
                  <a:srgbClr val="000000"/>
                </a:solidFill>
                <a:effectLst/>
                <a:uLnTx/>
                <a:uFillTx/>
                <a:latin typeface="Calibri"/>
                <a:ea typeface="+mn-ea"/>
                <a:cs typeface="+mn-cs"/>
              </a:rPr>
              <a:t>organe</a:t>
            </a:r>
            <a:r>
              <a:rPr kumimoji="0" lang="en-US" sz="2400" b="0" i="0" u="none" strike="noStrike" kern="1200" cap="none" spc="0" normalizeH="0" baseline="0" noProof="0" dirty="0">
                <a:ln>
                  <a:noFill/>
                </a:ln>
                <a:solidFill>
                  <a:srgbClr val="000000"/>
                </a:solidFill>
                <a:effectLst/>
                <a:uLnTx/>
                <a:uFillTx/>
                <a:latin typeface="Calibri"/>
                <a:ea typeface="+mn-ea"/>
                <a:cs typeface="+mn-cs"/>
              </a:rPr>
              <a:t> </a:t>
            </a:r>
            <a:r>
              <a:rPr kumimoji="0" lang="en-US" sz="2400" b="0" i="0" u="none" strike="noStrike" kern="1200" cap="none" spc="0" normalizeH="0" baseline="0" noProof="0" dirty="0" err="1">
                <a:ln>
                  <a:noFill/>
                </a:ln>
                <a:solidFill>
                  <a:srgbClr val="000000"/>
                </a:solidFill>
                <a:effectLst/>
                <a:uLnTx/>
                <a:uFillTx/>
                <a:latin typeface="Calibri"/>
                <a:ea typeface="+mn-ea"/>
                <a:cs typeface="+mn-cs"/>
              </a:rPr>
              <a:t>tinta</a:t>
            </a:r>
            <a:r>
              <a:rPr kumimoji="0" lang="en-US" sz="2400" b="0" i="0" u="none" strike="noStrike" kern="1200" cap="none" spc="0" normalizeH="0" baseline="0" noProof="0" dirty="0">
                <a:ln>
                  <a:noFill/>
                </a:ln>
                <a:solidFill>
                  <a:srgbClr val="000000"/>
                </a:solidFill>
                <a:effectLst/>
                <a:uLnTx/>
                <a:uFillTx/>
                <a:latin typeface="Calibri"/>
                <a:ea typeface="+mn-ea"/>
                <a:cs typeface="+mn-cs"/>
              </a:rPr>
              <a:t> </a:t>
            </a:r>
            <a:r>
              <a:rPr kumimoji="0" lang="en-US" sz="2400" b="0" i="0" u="none" strike="noStrike" kern="1200" cap="none" spc="0" normalizeH="0" baseline="0" noProof="0" dirty="0" err="1">
                <a:ln>
                  <a:noFill/>
                </a:ln>
                <a:solidFill>
                  <a:srgbClr val="000000"/>
                </a:solidFill>
                <a:effectLst/>
                <a:uLnTx/>
                <a:uFillTx/>
                <a:latin typeface="Calibri"/>
                <a:ea typeface="+mn-ea"/>
                <a:cs typeface="+mn-cs"/>
              </a:rPr>
              <a:t>mediata</a:t>
            </a:r>
            <a:r>
              <a:rPr kumimoji="0" lang="en-US" sz="2400" b="0" i="0" u="none" strike="noStrike" kern="1200" cap="none" spc="0" normalizeH="0" baseline="0" noProof="0" dirty="0">
                <a:ln>
                  <a:noFill/>
                </a:ln>
                <a:solidFill>
                  <a:srgbClr val="000000"/>
                </a:solidFill>
                <a:effectLst/>
                <a:uLnTx/>
                <a:uFillTx/>
                <a:latin typeface="Calibri"/>
                <a:ea typeface="+mn-ea"/>
                <a:cs typeface="+mn-cs"/>
              </a:rPr>
              <a:t> de </a:t>
            </a:r>
            <a:r>
              <a:rPr kumimoji="0" lang="en-US" sz="2400" b="0" i="0" u="none" strike="noStrike" kern="1200" cap="none" spc="0" normalizeH="0" baseline="0" noProof="0" dirty="0" err="1">
                <a:ln>
                  <a:noFill/>
                </a:ln>
                <a:solidFill>
                  <a:srgbClr val="000000"/>
                </a:solidFill>
                <a:effectLst/>
                <a:uLnTx/>
                <a:uFillTx/>
                <a:latin typeface="Calibri"/>
                <a:ea typeface="+mn-ea"/>
                <a:cs typeface="+mn-cs"/>
              </a:rPr>
              <a:t>hipertensiune</a:t>
            </a:r>
            <a:r>
              <a:rPr kumimoji="0" lang="en-US" sz="2400" b="0" i="0" u="none" strike="noStrike" kern="1200" cap="none" spc="0" normalizeH="0" baseline="0" noProof="0" dirty="0">
                <a:ln>
                  <a:noFill/>
                </a:ln>
                <a:solidFill>
                  <a:srgbClr val="000000"/>
                </a:solidFill>
                <a:effectLst/>
                <a:uLnTx/>
                <a:uFillTx/>
                <a:latin typeface="Calibri"/>
                <a:ea typeface="+mn-ea"/>
                <a:cs typeface="+mn-cs"/>
              </a:rPr>
              <a:t>) </a:t>
            </a:r>
            <a:r>
              <a:rPr kumimoji="0" lang="en-US" sz="2400" b="0" i="0" u="none" strike="noStrike" kern="1200" cap="none" spc="0" normalizeH="0" baseline="0" noProof="0" dirty="0" err="1">
                <a:ln>
                  <a:noFill/>
                </a:ln>
                <a:solidFill>
                  <a:srgbClr val="000000"/>
                </a:solidFill>
                <a:effectLst/>
                <a:uLnTx/>
                <a:uFillTx/>
                <a:latin typeface="Calibri"/>
                <a:ea typeface="+mn-ea"/>
                <a:cs typeface="+mn-cs"/>
              </a:rPr>
              <a:t>sau</a:t>
            </a:r>
            <a:r>
              <a:rPr kumimoji="0" lang="en-US" sz="2400" b="0" i="0" u="none" strike="noStrike" kern="1200" cap="none" spc="0" normalizeH="0" baseline="0" noProof="0" dirty="0">
                <a:ln>
                  <a:noFill/>
                </a:ln>
                <a:solidFill>
                  <a:srgbClr val="000000"/>
                </a:solidFill>
                <a:effectLst/>
                <a:uLnTx/>
                <a:uFillTx/>
                <a:latin typeface="Calibri"/>
                <a:ea typeface="+mn-ea"/>
                <a:cs typeface="+mn-cs"/>
              </a:rPr>
              <a:t> BCV </a:t>
            </a:r>
            <a:r>
              <a:rPr lang="en-US" sz="2400" dirty="0">
                <a:solidFill>
                  <a:srgbClr val="000000"/>
                </a:solidFill>
                <a:latin typeface="Calibri"/>
              </a:rPr>
              <a:t>(</a:t>
            </a:r>
            <a:r>
              <a:rPr lang="en-US" sz="2400" dirty="0" err="1">
                <a:solidFill>
                  <a:srgbClr val="000000"/>
                </a:solidFill>
                <a:latin typeface="Calibri"/>
              </a:rPr>
              <a:t>boala</a:t>
            </a:r>
            <a:r>
              <a:rPr lang="en-US" sz="2400" dirty="0">
                <a:solidFill>
                  <a:srgbClr val="000000"/>
                </a:solidFill>
                <a:latin typeface="Calibri"/>
              </a:rPr>
              <a:t> </a:t>
            </a:r>
            <a:r>
              <a:rPr lang="en-US" sz="2400" dirty="0" err="1">
                <a:solidFill>
                  <a:srgbClr val="000000"/>
                </a:solidFill>
                <a:latin typeface="Calibri"/>
              </a:rPr>
              <a:t>cardiovasculara</a:t>
            </a:r>
            <a:r>
              <a:rPr lang="en-US" sz="2400" dirty="0">
                <a:solidFill>
                  <a:srgbClr val="000000"/>
                </a:solidFill>
                <a:latin typeface="Calibri"/>
              </a:rPr>
              <a:t>) </a:t>
            </a:r>
            <a:r>
              <a:rPr kumimoji="0" lang="en-US" sz="2400" b="0" i="0" u="none" strike="noStrike" kern="1200" cap="none" spc="0" normalizeH="0" baseline="0" noProof="0" dirty="0">
                <a:ln>
                  <a:noFill/>
                </a:ln>
                <a:solidFill>
                  <a:srgbClr val="000000"/>
                </a:solidFill>
                <a:effectLst/>
                <a:uLnTx/>
                <a:uFillTx/>
                <a:latin typeface="Calibri"/>
                <a:ea typeface="+mn-ea"/>
                <a:cs typeface="+mn-cs"/>
              </a:rPr>
              <a:t>– </a:t>
            </a:r>
            <a:r>
              <a:rPr kumimoji="0" lang="en-US" sz="2400" b="1" i="0" u="none" strike="noStrike" kern="1200" cap="none" spc="0" normalizeH="0" baseline="0" noProof="0" dirty="0" err="1">
                <a:ln>
                  <a:noFill/>
                </a:ln>
                <a:solidFill>
                  <a:srgbClr val="000000"/>
                </a:solidFill>
                <a:effectLst/>
                <a:uLnTx/>
                <a:uFillTx/>
                <a:latin typeface="Calibri"/>
                <a:ea typeface="+mn-ea"/>
                <a:cs typeface="+mn-cs"/>
              </a:rPr>
              <a:t>clasa</a:t>
            </a:r>
            <a:r>
              <a:rPr kumimoji="0" lang="en-US" sz="2400" b="1" i="0" u="none" strike="noStrike" kern="1200" cap="none" spc="0" normalizeH="0" baseline="0" noProof="0" dirty="0">
                <a:ln>
                  <a:noFill/>
                </a:ln>
                <a:solidFill>
                  <a:srgbClr val="000000"/>
                </a:solidFill>
                <a:effectLst/>
                <a:uLnTx/>
                <a:uFillTx/>
                <a:latin typeface="Calibri"/>
                <a:ea typeface="+mn-ea"/>
                <a:cs typeface="+mn-cs"/>
              </a:rPr>
              <a:t> de </a:t>
            </a:r>
            <a:r>
              <a:rPr kumimoji="0" lang="en-US" sz="2400" b="1" i="0" u="none" strike="noStrike" kern="1200" cap="none" spc="0" normalizeH="0" baseline="0" noProof="0" dirty="0" err="1">
                <a:ln>
                  <a:noFill/>
                </a:ln>
                <a:solidFill>
                  <a:srgbClr val="000000"/>
                </a:solidFill>
                <a:effectLst/>
                <a:uLnTx/>
                <a:uFillTx/>
                <a:latin typeface="Calibri"/>
                <a:ea typeface="+mn-ea"/>
                <a:cs typeface="+mn-cs"/>
              </a:rPr>
              <a:t>evidenta</a:t>
            </a:r>
            <a:r>
              <a:rPr kumimoji="0" lang="en-US" sz="2400" b="1" i="0" u="none" strike="noStrike" kern="1200" cap="none" spc="0" normalizeH="0" baseline="0" noProof="0" dirty="0">
                <a:ln>
                  <a:noFill/>
                </a:ln>
                <a:solidFill>
                  <a:srgbClr val="000000"/>
                </a:solidFill>
                <a:effectLst/>
                <a:uLnTx/>
                <a:uFillTx/>
                <a:latin typeface="Calibri"/>
                <a:ea typeface="+mn-ea"/>
                <a:cs typeface="+mn-cs"/>
              </a:rPr>
              <a:t> IC</a:t>
            </a: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C536DA-0EB4-70AB-6985-24DAC87B4D75}"/>
              </a:ext>
            </a:extLst>
          </p:cNvPr>
          <p:cNvSpPr>
            <a:spLocks noGrp="1"/>
          </p:cNvSpPr>
          <p:nvPr>
            <p:ph type="title"/>
          </p:nvPr>
        </p:nvSpPr>
        <p:spPr/>
        <p:txBody>
          <a:bodyPr/>
          <a:lstStyle/>
          <a:p>
            <a:endParaRPr lang="en-US"/>
          </a:p>
        </p:txBody>
      </p:sp>
      <p:sp>
        <p:nvSpPr>
          <p:cNvPr id="4" name="Content Placeholder 3">
            <a:extLst>
              <a:ext uri="{FF2B5EF4-FFF2-40B4-BE49-F238E27FC236}">
                <a16:creationId xmlns:a16="http://schemas.microsoft.com/office/drawing/2014/main" id="{A96810C1-4CFC-07FD-AA24-152F42010D77}"/>
              </a:ext>
            </a:extLst>
          </p:cNvPr>
          <p:cNvSpPr>
            <a:spLocks noGrp="1"/>
          </p:cNvSpPr>
          <p:nvPr>
            <p:ph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2600" b="1" i="0" u="sng" strike="noStrike" kern="1200" cap="none" spc="0" normalizeH="0" baseline="0" noProof="0" dirty="0">
                <a:ln>
                  <a:noFill/>
                </a:ln>
                <a:solidFill>
                  <a:srgbClr val="C00000"/>
                </a:solidFill>
                <a:effectLst/>
                <a:uLnTx/>
                <a:uFillTx/>
                <a:latin typeface="Calibri"/>
                <a:ea typeface="+mn-ea"/>
                <a:cs typeface="+mn-cs"/>
              </a:rPr>
              <a:t>Screening-</a:t>
            </a:r>
            <a:r>
              <a:rPr kumimoji="0" lang="en-US" sz="2600" b="1" i="0" u="sng" strike="noStrike" kern="1200" cap="none" spc="0" normalizeH="0" baseline="0" noProof="0" dirty="0" err="1">
                <a:ln>
                  <a:noFill/>
                </a:ln>
                <a:solidFill>
                  <a:srgbClr val="C00000"/>
                </a:solidFill>
                <a:effectLst/>
                <a:uLnTx/>
                <a:uFillTx/>
                <a:latin typeface="Calibri"/>
                <a:ea typeface="+mn-ea"/>
                <a:cs typeface="+mn-cs"/>
              </a:rPr>
              <a:t>ul</a:t>
            </a:r>
            <a:r>
              <a:rPr kumimoji="0" lang="en-US" sz="2600" b="1" i="0" u="sng" strike="noStrike" kern="1200" cap="none" spc="0" normalizeH="0" baseline="0" noProof="0" dirty="0">
                <a:ln>
                  <a:noFill/>
                </a:ln>
                <a:solidFill>
                  <a:srgbClr val="C00000"/>
                </a:solidFill>
                <a:effectLst/>
                <a:uLnTx/>
                <a:uFillTx/>
                <a:latin typeface="Calibri"/>
                <a:ea typeface="+mn-ea"/>
                <a:cs typeface="+mn-cs"/>
              </a:rPr>
              <a:t> HTA</a:t>
            </a: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2600" b="1" i="0" u="sng" strike="noStrike" kern="1200" cap="none" spc="0" normalizeH="0" baseline="0" noProof="0" dirty="0">
              <a:ln>
                <a:noFill/>
              </a:ln>
              <a:solidFill>
                <a:srgbClr val="000000"/>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Pct val="100000"/>
              <a:buFontTx/>
              <a:buChar char="-"/>
              <a:tabLst/>
              <a:defRPr sz="1800" b="0" i="0" u="none" strike="noStrike" kern="0" cap="none" spc="0" baseline="0">
                <a:solidFill>
                  <a:srgbClr val="000000"/>
                </a:solidFill>
                <a:uFillTx/>
              </a:defRPr>
            </a:pPr>
            <a:r>
              <a:rPr kumimoji="0" lang="en-US" sz="2600" b="0" i="0" u="none" strike="noStrike" kern="1200" cap="none" spc="0" normalizeH="0" baseline="0" noProof="0" dirty="0">
                <a:ln>
                  <a:noFill/>
                </a:ln>
                <a:solidFill>
                  <a:srgbClr val="000000"/>
                </a:solidFill>
                <a:effectLst/>
                <a:uLnTx/>
                <a:uFillTx/>
                <a:latin typeface="Calibri"/>
                <a:ea typeface="+mn-ea"/>
                <a:cs typeface="+mn-cs"/>
              </a:rPr>
              <a:t>Screening opportunist </a:t>
            </a:r>
            <a:r>
              <a:rPr kumimoji="0" lang="en-US" sz="2600" b="0" i="0" u="none" strike="noStrike" kern="1200" cap="none" spc="0" normalizeH="0" baseline="0" noProof="0" dirty="0" err="1">
                <a:ln>
                  <a:noFill/>
                </a:ln>
                <a:solidFill>
                  <a:srgbClr val="000000"/>
                </a:solidFill>
                <a:effectLst/>
                <a:uLnTx/>
                <a:uFillTx/>
                <a:latin typeface="Calibri"/>
                <a:ea typeface="+mn-ea"/>
                <a:cs typeface="+mn-cs"/>
              </a:rPr>
              <a:t>pentru</a:t>
            </a:r>
            <a:r>
              <a:rPr kumimoji="0" lang="en-US" sz="2600" b="0" i="0" u="none" strike="noStrike" kern="1200" cap="none" spc="0" normalizeH="0" baseline="0" noProof="0" dirty="0">
                <a:ln>
                  <a:noFill/>
                </a:ln>
                <a:solidFill>
                  <a:srgbClr val="000000"/>
                </a:solidFill>
                <a:effectLst/>
                <a:uLnTx/>
                <a:uFillTx/>
                <a:latin typeface="Calibri"/>
                <a:ea typeface="+mn-ea"/>
                <a:cs typeface="+mn-cs"/>
              </a:rPr>
              <a:t> HTA (</a:t>
            </a:r>
            <a:r>
              <a:rPr kumimoji="0" lang="en-US" sz="2600" b="0" i="0" u="none" strike="noStrike" kern="1200" cap="none" spc="0" normalizeH="0" baseline="0" noProof="0" dirty="0" err="1">
                <a:ln>
                  <a:noFill/>
                </a:ln>
                <a:solidFill>
                  <a:srgbClr val="000000"/>
                </a:solidFill>
                <a:effectLst/>
                <a:uLnTx/>
                <a:uFillTx/>
                <a:latin typeface="Calibri"/>
                <a:ea typeface="+mn-ea"/>
                <a:cs typeface="+mn-cs"/>
              </a:rPr>
              <a:t>toti</a:t>
            </a:r>
            <a:r>
              <a:rPr kumimoji="0" lang="en-US" sz="2600" b="0" i="0" u="none" strike="noStrike" kern="1200" cap="none" spc="0" normalizeH="0" baseline="0" noProof="0" dirty="0">
                <a:ln>
                  <a:noFill/>
                </a:ln>
                <a:solidFill>
                  <a:srgbClr val="000000"/>
                </a:solidFill>
                <a:effectLst/>
                <a:uLnTx/>
                <a:uFillTx/>
                <a:latin typeface="Calibri"/>
                <a:ea typeface="+mn-ea"/>
                <a:cs typeface="+mn-cs"/>
              </a:rPr>
              <a:t> </a:t>
            </a:r>
            <a:r>
              <a:rPr kumimoji="0" lang="en-US" sz="2600" b="0" i="0" u="none" strike="noStrike" kern="1200" cap="none" spc="0" normalizeH="0" baseline="0" noProof="0" dirty="0" err="1">
                <a:ln>
                  <a:noFill/>
                </a:ln>
                <a:solidFill>
                  <a:srgbClr val="000000"/>
                </a:solidFill>
                <a:effectLst/>
                <a:uLnTx/>
                <a:uFillTx/>
                <a:latin typeface="Calibri"/>
                <a:ea typeface="+mn-ea"/>
                <a:cs typeface="+mn-cs"/>
              </a:rPr>
              <a:t>adultii</a:t>
            </a:r>
            <a:r>
              <a:rPr kumimoji="0" lang="en-US" sz="2600" b="0" i="0" u="none" strike="noStrike" kern="1200" cap="none" spc="0" normalizeH="0" baseline="0" noProof="0" dirty="0">
                <a:ln>
                  <a:noFill/>
                </a:ln>
                <a:solidFill>
                  <a:srgbClr val="000000"/>
                </a:solidFill>
                <a:effectLst/>
                <a:uLnTx/>
                <a:uFillTx/>
                <a:latin typeface="Calibri"/>
                <a:ea typeface="+mn-ea"/>
                <a:cs typeface="+mn-cs"/>
              </a:rPr>
              <a:t>) </a:t>
            </a:r>
          </a:p>
          <a:p>
            <a:pPr marL="285750" marR="0" lvl="0" indent="-285750" algn="l" defTabSz="914400" rtl="0" eaLnBrk="1" fontAlgn="auto" latinLnBrk="0" hangingPunct="1">
              <a:lnSpc>
                <a:spcPct val="100000"/>
              </a:lnSpc>
              <a:spcBef>
                <a:spcPts val="0"/>
              </a:spcBef>
              <a:spcAft>
                <a:spcPts val="0"/>
              </a:spcAft>
              <a:buClrTx/>
              <a:buSzPct val="100000"/>
              <a:buFontTx/>
              <a:buChar char="-"/>
              <a:tabLst/>
              <a:defRPr sz="1800" b="0" i="0" u="none" strike="noStrike" kern="0" cap="none" spc="0" baseline="0">
                <a:solidFill>
                  <a:srgbClr val="000000"/>
                </a:solidFill>
                <a:uFillTx/>
              </a:defRPr>
            </a:pPr>
            <a:r>
              <a:rPr kumimoji="0" lang="en-US" sz="2600" b="0" i="0" u="none" strike="noStrike" kern="1200" cap="none" spc="0" normalizeH="0" baseline="0" noProof="0" dirty="0">
                <a:ln>
                  <a:noFill/>
                </a:ln>
                <a:solidFill>
                  <a:srgbClr val="000000"/>
                </a:solidFill>
                <a:effectLst/>
                <a:uLnTx/>
                <a:uFillTx/>
                <a:latin typeface="Calibri"/>
                <a:ea typeface="+mn-ea"/>
                <a:cs typeface="+mn-cs"/>
              </a:rPr>
              <a:t>Se </a:t>
            </a:r>
            <a:r>
              <a:rPr kumimoji="0" lang="en-US" sz="2600" b="0" i="0" u="none" strike="noStrike" kern="1200" cap="none" spc="0" normalizeH="0" baseline="0" noProof="0" dirty="0" err="1">
                <a:ln>
                  <a:noFill/>
                </a:ln>
                <a:solidFill>
                  <a:srgbClr val="000000"/>
                </a:solidFill>
                <a:effectLst/>
                <a:uLnTx/>
                <a:uFillTx/>
                <a:latin typeface="Calibri"/>
                <a:ea typeface="+mn-ea"/>
                <a:cs typeface="+mn-cs"/>
              </a:rPr>
              <a:t>recomanda</a:t>
            </a:r>
            <a:r>
              <a:rPr kumimoji="0" lang="en-US" sz="2600" b="0" i="0" u="none" strike="noStrike" kern="1200" cap="none" spc="0" normalizeH="0" baseline="0" noProof="0" dirty="0">
                <a:ln>
                  <a:noFill/>
                </a:ln>
                <a:solidFill>
                  <a:srgbClr val="000000"/>
                </a:solidFill>
                <a:effectLst/>
                <a:uLnTx/>
                <a:uFillTx/>
                <a:latin typeface="Calibri"/>
                <a:ea typeface="+mn-ea"/>
                <a:cs typeface="+mn-cs"/>
              </a:rPr>
              <a:t> </a:t>
            </a:r>
            <a:r>
              <a:rPr kumimoji="0" lang="en-US" sz="2600" b="0" i="0" u="none" strike="noStrike" kern="1200" cap="none" spc="0" normalizeH="0" baseline="0" noProof="0" dirty="0" err="1">
                <a:ln>
                  <a:noFill/>
                </a:ln>
                <a:solidFill>
                  <a:srgbClr val="000000"/>
                </a:solidFill>
                <a:effectLst/>
                <a:uLnTx/>
                <a:uFillTx/>
                <a:latin typeface="Calibri"/>
                <a:ea typeface="+mn-ea"/>
                <a:cs typeface="+mn-cs"/>
              </a:rPr>
              <a:t>masuratorile</a:t>
            </a:r>
            <a:r>
              <a:rPr kumimoji="0" lang="en-US" sz="2600" b="0" i="0" u="none" strike="noStrike" kern="1200" cap="none" spc="0" normalizeH="0" baseline="0" noProof="0" dirty="0">
                <a:ln>
                  <a:noFill/>
                </a:ln>
                <a:solidFill>
                  <a:srgbClr val="000000"/>
                </a:solidFill>
                <a:effectLst/>
                <a:uLnTx/>
                <a:uFillTx/>
                <a:latin typeface="Calibri"/>
                <a:ea typeface="+mn-ea"/>
                <a:cs typeface="+mn-cs"/>
              </a:rPr>
              <a:t> regulate ale TA la </a:t>
            </a:r>
            <a:r>
              <a:rPr kumimoji="0" lang="en-US" sz="2600" b="0" i="0" u="none" strike="noStrike" kern="1200" cap="none" spc="0" normalizeH="0" baseline="0" noProof="0" dirty="0" err="1">
                <a:ln>
                  <a:noFill/>
                </a:ln>
                <a:solidFill>
                  <a:srgbClr val="000000"/>
                </a:solidFill>
                <a:effectLst/>
                <a:uLnTx/>
                <a:uFillTx/>
                <a:latin typeface="Calibri"/>
                <a:ea typeface="+mn-ea"/>
                <a:cs typeface="+mn-cs"/>
              </a:rPr>
              <a:t>adulții</a:t>
            </a:r>
            <a:r>
              <a:rPr kumimoji="0" lang="en-US" sz="2600" b="0" i="0" u="none" strike="noStrike" kern="1200" cap="none" spc="0" normalizeH="0" baseline="0" noProof="0" dirty="0">
                <a:ln>
                  <a:noFill/>
                </a:ln>
                <a:solidFill>
                  <a:srgbClr val="000000"/>
                </a:solidFill>
                <a:effectLst/>
                <a:uLnTx/>
                <a:uFillTx/>
                <a:latin typeface="Calibri"/>
                <a:ea typeface="+mn-ea"/>
                <a:cs typeface="+mn-cs"/>
              </a:rPr>
              <a:t> </a:t>
            </a:r>
            <a:r>
              <a:rPr kumimoji="0" lang="en-US" sz="2600" b="0" i="0" u="none" strike="noStrike" kern="1200" cap="none" spc="0" normalizeH="0" baseline="0" noProof="0" dirty="0" err="1">
                <a:ln>
                  <a:noFill/>
                </a:ln>
                <a:solidFill>
                  <a:srgbClr val="000000"/>
                </a:solidFill>
                <a:effectLst/>
                <a:uLnTx/>
                <a:uFillTx/>
                <a:latin typeface="Calibri"/>
                <a:ea typeface="+mn-ea"/>
                <a:cs typeface="+mn-cs"/>
              </a:rPr>
              <a:t>incepand</a:t>
            </a:r>
            <a:r>
              <a:rPr kumimoji="0" lang="en-US" sz="2600" b="0" i="0" u="none" strike="noStrike" kern="1200" cap="none" spc="0" normalizeH="0" baseline="0" noProof="0" dirty="0">
                <a:ln>
                  <a:noFill/>
                </a:ln>
                <a:solidFill>
                  <a:srgbClr val="000000"/>
                </a:solidFill>
                <a:effectLst/>
                <a:uLnTx/>
                <a:uFillTx/>
                <a:latin typeface="Calibri"/>
                <a:ea typeface="+mn-ea"/>
                <a:cs typeface="+mn-cs"/>
              </a:rPr>
              <a:t> cu </a:t>
            </a:r>
            <a:r>
              <a:rPr kumimoji="0" lang="en-US" sz="2600" b="0" i="0" u="none" strike="noStrike" kern="1200" cap="none" spc="0" normalizeH="0" baseline="0" noProof="0" dirty="0" err="1">
                <a:ln>
                  <a:noFill/>
                </a:ln>
                <a:solidFill>
                  <a:srgbClr val="000000"/>
                </a:solidFill>
                <a:effectLst/>
                <a:uLnTx/>
                <a:uFillTx/>
                <a:latin typeface="Calibri"/>
                <a:ea typeface="+mn-ea"/>
                <a:cs typeface="+mn-cs"/>
              </a:rPr>
              <a:t>vârsta</a:t>
            </a:r>
            <a:r>
              <a:rPr kumimoji="0" lang="en-US" sz="2600" b="0" i="0" u="none" strike="noStrike" kern="1200" cap="none" spc="0" normalizeH="0" baseline="0" noProof="0" dirty="0">
                <a:ln>
                  <a:noFill/>
                </a:ln>
                <a:solidFill>
                  <a:srgbClr val="000000"/>
                </a:solidFill>
                <a:effectLst/>
                <a:uLnTx/>
                <a:uFillTx/>
                <a:latin typeface="Calibri"/>
                <a:ea typeface="+mn-ea"/>
                <a:cs typeface="+mn-cs"/>
              </a:rPr>
              <a:t> de 40 de ani </a:t>
            </a:r>
            <a:r>
              <a:rPr kumimoji="0" lang="en-US" sz="2600" b="0" i="0" u="none" strike="noStrike" kern="1200" cap="none" spc="0" normalizeH="0" baseline="0" noProof="0" dirty="0" err="1">
                <a:ln>
                  <a:noFill/>
                </a:ln>
                <a:solidFill>
                  <a:srgbClr val="000000"/>
                </a:solidFill>
                <a:effectLst/>
                <a:uLnTx/>
                <a:uFillTx/>
                <a:latin typeface="Calibri"/>
                <a:ea typeface="+mn-ea"/>
                <a:cs typeface="+mn-cs"/>
              </a:rPr>
              <a:t>sau</a:t>
            </a:r>
            <a:r>
              <a:rPr kumimoji="0" lang="en-US" sz="2600" b="0" i="0" u="none" strike="noStrike" kern="1200" cap="none" spc="0" normalizeH="0" baseline="0" noProof="0" dirty="0">
                <a:ln>
                  <a:noFill/>
                </a:ln>
                <a:solidFill>
                  <a:srgbClr val="000000"/>
                </a:solidFill>
                <a:effectLst/>
                <a:uLnTx/>
                <a:uFillTx/>
                <a:latin typeface="Calibri"/>
                <a:ea typeface="+mn-ea"/>
                <a:cs typeface="+mn-cs"/>
              </a:rPr>
              <a:t> </a:t>
            </a:r>
            <a:r>
              <a:rPr kumimoji="0" lang="en-US" sz="2600" b="0" i="0" u="none" strike="noStrike" kern="1200" cap="none" spc="0" normalizeH="0" baseline="0" noProof="0" dirty="0" err="1">
                <a:ln>
                  <a:noFill/>
                </a:ln>
                <a:solidFill>
                  <a:srgbClr val="000000"/>
                </a:solidFill>
                <a:effectLst/>
                <a:uLnTx/>
                <a:uFillTx/>
                <a:latin typeface="Calibri"/>
                <a:ea typeface="+mn-ea"/>
                <a:cs typeface="+mn-cs"/>
              </a:rPr>
              <a:t>mai</a:t>
            </a:r>
            <a:r>
              <a:rPr kumimoji="0" lang="en-US" sz="2600" b="0" i="0" u="none" strike="noStrike" kern="1200" cap="none" spc="0" normalizeH="0" baseline="0" noProof="0" dirty="0">
                <a:ln>
                  <a:noFill/>
                </a:ln>
                <a:solidFill>
                  <a:srgbClr val="000000"/>
                </a:solidFill>
                <a:effectLst/>
                <a:uLnTx/>
                <a:uFillTx/>
                <a:latin typeface="Calibri"/>
                <a:ea typeface="+mn-ea"/>
                <a:cs typeface="+mn-cs"/>
              </a:rPr>
              <a:t> </a:t>
            </a:r>
            <a:r>
              <a:rPr kumimoji="0" lang="en-US" sz="2600" b="0" i="0" u="none" strike="noStrike" kern="1200" cap="none" spc="0" normalizeH="0" baseline="0" noProof="0" dirty="0" err="1">
                <a:ln>
                  <a:noFill/>
                </a:ln>
                <a:solidFill>
                  <a:srgbClr val="000000"/>
                </a:solidFill>
                <a:effectLst/>
                <a:uLnTx/>
                <a:uFillTx/>
                <a:latin typeface="Calibri"/>
                <a:ea typeface="+mn-ea"/>
                <a:cs typeface="+mn-cs"/>
              </a:rPr>
              <a:t>devreme</a:t>
            </a:r>
            <a:r>
              <a:rPr kumimoji="0" lang="en-US" sz="2600" b="0" i="0" u="none" strike="noStrike" kern="1200" cap="none" spc="0" normalizeH="0" baseline="0" noProof="0" dirty="0">
                <a:ln>
                  <a:noFill/>
                </a:ln>
                <a:solidFill>
                  <a:srgbClr val="000000"/>
                </a:solidFill>
                <a:effectLst/>
                <a:uLnTx/>
                <a:uFillTx/>
                <a:latin typeface="Calibri"/>
                <a:ea typeface="+mn-ea"/>
                <a:cs typeface="+mn-cs"/>
              </a:rPr>
              <a:t> la </a:t>
            </a:r>
            <a:r>
              <a:rPr kumimoji="0" lang="en-US" sz="2600" b="0" i="0" u="none" strike="noStrike" kern="1200" cap="none" spc="0" normalizeH="0" baseline="0" noProof="0" dirty="0" err="1">
                <a:ln>
                  <a:noFill/>
                </a:ln>
                <a:solidFill>
                  <a:srgbClr val="000000"/>
                </a:solidFill>
                <a:effectLst/>
                <a:uLnTx/>
                <a:uFillTx/>
                <a:latin typeface="Calibri"/>
                <a:ea typeface="+mn-ea"/>
                <a:cs typeface="+mn-cs"/>
              </a:rPr>
              <a:t>pacienții</a:t>
            </a:r>
            <a:r>
              <a:rPr kumimoji="0" lang="en-US" sz="2600" b="0" i="0" u="none" strike="noStrike" kern="1200" cap="none" spc="0" normalizeH="0" baseline="0" noProof="0" dirty="0">
                <a:ln>
                  <a:noFill/>
                </a:ln>
                <a:solidFill>
                  <a:srgbClr val="000000"/>
                </a:solidFill>
                <a:effectLst/>
                <a:uLnTx/>
                <a:uFillTx/>
                <a:latin typeface="Calibri"/>
                <a:ea typeface="+mn-ea"/>
                <a:cs typeface="+mn-cs"/>
              </a:rPr>
              <a:t> cu </a:t>
            </a:r>
            <a:r>
              <a:rPr kumimoji="0" lang="en-US" sz="2600" b="0" i="0" u="none" strike="noStrike" kern="1200" cap="none" spc="0" normalizeH="0" baseline="0" noProof="0" dirty="0" err="1">
                <a:ln>
                  <a:noFill/>
                </a:ln>
                <a:solidFill>
                  <a:srgbClr val="000000"/>
                </a:solidFill>
                <a:effectLst/>
                <a:uLnTx/>
                <a:uFillTx/>
                <a:latin typeface="Calibri"/>
                <a:ea typeface="+mn-ea"/>
                <a:cs typeface="+mn-cs"/>
              </a:rPr>
              <a:t>risc</a:t>
            </a:r>
            <a:r>
              <a:rPr kumimoji="0" lang="en-US" sz="2600" b="0" i="0" u="none" strike="noStrike" kern="1200" cap="none" spc="0" normalizeH="0" baseline="0" noProof="0" dirty="0">
                <a:ln>
                  <a:noFill/>
                </a:ln>
                <a:solidFill>
                  <a:srgbClr val="000000"/>
                </a:solidFill>
                <a:effectLst/>
                <a:uLnTx/>
                <a:uFillTx/>
                <a:latin typeface="Calibri"/>
                <a:ea typeface="+mn-ea"/>
                <a:cs typeface="+mn-cs"/>
              </a:rPr>
              <a:t> </a:t>
            </a:r>
            <a:r>
              <a:rPr kumimoji="0" lang="en-US" sz="2600" b="0" i="0" u="none" strike="noStrike" kern="1200" cap="none" spc="0" normalizeH="0" baseline="0" noProof="0" dirty="0" err="1">
                <a:ln>
                  <a:noFill/>
                </a:ln>
                <a:solidFill>
                  <a:srgbClr val="000000"/>
                </a:solidFill>
                <a:effectLst/>
                <a:uLnTx/>
                <a:uFillTx/>
                <a:latin typeface="Calibri"/>
                <a:ea typeface="+mn-ea"/>
                <a:cs typeface="+mn-cs"/>
              </a:rPr>
              <a:t>crescut</a:t>
            </a:r>
            <a:r>
              <a:rPr kumimoji="0" lang="en-US" sz="2600" b="0" i="0" u="none" strike="noStrike" kern="1200" cap="none" spc="0" normalizeH="0" baseline="0" noProof="0" dirty="0">
                <a:ln>
                  <a:noFill/>
                </a:ln>
                <a:solidFill>
                  <a:srgbClr val="000000"/>
                </a:solidFill>
                <a:effectLst/>
                <a:uLnTx/>
                <a:uFillTx/>
                <a:latin typeface="Calibri"/>
                <a:ea typeface="+mn-ea"/>
                <a:cs typeface="+mn-cs"/>
              </a:rPr>
              <a:t>. </a:t>
            </a:r>
          </a:p>
          <a:p>
            <a:pPr marL="285750" marR="0" lvl="0" indent="-285750" algn="l" defTabSz="914400" rtl="0" eaLnBrk="1" fontAlgn="auto" latinLnBrk="0" hangingPunct="1">
              <a:lnSpc>
                <a:spcPct val="100000"/>
              </a:lnSpc>
              <a:spcBef>
                <a:spcPts val="0"/>
              </a:spcBef>
              <a:spcAft>
                <a:spcPts val="0"/>
              </a:spcAft>
              <a:buClrTx/>
              <a:buSzPct val="100000"/>
              <a:buFontTx/>
              <a:buChar char="-"/>
              <a:tabLst/>
              <a:defRPr sz="1800" b="0" i="0" u="none" strike="noStrike" kern="0" cap="none" spc="0" baseline="0">
                <a:solidFill>
                  <a:srgbClr val="000000"/>
                </a:solidFill>
                <a:uFillTx/>
              </a:defRPr>
            </a:pPr>
            <a:r>
              <a:rPr kumimoji="0" lang="en-US" sz="2600" b="0" i="0" u="none" strike="noStrike" kern="1200" cap="none" spc="0" normalizeH="0" baseline="0" noProof="0" dirty="0">
                <a:ln>
                  <a:noFill/>
                </a:ln>
                <a:solidFill>
                  <a:srgbClr val="000000"/>
                </a:solidFill>
                <a:effectLst/>
                <a:uLnTx/>
                <a:uFillTx/>
                <a:latin typeface="Calibri"/>
                <a:ea typeface="+mn-ea"/>
                <a:cs typeface="+mn-cs"/>
              </a:rPr>
              <a:t>La </a:t>
            </a:r>
            <a:r>
              <a:rPr kumimoji="0" lang="en-US" sz="2600" b="0" i="0" u="none" strike="noStrike" kern="1200" cap="none" spc="0" normalizeH="0" baseline="0" noProof="0" dirty="0" err="1">
                <a:ln>
                  <a:noFill/>
                </a:ln>
                <a:solidFill>
                  <a:srgbClr val="000000"/>
                </a:solidFill>
                <a:effectLst/>
                <a:uLnTx/>
                <a:uFillTx/>
                <a:latin typeface="Calibri"/>
                <a:ea typeface="+mn-ea"/>
                <a:cs typeface="+mn-cs"/>
              </a:rPr>
              <a:t>persoanele</a:t>
            </a:r>
            <a:r>
              <a:rPr kumimoji="0" lang="en-US" sz="2600" b="0" i="0" u="none" strike="noStrike" kern="1200" cap="none" spc="0" normalizeH="0" baseline="0" noProof="0" dirty="0">
                <a:ln>
                  <a:noFill/>
                </a:ln>
                <a:solidFill>
                  <a:srgbClr val="000000"/>
                </a:solidFill>
                <a:effectLst/>
                <a:uLnTx/>
                <a:uFillTx/>
                <a:latin typeface="Calibri"/>
                <a:ea typeface="+mn-ea"/>
                <a:cs typeface="+mn-cs"/>
              </a:rPr>
              <a:t> </a:t>
            </a:r>
            <a:r>
              <a:rPr kumimoji="0" lang="en-US" sz="2600" b="0" i="0" u="none" strike="noStrike" kern="1200" cap="none" spc="0" normalizeH="0" baseline="0" noProof="0" dirty="0" err="1">
                <a:ln>
                  <a:noFill/>
                </a:ln>
                <a:solidFill>
                  <a:srgbClr val="000000"/>
                </a:solidFill>
                <a:effectLst/>
                <a:uLnTx/>
                <a:uFillTx/>
                <a:latin typeface="Calibri"/>
                <a:ea typeface="+mn-ea"/>
                <a:cs typeface="+mn-cs"/>
              </a:rPr>
              <a:t>fara</a:t>
            </a:r>
            <a:r>
              <a:rPr kumimoji="0" lang="en-US" sz="2600" b="0" i="0" u="none" strike="noStrike" kern="1200" cap="none" spc="0" normalizeH="0" baseline="0" noProof="0" dirty="0">
                <a:ln>
                  <a:noFill/>
                </a:ln>
                <a:solidFill>
                  <a:srgbClr val="000000"/>
                </a:solidFill>
                <a:effectLst/>
                <a:uLnTx/>
                <a:uFillTx/>
                <a:latin typeface="Calibri"/>
                <a:ea typeface="+mn-ea"/>
                <a:cs typeface="+mn-cs"/>
              </a:rPr>
              <a:t> </a:t>
            </a:r>
            <a:r>
              <a:rPr kumimoji="0" lang="en-US" sz="2600" b="0" i="0" u="none" strike="noStrike" kern="1200" cap="none" spc="0" normalizeH="0" baseline="0" noProof="0" dirty="0" err="1">
                <a:ln>
                  <a:noFill/>
                </a:ln>
                <a:solidFill>
                  <a:srgbClr val="000000"/>
                </a:solidFill>
                <a:effectLst/>
                <a:uLnTx/>
                <a:uFillTx/>
                <a:latin typeface="Calibri"/>
                <a:ea typeface="+mn-ea"/>
                <a:cs typeface="+mn-cs"/>
              </a:rPr>
              <a:t>hipertensiune</a:t>
            </a:r>
            <a:r>
              <a:rPr kumimoji="0" lang="en-US" sz="2600" b="0" i="0" u="none" strike="noStrike" kern="1200" cap="none" spc="0" normalizeH="0" baseline="0" noProof="0" dirty="0">
                <a:ln>
                  <a:noFill/>
                </a:ln>
                <a:solidFill>
                  <a:srgbClr val="000000"/>
                </a:solidFill>
                <a:effectLst/>
                <a:uLnTx/>
                <a:uFillTx/>
                <a:latin typeface="Calibri"/>
                <a:ea typeface="+mn-ea"/>
                <a:cs typeface="+mn-cs"/>
              </a:rPr>
              <a:t> </a:t>
            </a:r>
            <a:r>
              <a:rPr kumimoji="0" lang="en-US" sz="2600" b="0" i="0" u="none" strike="noStrike" kern="1200" cap="none" spc="0" normalizeH="0" baseline="0" noProof="0" dirty="0" err="1">
                <a:ln>
                  <a:noFill/>
                </a:ln>
                <a:solidFill>
                  <a:srgbClr val="000000"/>
                </a:solidFill>
                <a:effectLst/>
                <a:uLnTx/>
                <a:uFillTx/>
                <a:latin typeface="Calibri"/>
                <a:ea typeface="+mn-ea"/>
                <a:cs typeface="+mn-cs"/>
              </a:rPr>
              <a:t>arteriala</a:t>
            </a:r>
            <a:r>
              <a:rPr kumimoji="0" lang="en-US" sz="2600" b="0" i="0" u="none" strike="noStrike" kern="1200" cap="none" spc="0" normalizeH="0" baseline="0" noProof="0" dirty="0">
                <a:ln>
                  <a:noFill/>
                </a:ln>
                <a:solidFill>
                  <a:srgbClr val="000000"/>
                </a:solidFill>
                <a:effectLst/>
                <a:uLnTx/>
                <a:uFillTx/>
                <a:latin typeface="Calibri"/>
                <a:ea typeface="+mn-ea"/>
                <a:cs typeface="+mn-cs"/>
              </a:rPr>
              <a:t> se </a:t>
            </a:r>
            <a:r>
              <a:rPr kumimoji="0" lang="en-US" sz="2600" b="0" i="0" u="none" strike="noStrike" kern="1200" cap="none" spc="0" normalizeH="0" baseline="0" noProof="0" dirty="0" err="1">
                <a:ln>
                  <a:noFill/>
                </a:ln>
                <a:solidFill>
                  <a:srgbClr val="000000"/>
                </a:solidFill>
                <a:effectLst/>
                <a:uLnTx/>
                <a:uFillTx/>
                <a:latin typeface="Calibri"/>
                <a:ea typeface="+mn-ea"/>
                <a:cs typeface="+mn-cs"/>
              </a:rPr>
              <a:t>recomanda</a:t>
            </a:r>
            <a:r>
              <a:rPr kumimoji="0" lang="en-US" sz="2600" b="0" i="0" u="none" strike="noStrike" kern="1200" cap="none" spc="0" normalizeH="0" baseline="0" noProof="0" dirty="0">
                <a:ln>
                  <a:noFill/>
                </a:ln>
                <a:solidFill>
                  <a:srgbClr val="000000"/>
                </a:solidFill>
                <a:effectLst/>
                <a:uLnTx/>
                <a:uFillTx/>
                <a:latin typeface="Calibri"/>
                <a:ea typeface="+mn-ea"/>
                <a:cs typeface="+mn-cs"/>
              </a:rPr>
              <a:t> </a:t>
            </a:r>
            <a:r>
              <a:rPr kumimoji="0" lang="en-US" sz="2600" b="0" i="0" u="none" strike="noStrike" kern="1200" cap="none" spc="0" normalizeH="0" baseline="0" noProof="0" dirty="0" err="1">
                <a:ln>
                  <a:noFill/>
                </a:ln>
                <a:solidFill>
                  <a:srgbClr val="000000"/>
                </a:solidFill>
                <a:effectLst/>
                <a:uLnTx/>
                <a:uFillTx/>
                <a:latin typeface="Calibri"/>
                <a:ea typeface="+mn-ea"/>
                <a:cs typeface="+mn-cs"/>
              </a:rPr>
              <a:t>masurarea</a:t>
            </a:r>
            <a:r>
              <a:rPr kumimoji="0" lang="en-US" sz="2600" b="0" i="0" u="none" strike="noStrike" kern="1200" cap="none" spc="0" normalizeH="0" baseline="0" noProof="0" dirty="0">
                <a:ln>
                  <a:noFill/>
                </a:ln>
                <a:solidFill>
                  <a:srgbClr val="000000"/>
                </a:solidFill>
                <a:effectLst/>
                <a:uLnTx/>
                <a:uFillTx/>
                <a:latin typeface="Calibri"/>
                <a:ea typeface="+mn-ea"/>
                <a:cs typeface="+mn-cs"/>
              </a:rPr>
              <a:t> TA </a:t>
            </a:r>
            <a:r>
              <a:rPr kumimoji="0" lang="en-US" sz="2600" b="0" i="0" u="none" strike="noStrike" kern="1200" cap="none" spc="0" normalizeH="0" baseline="0" noProof="0" dirty="0" err="1">
                <a:ln>
                  <a:noFill/>
                </a:ln>
                <a:solidFill>
                  <a:srgbClr val="000000"/>
                </a:solidFill>
                <a:effectLst/>
                <a:uLnTx/>
                <a:uFillTx/>
                <a:latin typeface="Calibri"/>
                <a:ea typeface="+mn-ea"/>
                <a:cs typeface="+mn-cs"/>
              </a:rPr>
              <a:t>în</a:t>
            </a:r>
            <a:r>
              <a:rPr kumimoji="0" lang="en-US" sz="2600" b="0" i="0" u="none" strike="noStrike" kern="1200" cap="none" spc="0" normalizeH="0" baseline="0" noProof="0" dirty="0">
                <a:ln>
                  <a:noFill/>
                </a:ln>
                <a:solidFill>
                  <a:srgbClr val="000000"/>
                </a:solidFill>
                <a:effectLst/>
                <a:uLnTx/>
                <a:uFillTx/>
                <a:latin typeface="Calibri"/>
                <a:ea typeface="+mn-ea"/>
                <a:cs typeface="+mn-cs"/>
              </a:rPr>
              <a:t> </a:t>
            </a:r>
            <a:r>
              <a:rPr kumimoji="0" lang="en-US" sz="2600" b="0" i="0" u="none" strike="noStrike" kern="1200" cap="none" spc="0" normalizeH="0" baseline="0" noProof="0" dirty="0" err="1">
                <a:ln>
                  <a:noFill/>
                </a:ln>
                <a:solidFill>
                  <a:srgbClr val="000000"/>
                </a:solidFill>
                <a:effectLst/>
                <a:uLnTx/>
                <a:uFillTx/>
                <a:latin typeface="Calibri"/>
                <a:ea typeface="+mn-ea"/>
                <a:cs typeface="+mn-cs"/>
              </a:rPr>
              <a:t>funcție</a:t>
            </a:r>
            <a:r>
              <a:rPr kumimoji="0" lang="en-US" sz="2600" b="0" i="0" u="none" strike="noStrike" kern="1200" cap="none" spc="0" normalizeH="0" baseline="0" noProof="0" dirty="0">
                <a:ln>
                  <a:noFill/>
                </a:ln>
                <a:solidFill>
                  <a:srgbClr val="000000"/>
                </a:solidFill>
                <a:effectLst/>
                <a:uLnTx/>
                <a:uFillTx/>
                <a:latin typeface="Calibri"/>
                <a:ea typeface="+mn-ea"/>
                <a:cs typeface="+mn-cs"/>
              </a:rPr>
              <a:t> de </a:t>
            </a:r>
            <a:r>
              <a:rPr kumimoji="0" lang="en-US" sz="2600" b="0" i="0" u="none" strike="noStrike" kern="1200" cap="none" spc="0" normalizeH="0" baseline="0" noProof="0" dirty="0" err="1">
                <a:ln>
                  <a:noFill/>
                </a:ln>
                <a:solidFill>
                  <a:srgbClr val="000000"/>
                </a:solidFill>
                <a:effectLst/>
                <a:uLnTx/>
                <a:uFillTx/>
                <a:latin typeface="Calibri"/>
                <a:ea typeface="+mn-ea"/>
                <a:cs typeface="+mn-cs"/>
              </a:rPr>
              <a:t>nivelul</a:t>
            </a:r>
            <a:r>
              <a:rPr kumimoji="0" lang="en-US" sz="2600" b="0" i="0" u="none" strike="noStrike" kern="1200" cap="none" spc="0" normalizeH="0" baseline="0" noProof="0" dirty="0">
                <a:ln>
                  <a:noFill/>
                </a:ln>
                <a:solidFill>
                  <a:srgbClr val="000000"/>
                </a:solidFill>
                <a:effectLst/>
                <a:uLnTx/>
                <a:uFillTx/>
                <a:latin typeface="Calibri"/>
                <a:ea typeface="+mn-ea"/>
                <a:cs typeface="+mn-cs"/>
              </a:rPr>
              <a:t> TA, </a:t>
            </a:r>
            <a:r>
              <a:rPr kumimoji="0" lang="en-US" sz="2600" b="0" i="0" u="none" strike="noStrike" kern="1200" cap="none" spc="0" normalizeH="0" baseline="0" noProof="0" dirty="0" err="1">
                <a:ln>
                  <a:noFill/>
                </a:ln>
                <a:solidFill>
                  <a:srgbClr val="000000"/>
                </a:solidFill>
                <a:effectLst/>
                <a:uLnTx/>
                <a:uFillTx/>
                <a:latin typeface="Calibri"/>
                <a:ea typeface="+mn-ea"/>
                <a:cs typeface="+mn-cs"/>
              </a:rPr>
              <a:t>riscul</a:t>
            </a:r>
            <a:r>
              <a:rPr kumimoji="0" lang="en-US" sz="2600" b="0" i="0" u="none" strike="noStrike" kern="1200" cap="none" spc="0" normalizeH="0" baseline="0" noProof="0" dirty="0">
                <a:ln>
                  <a:noFill/>
                </a:ln>
                <a:solidFill>
                  <a:srgbClr val="000000"/>
                </a:solidFill>
                <a:effectLst/>
                <a:uLnTx/>
                <a:uFillTx/>
                <a:latin typeface="Calibri"/>
                <a:ea typeface="+mn-ea"/>
                <a:cs typeface="+mn-cs"/>
              </a:rPr>
              <a:t> de </a:t>
            </a:r>
            <a:r>
              <a:rPr kumimoji="0" lang="en-US" sz="2600" b="0" i="0" u="none" strike="noStrike" kern="1200" cap="none" spc="0" normalizeH="0" baseline="0" noProof="0" dirty="0" err="1">
                <a:ln>
                  <a:noFill/>
                </a:ln>
                <a:solidFill>
                  <a:srgbClr val="000000"/>
                </a:solidFill>
                <a:effectLst/>
                <a:uLnTx/>
                <a:uFillTx/>
                <a:latin typeface="Calibri"/>
                <a:ea typeface="+mn-ea"/>
                <a:cs typeface="+mn-cs"/>
              </a:rPr>
              <a:t>hipertensiune</a:t>
            </a:r>
            <a:r>
              <a:rPr kumimoji="0" lang="en-US" sz="2600" b="0" i="0" u="none" strike="noStrike" kern="1200" cap="none" spc="0" normalizeH="0" baseline="0" noProof="0" dirty="0">
                <a:ln>
                  <a:noFill/>
                </a:ln>
                <a:solidFill>
                  <a:srgbClr val="000000"/>
                </a:solidFill>
                <a:effectLst/>
                <a:uLnTx/>
                <a:uFillTx/>
                <a:latin typeface="Calibri"/>
                <a:ea typeface="+mn-ea"/>
                <a:cs typeface="+mn-cs"/>
              </a:rPr>
              <a:t> </a:t>
            </a:r>
            <a:r>
              <a:rPr kumimoji="0" lang="en-US" sz="2600" b="0" i="0" u="none" strike="noStrike" kern="1200" cap="none" spc="0" normalizeH="0" baseline="0" noProof="0" dirty="0" err="1">
                <a:ln>
                  <a:noFill/>
                </a:ln>
                <a:solidFill>
                  <a:srgbClr val="000000"/>
                </a:solidFill>
                <a:effectLst/>
                <a:uLnTx/>
                <a:uFillTx/>
                <a:latin typeface="Calibri"/>
                <a:ea typeface="+mn-ea"/>
                <a:cs typeface="+mn-cs"/>
              </a:rPr>
              <a:t>arterială</a:t>
            </a:r>
            <a:r>
              <a:rPr kumimoji="0" lang="en-US" sz="2600" b="0" i="0" u="none" strike="noStrike" kern="1200" cap="none" spc="0" normalizeH="0" baseline="0" noProof="0" dirty="0">
                <a:ln>
                  <a:noFill/>
                </a:ln>
                <a:solidFill>
                  <a:srgbClr val="000000"/>
                </a:solidFill>
                <a:effectLst/>
                <a:uLnTx/>
                <a:uFillTx/>
                <a:latin typeface="Calibri"/>
                <a:ea typeface="+mn-ea"/>
                <a:cs typeface="+mn-cs"/>
              </a:rPr>
              <a:t> </a:t>
            </a:r>
            <a:r>
              <a:rPr kumimoji="0" lang="en-US" sz="2600" b="0" i="0" u="none" strike="noStrike" kern="1200" cap="none" spc="0" normalizeH="0" baseline="0" noProof="0" dirty="0" err="1">
                <a:ln>
                  <a:noFill/>
                </a:ln>
                <a:solidFill>
                  <a:srgbClr val="000000"/>
                </a:solidFill>
                <a:effectLst/>
                <a:uLnTx/>
                <a:uFillTx/>
                <a:latin typeface="Calibri"/>
                <a:ea typeface="+mn-ea"/>
                <a:cs typeface="+mn-cs"/>
              </a:rPr>
              <a:t>și</a:t>
            </a:r>
            <a:r>
              <a:rPr kumimoji="0" lang="en-US" sz="2600" b="0" i="0" u="none" strike="noStrike" kern="1200" cap="none" spc="0" normalizeH="0" baseline="0" noProof="0" dirty="0">
                <a:ln>
                  <a:noFill/>
                </a:ln>
                <a:solidFill>
                  <a:srgbClr val="000000"/>
                </a:solidFill>
                <a:effectLst/>
                <a:uLnTx/>
                <a:uFillTx/>
                <a:latin typeface="Calibri"/>
                <a:ea typeface="+mn-ea"/>
                <a:cs typeface="+mn-cs"/>
              </a:rPr>
              <a:t> </a:t>
            </a:r>
            <a:r>
              <a:rPr kumimoji="0" lang="en-US" sz="2600" b="0" i="0" u="none" strike="noStrike" kern="1200" cap="none" spc="0" normalizeH="0" baseline="0" noProof="0" dirty="0" err="1">
                <a:ln>
                  <a:noFill/>
                </a:ln>
                <a:solidFill>
                  <a:srgbClr val="000000"/>
                </a:solidFill>
                <a:effectLst/>
                <a:uLnTx/>
                <a:uFillTx/>
                <a:latin typeface="Calibri"/>
                <a:ea typeface="+mn-ea"/>
                <a:cs typeface="+mn-cs"/>
              </a:rPr>
              <a:t>riscul</a:t>
            </a:r>
            <a:r>
              <a:rPr kumimoji="0" lang="en-US" sz="2600" b="0" i="0" u="none" strike="noStrike" kern="1200" cap="none" spc="0" normalizeH="0" baseline="0" noProof="0" dirty="0">
                <a:ln>
                  <a:noFill/>
                </a:ln>
                <a:solidFill>
                  <a:srgbClr val="000000"/>
                </a:solidFill>
                <a:effectLst/>
                <a:uLnTx/>
                <a:uFillTx/>
                <a:latin typeface="Calibri"/>
                <a:ea typeface="+mn-ea"/>
                <a:cs typeface="+mn-cs"/>
              </a:rPr>
              <a:t> CV.</a:t>
            </a:r>
          </a:p>
          <a:p>
            <a:pPr marL="285750" marR="0" lvl="0" indent="-285750" algn="l" defTabSz="914400" rtl="0" eaLnBrk="1" fontAlgn="auto" latinLnBrk="0" hangingPunct="1">
              <a:lnSpc>
                <a:spcPct val="100000"/>
              </a:lnSpc>
              <a:spcBef>
                <a:spcPts val="0"/>
              </a:spcBef>
              <a:spcAft>
                <a:spcPts val="0"/>
              </a:spcAft>
              <a:buClrTx/>
              <a:buSzPct val="100000"/>
              <a:buFontTx/>
              <a:buChar char="-"/>
              <a:tabLst/>
              <a:defRPr sz="1800" b="0" i="0" u="none" strike="noStrike" kern="0" cap="none" spc="0" baseline="0">
                <a:solidFill>
                  <a:srgbClr val="000000"/>
                </a:solidFill>
                <a:uFillTx/>
              </a:defRPr>
            </a:pPr>
            <a:r>
              <a:rPr kumimoji="0" lang="en-US" sz="2600" b="0" i="0" u="none" strike="noStrike" kern="1200" cap="none" spc="0" normalizeH="0" baseline="0" noProof="0" dirty="0">
                <a:ln>
                  <a:noFill/>
                </a:ln>
                <a:solidFill>
                  <a:srgbClr val="000000"/>
                </a:solidFill>
                <a:effectLst/>
                <a:uLnTx/>
                <a:uFillTx/>
                <a:latin typeface="Calibri"/>
                <a:ea typeface="+mn-ea"/>
                <a:cs typeface="+mn-cs"/>
              </a:rPr>
              <a:t>La </a:t>
            </a:r>
            <a:r>
              <a:rPr kumimoji="0" lang="en-US" sz="2600" b="0" i="0" u="none" strike="noStrike" kern="1200" cap="none" spc="0" normalizeH="0" baseline="0" noProof="0" dirty="0" err="1">
                <a:ln>
                  <a:noFill/>
                </a:ln>
                <a:solidFill>
                  <a:srgbClr val="000000"/>
                </a:solidFill>
                <a:effectLst/>
                <a:uLnTx/>
                <a:uFillTx/>
                <a:latin typeface="Calibri"/>
                <a:ea typeface="+mn-ea"/>
                <a:cs typeface="+mn-cs"/>
              </a:rPr>
              <a:t>pacientii</a:t>
            </a:r>
            <a:r>
              <a:rPr kumimoji="0" lang="en-US" sz="2600" b="0" i="0" u="none" strike="noStrike" kern="1200" cap="none" spc="0" normalizeH="0" baseline="0" noProof="0" dirty="0">
                <a:ln>
                  <a:noFill/>
                </a:ln>
                <a:solidFill>
                  <a:srgbClr val="000000"/>
                </a:solidFill>
                <a:effectLst/>
                <a:uLnTx/>
                <a:uFillTx/>
                <a:latin typeface="Calibri"/>
                <a:ea typeface="+mn-ea"/>
                <a:cs typeface="+mn-cs"/>
              </a:rPr>
              <a:t> cu </a:t>
            </a:r>
            <a:r>
              <a:rPr kumimoji="0" lang="en-US" sz="2600" b="0" i="0" u="none" strike="noStrike" kern="1200" cap="none" spc="0" normalizeH="0" baseline="0" noProof="0" dirty="0" err="1">
                <a:ln>
                  <a:noFill/>
                </a:ln>
                <a:solidFill>
                  <a:srgbClr val="000000"/>
                </a:solidFill>
                <a:effectLst/>
                <a:uLnTx/>
                <a:uFillTx/>
                <a:latin typeface="Calibri"/>
                <a:ea typeface="+mn-ea"/>
                <a:cs typeface="+mn-cs"/>
              </a:rPr>
              <a:t>risc</a:t>
            </a:r>
            <a:r>
              <a:rPr kumimoji="0" lang="en-US" sz="2600" b="0" i="0" u="none" strike="noStrike" kern="1200" cap="none" spc="0" normalizeH="0" baseline="0" noProof="0" dirty="0">
                <a:ln>
                  <a:noFill/>
                </a:ln>
                <a:solidFill>
                  <a:srgbClr val="000000"/>
                </a:solidFill>
                <a:effectLst/>
                <a:uLnTx/>
                <a:uFillTx/>
                <a:latin typeface="Calibri"/>
                <a:ea typeface="+mn-ea"/>
                <a:cs typeface="+mn-cs"/>
              </a:rPr>
              <a:t> </a:t>
            </a:r>
            <a:r>
              <a:rPr kumimoji="0" lang="en-US" sz="2600" b="0" i="0" u="none" strike="noStrike" kern="1200" cap="none" spc="0" normalizeH="0" baseline="0" noProof="0" dirty="0" err="1">
                <a:ln>
                  <a:noFill/>
                </a:ln>
                <a:solidFill>
                  <a:srgbClr val="000000"/>
                </a:solidFill>
                <a:effectLst/>
                <a:uLnTx/>
                <a:uFillTx/>
                <a:latin typeface="Calibri"/>
                <a:ea typeface="+mn-ea"/>
                <a:cs typeface="+mn-cs"/>
              </a:rPr>
              <a:t>crescut</a:t>
            </a:r>
            <a:r>
              <a:rPr kumimoji="0" lang="en-US" sz="2600" b="0" i="0" u="none" strike="noStrike" kern="1200" cap="none" spc="0" normalizeH="0" baseline="0" noProof="0" dirty="0">
                <a:ln>
                  <a:noFill/>
                </a:ln>
                <a:solidFill>
                  <a:srgbClr val="000000"/>
                </a:solidFill>
                <a:effectLst/>
                <a:uLnTx/>
                <a:uFillTx/>
                <a:latin typeface="Calibri"/>
                <a:ea typeface="+mn-ea"/>
                <a:cs typeface="+mn-cs"/>
              </a:rPr>
              <a:t>, se </a:t>
            </a:r>
            <a:r>
              <a:rPr kumimoji="0" lang="en-US" sz="2600" b="0" i="0" u="none" strike="noStrike" kern="1200" cap="none" spc="0" normalizeH="0" baseline="0" noProof="0" dirty="0" err="1">
                <a:ln>
                  <a:noFill/>
                </a:ln>
                <a:solidFill>
                  <a:srgbClr val="000000"/>
                </a:solidFill>
                <a:effectLst/>
                <a:uLnTx/>
                <a:uFillTx/>
                <a:latin typeface="Calibri"/>
                <a:ea typeface="+mn-ea"/>
                <a:cs typeface="+mn-cs"/>
              </a:rPr>
              <a:t>recomanda</a:t>
            </a:r>
            <a:r>
              <a:rPr kumimoji="0" lang="en-US" sz="2600" b="0" i="0" u="none" strike="noStrike" kern="1200" cap="none" spc="0" normalizeH="0" baseline="0" noProof="0" dirty="0">
                <a:ln>
                  <a:noFill/>
                </a:ln>
                <a:solidFill>
                  <a:srgbClr val="000000"/>
                </a:solidFill>
                <a:effectLst/>
                <a:uLnTx/>
                <a:uFillTx/>
                <a:latin typeface="Calibri"/>
                <a:ea typeface="+mn-ea"/>
                <a:cs typeface="+mn-cs"/>
              </a:rPr>
              <a:t> </a:t>
            </a:r>
            <a:r>
              <a:rPr kumimoji="0" lang="en-US" sz="2600" b="0" i="0" u="none" strike="noStrike" kern="1200" cap="none" spc="0" normalizeH="0" baseline="0" noProof="0" dirty="0" err="1">
                <a:ln>
                  <a:noFill/>
                </a:ln>
                <a:solidFill>
                  <a:srgbClr val="000000"/>
                </a:solidFill>
                <a:effectLst/>
                <a:uLnTx/>
                <a:uFillTx/>
                <a:latin typeface="Calibri"/>
                <a:ea typeface="+mn-ea"/>
                <a:cs typeface="+mn-cs"/>
              </a:rPr>
              <a:t>urmarirea</a:t>
            </a:r>
            <a:r>
              <a:rPr kumimoji="0" lang="en-US" sz="2600" b="0" i="0" u="none" strike="noStrike" kern="1200" cap="none" spc="0" normalizeH="0" baseline="0" noProof="0" dirty="0">
                <a:ln>
                  <a:noFill/>
                </a:ln>
                <a:solidFill>
                  <a:srgbClr val="000000"/>
                </a:solidFill>
                <a:effectLst/>
                <a:uLnTx/>
                <a:uFillTx/>
                <a:latin typeface="Calibri"/>
                <a:ea typeface="+mn-ea"/>
                <a:cs typeface="+mn-cs"/>
              </a:rPr>
              <a:t> </a:t>
            </a:r>
            <a:r>
              <a:rPr kumimoji="0" lang="en-US" sz="2600" b="0" i="0" u="none" strike="noStrike" kern="1200" cap="none" spc="0" normalizeH="0" baseline="0" noProof="0" dirty="0" err="1">
                <a:ln>
                  <a:noFill/>
                </a:ln>
                <a:solidFill>
                  <a:srgbClr val="000000"/>
                </a:solidFill>
                <a:effectLst/>
                <a:uLnTx/>
                <a:uFillTx/>
                <a:latin typeface="Calibri"/>
                <a:ea typeface="+mn-ea"/>
                <a:cs typeface="+mn-cs"/>
              </a:rPr>
              <a:t>anuala</a:t>
            </a:r>
            <a:r>
              <a:rPr kumimoji="0" lang="en-US" sz="2600" b="0" i="0" u="none" strike="noStrike" kern="1200" cap="none" spc="0" normalizeH="0" baseline="0" noProof="0" dirty="0">
                <a:ln>
                  <a:noFill/>
                </a:ln>
                <a:solidFill>
                  <a:srgbClr val="000000"/>
                </a:solidFill>
                <a:effectLst/>
                <a:uLnTx/>
                <a:uFillTx/>
                <a:latin typeface="Calibri"/>
                <a:ea typeface="+mn-ea"/>
                <a:cs typeface="+mn-cs"/>
              </a:rPr>
              <a:t> </a:t>
            </a:r>
          </a:p>
          <a:p>
            <a:endParaRPr lang="en-US" dirty="0"/>
          </a:p>
        </p:txBody>
      </p:sp>
      <p:pic>
        <p:nvPicPr>
          <p:cNvPr id="5" name="Picture 4">
            <a:extLst>
              <a:ext uri="{FF2B5EF4-FFF2-40B4-BE49-F238E27FC236}">
                <a16:creationId xmlns:a16="http://schemas.microsoft.com/office/drawing/2014/main" id="{79597A9F-3516-D4FB-34A3-FA1FE15FE8C3}"/>
              </a:ext>
            </a:extLst>
          </p:cNvPr>
          <p:cNvPicPr>
            <a:picLocks noChangeAspect="1"/>
          </p:cNvPicPr>
          <p:nvPr/>
        </p:nvPicPr>
        <p:blipFill>
          <a:blip r:embed="rId2"/>
          <a:stretch>
            <a:fillRect/>
          </a:stretch>
        </p:blipFill>
        <p:spPr>
          <a:xfrm>
            <a:off x="8843967" y="6369276"/>
            <a:ext cx="3214682" cy="467587"/>
          </a:xfrm>
          <a:prstGeom prst="rect">
            <a:avLst/>
          </a:prstGeom>
          <a:noFill/>
          <a:ln cap="flat">
            <a:noFill/>
          </a:ln>
          <a:effectLst>
            <a:outerShdw dir="16200000" algn="tl">
              <a:srgbClr val="000000">
                <a:alpha val="40000"/>
              </a:srgbClr>
            </a:outerShdw>
          </a:effectLst>
        </p:spPr>
      </p:pic>
    </p:spTree>
    <p:extLst>
      <p:ext uri="{BB962C8B-B14F-4D97-AF65-F5344CB8AC3E}">
        <p14:creationId xmlns:p14="http://schemas.microsoft.com/office/powerpoint/2010/main" val="1366553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152BF-0364-D1C4-6F6B-8B7AD1CE99CD}"/>
              </a:ext>
            </a:extLst>
          </p:cNvPr>
          <p:cNvSpPr txBox="1">
            <a:spLocks noGrp="1"/>
          </p:cNvSpPr>
          <p:nvPr>
            <p:ph type="title"/>
          </p:nvPr>
        </p:nvSpPr>
        <p:spPr/>
        <p:txBody>
          <a:bodyPr anchorCtr="1">
            <a:noAutofit/>
          </a:bodyPr>
          <a:lstStyle/>
          <a:p>
            <a:pPr lvl="0" algn="ctr"/>
            <a:r>
              <a:rPr lang="en-US" sz="3200" b="1" dirty="0" err="1">
                <a:solidFill>
                  <a:srgbClr val="C00000"/>
                </a:solidFill>
                <a:latin typeface="+mn-lt"/>
              </a:rPr>
              <a:t>Confirmarea</a:t>
            </a:r>
            <a:r>
              <a:rPr lang="en-US" sz="3200" b="1" dirty="0">
                <a:solidFill>
                  <a:srgbClr val="C00000"/>
                </a:solidFill>
                <a:latin typeface="+mn-lt"/>
              </a:rPr>
              <a:t> </a:t>
            </a:r>
            <a:r>
              <a:rPr lang="en-US" sz="3200" b="1" dirty="0" err="1">
                <a:solidFill>
                  <a:srgbClr val="C00000"/>
                </a:solidFill>
                <a:latin typeface="+mn-lt"/>
              </a:rPr>
              <a:t>diagnosticului</a:t>
            </a:r>
            <a:r>
              <a:rPr lang="en-US" sz="3200" b="1" dirty="0">
                <a:solidFill>
                  <a:srgbClr val="C00000"/>
                </a:solidFill>
                <a:latin typeface="+mn-lt"/>
              </a:rPr>
              <a:t> de HTA</a:t>
            </a:r>
            <a:endParaRPr lang="ro-RO" sz="3200" b="1" dirty="0">
              <a:solidFill>
                <a:srgbClr val="C00000"/>
              </a:solidFill>
              <a:latin typeface="+mn-lt"/>
            </a:endParaRPr>
          </a:p>
        </p:txBody>
      </p:sp>
      <p:sp>
        <p:nvSpPr>
          <p:cNvPr id="7" name="Content Placeholder 6">
            <a:extLst>
              <a:ext uri="{FF2B5EF4-FFF2-40B4-BE49-F238E27FC236}">
                <a16:creationId xmlns:a16="http://schemas.microsoft.com/office/drawing/2014/main" id="{A9053E92-43C9-6660-D8BB-48A167ACA73A}"/>
              </a:ext>
            </a:extLst>
          </p:cNvPr>
          <p:cNvSpPr>
            <a:spLocks noGrp="1"/>
          </p:cNvSpPr>
          <p:nvPr>
            <p:ph idx="1"/>
          </p:nvPr>
        </p:nvSpPr>
        <p:spPr/>
        <p:txBody>
          <a:bodyPr/>
          <a:lstStyle/>
          <a:p>
            <a:r>
              <a:rPr kumimoji="0" lang="en-US" sz="2800" b="0" i="0" u="none" strike="noStrike" kern="1200" cap="none" spc="0" normalizeH="0" baseline="0" noProof="0" dirty="0">
                <a:ln>
                  <a:noFill/>
                </a:ln>
                <a:solidFill>
                  <a:srgbClr val="000000"/>
                </a:solidFill>
                <a:effectLst/>
                <a:uLnTx/>
                <a:uFillTx/>
                <a:latin typeface="Calibri"/>
                <a:ea typeface="+mn-ea"/>
                <a:cs typeface="+mn-cs"/>
              </a:rPr>
              <a:t>Se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recomanda</a:t>
            </a:r>
            <a:r>
              <a:rPr kumimoji="0" lang="en-US" sz="2800" b="0" i="0" u="none" strike="noStrike" kern="1200" cap="none" spc="0" normalizeH="0" baseline="0" noProof="0" dirty="0">
                <a:ln>
                  <a:noFill/>
                </a:ln>
                <a:solidFill>
                  <a:srgbClr val="000000"/>
                </a:solidFill>
                <a:effectLst/>
                <a:uLnTx/>
                <a:uFillTx/>
                <a:latin typeface="Calibri"/>
                <a:ea typeface="+mn-ea"/>
                <a:cs typeface="+mn-cs"/>
              </a:rPr>
              <a:t> pe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langa</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masurarea</a:t>
            </a:r>
            <a:r>
              <a:rPr kumimoji="0" lang="en-US" sz="2800" b="0" i="0" u="none" strike="noStrike" kern="1200" cap="none" spc="0" normalizeH="0" baseline="0" noProof="0" dirty="0">
                <a:ln>
                  <a:noFill/>
                </a:ln>
                <a:solidFill>
                  <a:srgbClr val="000000"/>
                </a:solidFill>
                <a:effectLst/>
                <a:uLnTx/>
                <a:uFillTx/>
                <a:latin typeface="Calibri"/>
                <a:ea typeface="+mn-ea"/>
                <a:cs typeface="+mn-cs"/>
              </a:rPr>
              <a:t> TA in cabinet,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si</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masuratorile</a:t>
            </a:r>
            <a:r>
              <a:rPr kumimoji="0" lang="en-US" sz="2800" b="0" i="0" u="none" strike="noStrike" kern="1200" cap="none" spc="0" normalizeH="0" baseline="0" noProof="0" dirty="0">
                <a:ln>
                  <a:noFill/>
                </a:ln>
                <a:solidFill>
                  <a:srgbClr val="000000"/>
                </a:solidFill>
                <a:effectLst/>
                <a:uLnTx/>
                <a:uFillTx/>
                <a:latin typeface="Calibri"/>
                <a:ea typeface="+mn-ea"/>
                <a:cs typeface="+mn-cs"/>
              </a:rPr>
              <a:t> in afara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cabinetului</a:t>
            </a:r>
            <a:r>
              <a:rPr kumimoji="0" lang="en-US" sz="2800" b="0" i="0" u="none" strike="noStrike" kern="1200" cap="none" spc="0" normalizeH="0" baseline="0" noProof="0" dirty="0">
                <a:ln>
                  <a:noFill/>
                </a:ln>
                <a:solidFill>
                  <a:srgbClr val="000000"/>
                </a:solidFill>
                <a:effectLst/>
                <a:uLnTx/>
                <a:uFillTx/>
                <a:latin typeface="Calibri"/>
                <a:ea typeface="+mn-ea"/>
                <a:cs typeface="+mn-cs"/>
              </a:rPr>
              <a:t> medical – </a:t>
            </a:r>
            <a:r>
              <a:rPr kumimoji="0" lang="en-US" sz="2800" b="1" i="0" u="none" strike="noStrike" kern="1200" cap="none" spc="0" normalizeH="0" baseline="0" noProof="0" dirty="0" err="1">
                <a:ln>
                  <a:noFill/>
                </a:ln>
                <a:solidFill>
                  <a:srgbClr val="000000"/>
                </a:solidFill>
                <a:effectLst/>
                <a:uLnTx/>
                <a:uFillTx/>
                <a:latin typeface="Calibri"/>
                <a:ea typeface="+mn-ea"/>
                <a:cs typeface="+mn-cs"/>
              </a:rPr>
              <a:t>masuratoarea</a:t>
            </a:r>
            <a:r>
              <a:rPr kumimoji="0" lang="en-US" sz="2800" b="1" i="0" u="none" strike="noStrike" kern="1200" cap="none" spc="0" normalizeH="0" baseline="0" noProof="0" dirty="0">
                <a:ln>
                  <a:noFill/>
                </a:ln>
                <a:solidFill>
                  <a:srgbClr val="000000"/>
                </a:solidFill>
                <a:effectLst/>
                <a:uLnTx/>
                <a:uFillTx/>
                <a:latin typeface="Calibri"/>
                <a:ea typeface="+mn-ea"/>
                <a:cs typeface="+mn-cs"/>
              </a:rPr>
              <a:t> </a:t>
            </a:r>
            <a:r>
              <a:rPr kumimoji="0" lang="en-US" sz="2800" b="1" i="0" u="none" strike="noStrike" kern="1200" cap="none" spc="0" normalizeH="0" baseline="0" noProof="0" dirty="0" err="1">
                <a:ln>
                  <a:noFill/>
                </a:ln>
                <a:solidFill>
                  <a:srgbClr val="000000"/>
                </a:solidFill>
                <a:effectLst/>
                <a:uLnTx/>
                <a:uFillTx/>
                <a:latin typeface="Calibri"/>
                <a:ea typeface="+mn-ea"/>
                <a:cs typeface="+mn-cs"/>
              </a:rPr>
              <a:t>ambulatorie</a:t>
            </a:r>
            <a:r>
              <a:rPr kumimoji="0" lang="en-US" sz="2800" b="1" i="0" u="none" strike="noStrike" kern="1200" cap="none" spc="0" normalizeH="0" baseline="0" noProof="0" dirty="0">
                <a:ln>
                  <a:noFill/>
                </a:ln>
                <a:solidFill>
                  <a:srgbClr val="000000"/>
                </a:solidFill>
                <a:effectLst/>
                <a:uLnTx/>
                <a:uFillTx/>
                <a:latin typeface="Calibri"/>
                <a:ea typeface="+mn-ea"/>
                <a:cs typeface="+mn-cs"/>
              </a:rPr>
              <a:t> a TA (MATA) </a:t>
            </a:r>
            <a:r>
              <a:rPr kumimoji="0" lang="en-US" sz="2800" b="1" i="0" u="none" strike="noStrike" kern="1200" cap="none" spc="0" normalizeH="0" baseline="0" noProof="0" dirty="0" err="1">
                <a:ln>
                  <a:noFill/>
                </a:ln>
                <a:solidFill>
                  <a:srgbClr val="000000"/>
                </a:solidFill>
                <a:effectLst/>
                <a:uLnTx/>
                <a:uFillTx/>
                <a:latin typeface="Calibri"/>
                <a:ea typeface="+mn-ea"/>
                <a:cs typeface="+mn-cs"/>
              </a:rPr>
              <a:t>sau</a:t>
            </a:r>
            <a:r>
              <a:rPr kumimoji="0" lang="en-US" sz="2800" b="1" i="0" u="none" strike="noStrike" kern="1200" cap="none" spc="0" normalizeH="0" baseline="0" noProof="0" dirty="0">
                <a:ln>
                  <a:noFill/>
                </a:ln>
                <a:solidFill>
                  <a:srgbClr val="000000"/>
                </a:solidFill>
                <a:effectLst/>
                <a:uLnTx/>
                <a:uFillTx/>
                <a:latin typeface="Calibri"/>
                <a:ea typeface="+mn-ea"/>
                <a:cs typeface="+mn-cs"/>
              </a:rPr>
              <a:t> </a:t>
            </a:r>
            <a:r>
              <a:rPr kumimoji="0" lang="en-US" sz="2800" b="1" i="0" u="none" strike="noStrike" kern="1200" cap="none" spc="0" normalizeH="0" baseline="0" noProof="0" dirty="0" err="1">
                <a:ln>
                  <a:noFill/>
                </a:ln>
                <a:solidFill>
                  <a:srgbClr val="000000"/>
                </a:solidFill>
                <a:effectLst/>
                <a:uLnTx/>
                <a:uFillTx/>
                <a:latin typeface="Calibri"/>
                <a:ea typeface="+mn-ea"/>
                <a:cs typeface="+mn-cs"/>
              </a:rPr>
              <a:t>masurarea</a:t>
            </a:r>
            <a:r>
              <a:rPr kumimoji="0" lang="en-US" sz="2800" b="1" i="0" u="none" strike="noStrike" kern="1200" cap="none" spc="0" normalizeH="0" baseline="0" noProof="0" dirty="0">
                <a:ln>
                  <a:noFill/>
                </a:ln>
                <a:solidFill>
                  <a:srgbClr val="000000"/>
                </a:solidFill>
                <a:effectLst/>
                <a:uLnTx/>
                <a:uFillTx/>
                <a:latin typeface="Calibri"/>
                <a:ea typeface="+mn-ea"/>
                <a:cs typeface="+mn-cs"/>
              </a:rPr>
              <a:t> la </a:t>
            </a:r>
            <a:r>
              <a:rPr kumimoji="0" lang="en-US" sz="2800" b="1" i="0" u="none" strike="noStrike" kern="1200" cap="none" spc="0" normalizeH="0" baseline="0" noProof="0" dirty="0" err="1">
                <a:ln>
                  <a:noFill/>
                </a:ln>
                <a:solidFill>
                  <a:srgbClr val="000000"/>
                </a:solidFill>
                <a:effectLst/>
                <a:uLnTx/>
                <a:uFillTx/>
                <a:latin typeface="Calibri"/>
                <a:ea typeface="+mn-ea"/>
                <a:cs typeface="+mn-cs"/>
              </a:rPr>
              <a:t>domiciliu</a:t>
            </a:r>
            <a:r>
              <a:rPr kumimoji="0" lang="en-US" sz="2800" b="1" i="0" u="none" strike="noStrike" kern="1200" cap="none" spc="0" normalizeH="0" baseline="0" noProof="0" dirty="0">
                <a:ln>
                  <a:noFill/>
                </a:ln>
                <a:solidFill>
                  <a:srgbClr val="000000"/>
                </a:solidFill>
                <a:effectLst/>
                <a:uLnTx/>
                <a:uFillTx/>
                <a:latin typeface="Calibri"/>
                <a:ea typeface="+mn-ea"/>
                <a:cs typeface="+mn-cs"/>
              </a:rPr>
              <a:t> a TA (MDTA)</a:t>
            </a:r>
            <a:r>
              <a:rPr kumimoji="0" lang="en-US" sz="2800" b="0" i="0" u="none" strike="noStrike" kern="1200" cap="none" spc="0" normalizeH="0" baseline="0" noProof="0" dirty="0">
                <a:ln>
                  <a:noFill/>
                </a:ln>
                <a:solidFill>
                  <a:srgbClr val="000000"/>
                </a:solidFill>
                <a:effectLst/>
                <a:uLnTx/>
                <a:uFillTx/>
                <a:latin typeface="Calibri"/>
                <a:ea typeface="+mn-ea"/>
                <a:cs typeface="+mn-cs"/>
              </a:rPr>
              <a:t> – </a:t>
            </a:r>
            <a:r>
              <a:rPr kumimoji="0" lang="en-US" sz="2800" b="1" i="0" u="none" strike="noStrike" kern="1200" cap="none" spc="0" normalizeH="0" baseline="0" noProof="0" dirty="0" err="1">
                <a:ln>
                  <a:noFill/>
                </a:ln>
                <a:solidFill>
                  <a:srgbClr val="000000"/>
                </a:solidFill>
                <a:effectLst/>
                <a:uLnTx/>
                <a:uFillTx/>
                <a:latin typeface="Calibri"/>
                <a:ea typeface="+mn-ea"/>
                <a:cs typeface="+mn-cs"/>
              </a:rPr>
              <a:t>clasa</a:t>
            </a:r>
            <a:r>
              <a:rPr kumimoji="0" lang="en-US" sz="2800" b="1" i="0" u="none" strike="noStrike" kern="1200" cap="none" spc="0" normalizeH="0" baseline="0" noProof="0" dirty="0">
                <a:ln>
                  <a:noFill/>
                </a:ln>
                <a:solidFill>
                  <a:srgbClr val="000000"/>
                </a:solidFill>
                <a:effectLst/>
                <a:uLnTx/>
                <a:uFillTx/>
                <a:latin typeface="Calibri"/>
                <a:ea typeface="+mn-ea"/>
                <a:cs typeface="+mn-cs"/>
              </a:rPr>
              <a:t> de </a:t>
            </a:r>
            <a:r>
              <a:rPr kumimoji="0" lang="en-US" sz="2800" b="1" i="0" u="none" strike="noStrike" kern="1200" cap="none" spc="0" normalizeH="0" baseline="0" noProof="0" dirty="0" err="1">
                <a:ln>
                  <a:noFill/>
                </a:ln>
                <a:solidFill>
                  <a:srgbClr val="000000"/>
                </a:solidFill>
                <a:effectLst/>
                <a:uLnTx/>
                <a:uFillTx/>
                <a:latin typeface="Calibri"/>
                <a:ea typeface="+mn-ea"/>
                <a:cs typeface="+mn-cs"/>
              </a:rPr>
              <a:t>evidenta</a:t>
            </a:r>
            <a:r>
              <a:rPr kumimoji="0" lang="en-US" sz="2800" b="1" i="0" u="none" strike="noStrike" kern="1200" cap="none" spc="0" normalizeH="0" baseline="0" noProof="0" dirty="0">
                <a:ln>
                  <a:noFill/>
                </a:ln>
                <a:solidFill>
                  <a:srgbClr val="000000"/>
                </a:solidFill>
                <a:effectLst/>
                <a:uLnTx/>
                <a:uFillTx/>
                <a:latin typeface="Calibri"/>
                <a:ea typeface="+mn-ea"/>
                <a:cs typeface="+mn-cs"/>
              </a:rPr>
              <a:t> IC</a:t>
            </a: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a:p>
            <a:endParaRPr lang="en-US" dirty="0"/>
          </a:p>
        </p:txBody>
      </p:sp>
      <p:pic>
        <p:nvPicPr>
          <p:cNvPr id="3" name="Picture 2" descr="European Society of Hypertension Announces Comprehensive New Guidelines for  the Management of Arterial Hypertension">
            <a:extLst>
              <a:ext uri="{FF2B5EF4-FFF2-40B4-BE49-F238E27FC236}">
                <a16:creationId xmlns:a16="http://schemas.microsoft.com/office/drawing/2014/main" id="{AC45F6B1-1154-B5B9-E9E2-3EBED334B886}"/>
              </a:ext>
            </a:extLst>
          </p:cNvPr>
          <p:cNvPicPr>
            <a:picLocks noChangeAspect="1"/>
          </p:cNvPicPr>
          <p:nvPr/>
        </p:nvPicPr>
        <p:blipFill>
          <a:blip r:embed="rId2"/>
          <a:srcRect/>
          <a:stretch>
            <a:fillRect/>
          </a:stretch>
        </p:blipFill>
        <p:spPr>
          <a:xfrm>
            <a:off x="10655320" y="163823"/>
            <a:ext cx="1403329" cy="737875"/>
          </a:xfrm>
          <a:prstGeom prst="rect">
            <a:avLst/>
          </a:prstGeom>
          <a:noFill/>
          <a:ln cap="flat">
            <a:noFill/>
          </a:ln>
          <a:effectLst>
            <a:outerShdw dir="16200000" algn="tl">
              <a:srgbClr val="000000">
                <a:alpha val="40000"/>
              </a:srgbClr>
            </a:outerShdw>
          </a:effectLst>
        </p:spPr>
      </p:pic>
      <p:pic>
        <p:nvPicPr>
          <p:cNvPr id="4" name="Picture 3">
            <a:extLst>
              <a:ext uri="{FF2B5EF4-FFF2-40B4-BE49-F238E27FC236}">
                <a16:creationId xmlns:a16="http://schemas.microsoft.com/office/drawing/2014/main" id="{B7EA92A0-0344-D883-6CC6-B8B6D682FB90}"/>
              </a:ext>
            </a:extLst>
          </p:cNvPr>
          <p:cNvPicPr>
            <a:picLocks noChangeAspect="1"/>
          </p:cNvPicPr>
          <p:nvPr/>
        </p:nvPicPr>
        <p:blipFill>
          <a:blip r:embed="rId3"/>
          <a:stretch>
            <a:fillRect/>
          </a:stretch>
        </p:blipFill>
        <p:spPr>
          <a:xfrm>
            <a:off x="8843967" y="6369276"/>
            <a:ext cx="3214682" cy="467587"/>
          </a:xfrm>
          <a:prstGeom prst="rect">
            <a:avLst/>
          </a:prstGeom>
          <a:noFill/>
          <a:ln cap="flat">
            <a:noFill/>
          </a:ln>
          <a:effectLst>
            <a:outerShdw dir="16200000" algn="tl">
              <a:srgbClr val="000000">
                <a:alpha val="40000"/>
              </a:srgbClr>
            </a:outerShdw>
          </a:effectLst>
        </p:spPr>
      </p:pic>
      <p:graphicFrame>
        <p:nvGraphicFramePr>
          <p:cNvPr id="6" name="Table 6">
            <a:extLst>
              <a:ext uri="{FF2B5EF4-FFF2-40B4-BE49-F238E27FC236}">
                <a16:creationId xmlns:a16="http://schemas.microsoft.com/office/drawing/2014/main" id="{2928A191-0923-1A25-B684-F5D5730D61F5}"/>
              </a:ext>
            </a:extLst>
          </p:cNvPr>
          <p:cNvGraphicFramePr>
            <a:graphicFrameLocks noGrp="1"/>
          </p:cNvGraphicFramePr>
          <p:nvPr>
            <p:extLst>
              <p:ext uri="{D42A27DB-BD31-4B8C-83A1-F6EECF244321}">
                <p14:modId xmlns:p14="http://schemas.microsoft.com/office/powerpoint/2010/main" val="2618336893"/>
              </p:ext>
            </p:extLst>
          </p:nvPr>
        </p:nvGraphicFramePr>
        <p:xfrm>
          <a:off x="1343021" y="3317126"/>
          <a:ext cx="7191370" cy="2590800"/>
        </p:xfrm>
        <a:graphic>
          <a:graphicData uri="http://schemas.openxmlformats.org/drawingml/2006/table">
            <a:tbl>
              <a:tblPr firstRow="1" bandRow="1">
                <a:effectLst/>
                <a:tableStyleId>{46F890A9-2807-4EBB-B81D-B2AA78EC7F39}</a:tableStyleId>
              </a:tblPr>
              <a:tblGrid>
                <a:gridCol w="2813599">
                  <a:extLst>
                    <a:ext uri="{9D8B030D-6E8A-4147-A177-3AD203B41FA5}">
                      <a16:colId xmlns:a16="http://schemas.microsoft.com/office/drawing/2014/main" val="4035963753"/>
                    </a:ext>
                  </a:extLst>
                </a:gridCol>
                <a:gridCol w="1621395">
                  <a:extLst>
                    <a:ext uri="{9D8B030D-6E8A-4147-A177-3AD203B41FA5}">
                      <a16:colId xmlns:a16="http://schemas.microsoft.com/office/drawing/2014/main" val="3963718787"/>
                    </a:ext>
                  </a:extLst>
                </a:gridCol>
                <a:gridCol w="782086">
                  <a:extLst>
                    <a:ext uri="{9D8B030D-6E8A-4147-A177-3AD203B41FA5}">
                      <a16:colId xmlns:a16="http://schemas.microsoft.com/office/drawing/2014/main" val="2797797727"/>
                    </a:ext>
                  </a:extLst>
                </a:gridCol>
                <a:gridCol w="1974290">
                  <a:extLst>
                    <a:ext uri="{9D8B030D-6E8A-4147-A177-3AD203B41FA5}">
                      <a16:colId xmlns:a16="http://schemas.microsoft.com/office/drawing/2014/main" val="1487563401"/>
                    </a:ext>
                  </a:extLst>
                </a:gridCol>
              </a:tblGrid>
              <a:tr h="299703">
                <a:tc>
                  <a:txBody>
                    <a:bodyPr/>
                    <a:lstStyle/>
                    <a:p>
                      <a:pPr lvl="0" algn="ctr"/>
                      <a:r>
                        <a:rPr lang="en-US" sz="1600" b="1" dirty="0" err="1"/>
                        <a:t>Metoda</a:t>
                      </a:r>
                      <a:r>
                        <a:rPr lang="en-US" sz="1600" b="1" dirty="0"/>
                        <a:t> de </a:t>
                      </a:r>
                      <a:r>
                        <a:rPr lang="en-US" sz="1600" b="1" dirty="0" err="1"/>
                        <a:t>masurare</a:t>
                      </a:r>
                      <a:endParaRPr lang="ro-RO" sz="1600" b="1" dirty="0"/>
                    </a:p>
                  </a:txBody>
                  <a:tcPr/>
                </a:tc>
                <a:tc>
                  <a:txBody>
                    <a:bodyPr/>
                    <a:lstStyle/>
                    <a:p>
                      <a:pPr lvl="0" algn="ctr"/>
                      <a:r>
                        <a:rPr lang="en-US" sz="1600" b="1"/>
                        <a:t>TAS (mmHg)</a:t>
                      </a:r>
                      <a:endParaRPr lang="ro-RO" sz="1600" b="1"/>
                    </a:p>
                  </a:txBody>
                  <a:tcPr/>
                </a:tc>
                <a:tc>
                  <a:txBody>
                    <a:bodyPr/>
                    <a:lstStyle/>
                    <a:p>
                      <a:pPr lvl="0" algn="ctr"/>
                      <a:endParaRPr lang="ro-RO" sz="1600" b="1"/>
                    </a:p>
                  </a:txBody>
                  <a:tcPr/>
                </a:tc>
                <a:tc>
                  <a:txBody>
                    <a:bodyPr/>
                    <a:lstStyle/>
                    <a:p>
                      <a:pPr lvl="0" algn="ctr"/>
                      <a:r>
                        <a:rPr lang="en-US" sz="1600" b="1"/>
                        <a:t>TAD (mmHg)</a:t>
                      </a:r>
                      <a:endParaRPr lang="ro-RO" sz="1600" b="1"/>
                    </a:p>
                  </a:txBody>
                  <a:tcPr/>
                </a:tc>
                <a:extLst>
                  <a:ext uri="{0D108BD9-81ED-4DB2-BD59-A6C34878D82A}">
                    <a16:rowId xmlns:a16="http://schemas.microsoft.com/office/drawing/2014/main" val="3633684976"/>
                  </a:ext>
                </a:extLst>
              </a:tr>
              <a:tr h="299703">
                <a:tc>
                  <a:txBody>
                    <a:bodyPr/>
                    <a:lstStyle/>
                    <a:p>
                      <a:pPr lvl="0" algn="ctr"/>
                      <a:r>
                        <a:rPr lang="en-US" sz="1600" b="1" dirty="0"/>
                        <a:t>TA </a:t>
                      </a:r>
                      <a:r>
                        <a:rPr lang="en-US" sz="1600" b="1" dirty="0" err="1"/>
                        <a:t>masurata</a:t>
                      </a:r>
                      <a:r>
                        <a:rPr lang="en-US" sz="1600" b="1" dirty="0"/>
                        <a:t> la cabinet</a:t>
                      </a:r>
                      <a:endParaRPr lang="ro-RO" sz="1600" b="1" dirty="0"/>
                    </a:p>
                  </a:txBody>
                  <a:tcPr/>
                </a:tc>
                <a:tc>
                  <a:txBody>
                    <a:bodyPr/>
                    <a:lstStyle/>
                    <a:p>
                      <a:pPr lvl="0" algn="ctr"/>
                      <a:r>
                        <a:rPr lang="ro-RO" sz="1600" b="1"/>
                        <a:t>≥</a:t>
                      </a:r>
                      <a:r>
                        <a:rPr lang="en-US" sz="1600" b="1"/>
                        <a:t> 140</a:t>
                      </a:r>
                      <a:endParaRPr lang="ro-RO" sz="1600" b="1"/>
                    </a:p>
                  </a:txBody>
                  <a:tcPr/>
                </a:tc>
                <a:tc>
                  <a:txBody>
                    <a:bodyPr/>
                    <a:lstStyle/>
                    <a:p>
                      <a:pPr lvl="0" algn="ctr"/>
                      <a:r>
                        <a:rPr lang="en-US" sz="1600" b="1"/>
                        <a:t>si/sau</a:t>
                      </a:r>
                      <a:endParaRPr lang="ro-RO" sz="1600" b="1"/>
                    </a:p>
                  </a:txBody>
                  <a:tcPr/>
                </a:tc>
                <a:tc>
                  <a:txBody>
                    <a:bodyPr/>
                    <a:lstStyle/>
                    <a:p>
                      <a:pPr marL="0" marR="0" lvl="0" indent="0" algn="ctr" defTabSz="914400" rtl="0" fontAlgn="auto" hangingPunct="1">
                        <a:lnSpc>
                          <a:spcPct val="100000"/>
                        </a:lnSpc>
                        <a:spcBef>
                          <a:spcPts val="0"/>
                        </a:spcBef>
                        <a:spcAft>
                          <a:spcPts val="0"/>
                        </a:spcAft>
                        <a:buNone/>
                        <a:tabLst/>
                      </a:pPr>
                      <a:r>
                        <a:rPr lang="ro-RO" sz="1600" b="1"/>
                        <a:t>≥</a:t>
                      </a:r>
                      <a:r>
                        <a:rPr lang="en-US" sz="1600" b="1"/>
                        <a:t> 90</a:t>
                      </a:r>
                      <a:endParaRPr lang="ro-RO" sz="1600" b="1"/>
                    </a:p>
                  </a:txBody>
                  <a:tcPr/>
                </a:tc>
                <a:extLst>
                  <a:ext uri="{0D108BD9-81ED-4DB2-BD59-A6C34878D82A}">
                    <a16:rowId xmlns:a16="http://schemas.microsoft.com/office/drawing/2014/main" val="919503232"/>
                  </a:ext>
                </a:extLst>
              </a:tr>
              <a:tr h="299703">
                <a:tc>
                  <a:txBody>
                    <a:bodyPr/>
                    <a:lstStyle/>
                    <a:p>
                      <a:pPr lvl="0" algn="ctr"/>
                      <a:r>
                        <a:rPr lang="en-US" sz="1600" b="1" dirty="0"/>
                        <a:t>TA </a:t>
                      </a:r>
                      <a:r>
                        <a:rPr lang="en-US" sz="1600" b="1" dirty="0" err="1"/>
                        <a:t>masurata</a:t>
                      </a:r>
                      <a:r>
                        <a:rPr lang="en-US" sz="1600" b="1" dirty="0"/>
                        <a:t> ambulator (MATA)</a:t>
                      </a:r>
                      <a:endParaRPr lang="ro-RO" sz="1600" b="1" dirty="0"/>
                    </a:p>
                  </a:txBody>
                  <a:tcPr/>
                </a:tc>
                <a:tc>
                  <a:txBody>
                    <a:bodyPr/>
                    <a:lstStyle/>
                    <a:p>
                      <a:pPr lvl="0" algn="ctr"/>
                      <a:endParaRPr lang="ro-RO" sz="1600" b="1"/>
                    </a:p>
                  </a:txBody>
                  <a:tcPr/>
                </a:tc>
                <a:tc>
                  <a:txBody>
                    <a:bodyPr/>
                    <a:lstStyle/>
                    <a:p>
                      <a:pPr lvl="0" algn="ctr"/>
                      <a:endParaRPr lang="ro-RO" sz="1600" b="1" dirty="0"/>
                    </a:p>
                  </a:txBody>
                  <a:tcPr/>
                </a:tc>
                <a:tc>
                  <a:txBody>
                    <a:bodyPr/>
                    <a:lstStyle/>
                    <a:p>
                      <a:pPr lvl="0" algn="ctr"/>
                      <a:endParaRPr lang="ro-RO" sz="1600" b="1"/>
                    </a:p>
                  </a:txBody>
                  <a:tcPr/>
                </a:tc>
                <a:extLst>
                  <a:ext uri="{0D108BD9-81ED-4DB2-BD59-A6C34878D82A}">
                    <a16:rowId xmlns:a16="http://schemas.microsoft.com/office/drawing/2014/main" val="2115108737"/>
                  </a:ext>
                </a:extLst>
              </a:tr>
              <a:tr h="299703">
                <a:tc>
                  <a:txBody>
                    <a:bodyPr/>
                    <a:lstStyle/>
                    <a:p>
                      <a:pPr lvl="0" algn="ctr"/>
                      <a:r>
                        <a:rPr lang="en-US" sz="1600" b="1"/>
                        <a:t>Stare de veghe</a:t>
                      </a:r>
                      <a:endParaRPr lang="ro-RO" sz="1600" b="1"/>
                    </a:p>
                  </a:txBody>
                  <a:tcPr/>
                </a:tc>
                <a:tc>
                  <a:txBody>
                    <a:bodyPr/>
                    <a:lstStyle/>
                    <a:p>
                      <a:pPr marL="0" marR="0" lvl="0" indent="0" algn="ctr" defTabSz="914400" rtl="0" fontAlgn="auto" hangingPunct="1">
                        <a:lnSpc>
                          <a:spcPct val="100000"/>
                        </a:lnSpc>
                        <a:spcBef>
                          <a:spcPts val="0"/>
                        </a:spcBef>
                        <a:spcAft>
                          <a:spcPts val="0"/>
                        </a:spcAft>
                        <a:buNone/>
                        <a:tabLst/>
                      </a:pPr>
                      <a:r>
                        <a:rPr lang="ro-RO" sz="1600" b="1" dirty="0"/>
                        <a:t>≥</a:t>
                      </a:r>
                      <a:r>
                        <a:rPr lang="en-US" sz="1600" b="1" dirty="0"/>
                        <a:t> 135</a:t>
                      </a:r>
                      <a:endParaRPr lang="ro-RO" sz="1600" b="1" dirty="0"/>
                    </a:p>
                  </a:txBody>
                  <a:tcPr/>
                </a:tc>
                <a:tc>
                  <a:txBody>
                    <a:bodyPr/>
                    <a:lstStyle/>
                    <a:p>
                      <a:pPr lvl="0" algn="ctr"/>
                      <a:r>
                        <a:rPr lang="en-US" sz="1600" b="1"/>
                        <a:t>si/sau</a:t>
                      </a:r>
                      <a:endParaRPr lang="ro-RO" sz="1600" b="1"/>
                    </a:p>
                  </a:txBody>
                  <a:tcPr/>
                </a:tc>
                <a:tc>
                  <a:txBody>
                    <a:bodyPr/>
                    <a:lstStyle/>
                    <a:p>
                      <a:pPr marL="0" marR="0" lvl="0" indent="0" algn="ctr" defTabSz="914400" rtl="0" fontAlgn="auto" hangingPunct="1">
                        <a:lnSpc>
                          <a:spcPct val="100000"/>
                        </a:lnSpc>
                        <a:spcBef>
                          <a:spcPts val="0"/>
                        </a:spcBef>
                        <a:spcAft>
                          <a:spcPts val="0"/>
                        </a:spcAft>
                        <a:buNone/>
                        <a:tabLst/>
                      </a:pPr>
                      <a:r>
                        <a:rPr lang="ro-RO" sz="1600" b="1"/>
                        <a:t>≥</a:t>
                      </a:r>
                      <a:r>
                        <a:rPr lang="en-US" sz="1600" b="1"/>
                        <a:t> 85</a:t>
                      </a:r>
                      <a:endParaRPr lang="ro-RO" sz="1600" b="1"/>
                    </a:p>
                  </a:txBody>
                  <a:tcPr/>
                </a:tc>
                <a:extLst>
                  <a:ext uri="{0D108BD9-81ED-4DB2-BD59-A6C34878D82A}">
                    <a16:rowId xmlns:a16="http://schemas.microsoft.com/office/drawing/2014/main" val="621242274"/>
                  </a:ext>
                </a:extLst>
              </a:tr>
              <a:tr h="299703">
                <a:tc>
                  <a:txBody>
                    <a:bodyPr/>
                    <a:lstStyle/>
                    <a:p>
                      <a:pPr lvl="0" algn="ctr"/>
                      <a:r>
                        <a:rPr lang="en-US" sz="1600" b="1"/>
                        <a:t>Somn</a:t>
                      </a:r>
                      <a:endParaRPr lang="ro-RO" sz="1600" b="1"/>
                    </a:p>
                  </a:txBody>
                  <a:tcPr/>
                </a:tc>
                <a:tc>
                  <a:txBody>
                    <a:bodyPr/>
                    <a:lstStyle/>
                    <a:p>
                      <a:pPr marL="0" marR="0" lvl="0" indent="0" algn="ctr" defTabSz="914400" rtl="0" fontAlgn="auto" hangingPunct="1">
                        <a:lnSpc>
                          <a:spcPct val="100000"/>
                        </a:lnSpc>
                        <a:spcBef>
                          <a:spcPts val="0"/>
                        </a:spcBef>
                        <a:spcAft>
                          <a:spcPts val="0"/>
                        </a:spcAft>
                        <a:buNone/>
                        <a:tabLst/>
                      </a:pPr>
                      <a:r>
                        <a:rPr lang="ro-RO" sz="1600" b="1" dirty="0"/>
                        <a:t>≥</a:t>
                      </a:r>
                      <a:r>
                        <a:rPr lang="en-US" sz="1600" b="1" dirty="0"/>
                        <a:t> 120</a:t>
                      </a:r>
                      <a:endParaRPr lang="ro-RO" sz="1600" b="1" dirty="0"/>
                    </a:p>
                  </a:txBody>
                  <a:tcPr/>
                </a:tc>
                <a:tc>
                  <a:txBody>
                    <a:bodyPr/>
                    <a:lstStyle/>
                    <a:p>
                      <a:pPr lvl="0" algn="ctr"/>
                      <a:r>
                        <a:rPr lang="en-US" sz="1600" b="1"/>
                        <a:t>si/sau</a:t>
                      </a:r>
                      <a:endParaRPr lang="ro-RO" sz="1600" b="1"/>
                    </a:p>
                  </a:txBody>
                  <a:tcPr/>
                </a:tc>
                <a:tc>
                  <a:txBody>
                    <a:bodyPr/>
                    <a:lstStyle/>
                    <a:p>
                      <a:pPr marL="0" marR="0" lvl="0" indent="0" algn="ctr" defTabSz="914400" rtl="0" fontAlgn="auto" hangingPunct="1">
                        <a:lnSpc>
                          <a:spcPct val="100000"/>
                        </a:lnSpc>
                        <a:spcBef>
                          <a:spcPts val="0"/>
                        </a:spcBef>
                        <a:spcAft>
                          <a:spcPts val="0"/>
                        </a:spcAft>
                        <a:buNone/>
                        <a:tabLst/>
                      </a:pPr>
                      <a:r>
                        <a:rPr lang="ro-RO" sz="1600" b="1"/>
                        <a:t>≥</a:t>
                      </a:r>
                      <a:r>
                        <a:rPr lang="en-US" sz="1600" b="1"/>
                        <a:t> 70</a:t>
                      </a:r>
                      <a:endParaRPr lang="ro-RO" sz="1600" b="1"/>
                    </a:p>
                  </a:txBody>
                  <a:tcPr/>
                </a:tc>
                <a:extLst>
                  <a:ext uri="{0D108BD9-81ED-4DB2-BD59-A6C34878D82A}">
                    <a16:rowId xmlns:a16="http://schemas.microsoft.com/office/drawing/2014/main" val="1248412962"/>
                  </a:ext>
                </a:extLst>
              </a:tr>
              <a:tr h="299703">
                <a:tc>
                  <a:txBody>
                    <a:bodyPr/>
                    <a:lstStyle/>
                    <a:p>
                      <a:pPr lvl="0" algn="ctr"/>
                      <a:r>
                        <a:rPr lang="en-US" sz="1600" b="1"/>
                        <a:t>Media / 24H</a:t>
                      </a:r>
                      <a:endParaRPr lang="ro-RO" sz="1600" b="1"/>
                    </a:p>
                  </a:txBody>
                  <a:tcPr/>
                </a:tc>
                <a:tc>
                  <a:txBody>
                    <a:bodyPr/>
                    <a:lstStyle/>
                    <a:p>
                      <a:pPr marL="0" marR="0" lvl="0" indent="0" algn="ctr" defTabSz="914400" rtl="0" fontAlgn="auto" hangingPunct="1">
                        <a:lnSpc>
                          <a:spcPct val="100000"/>
                        </a:lnSpc>
                        <a:spcBef>
                          <a:spcPts val="0"/>
                        </a:spcBef>
                        <a:spcAft>
                          <a:spcPts val="0"/>
                        </a:spcAft>
                        <a:buNone/>
                        <a:tabLst/>
                      </a:pPr>
                      <a:r>
                        <a:rPr lang="ro-RO" sz="1600" b="1"/>
                        <a:t>≥</a:t>
                      </a:r>
                      <a:r>
                        <a:rPr lang="en-US" sz="1600" b="1"/>
                        <a:t> 130</a:t>
                      </a:r>
                      <a:endParaRPr lang="ro-RO" sz="1600" b="1"/>
                    </a:p>
                  </a:txBody>
                  <a:tcPr/>
                </a:tc>
                <a:tc>
                  <a:txBody>
                    <a:bodyPr/>
                    <a:lstStyle/>
                    <a:p>
                      <a:pPr lvl="0" algn="ctr"/>
                      <a:r>
                        <a:rPr lang="en-US" sz="1600" b="1" dirty="0" err="1"/>
                        <a:t>si</a:t>
                      </a:r>
                      <a:r>
                        <a:rPr lang="en-US" sz="1600" b="1" dirty="0"/>
                        <a:t>/</a:t>
                      </a:r>
                      <a:r>
                        <a:rPr lang="en-US" sz="1600" b="1" dirty="0" err="1"/>
                        <a:t>sau</a:t>
                      </a:r>
                      <a:endParaRPr lang="ro-RO" sz="1600" b="1" dirty="0"/>
                    </a:p>
                  </a:txBody>
                  <a:tcPr/>
                </a:tc>
                <a:tc>
                  <a:txBody>
                    <a:bodyPr/>
                    <a:lstStyle/>
                    <a:p>
                      <a:pPr marL="0" marR="0" lvl="0" indent="0" algn="ctr" defTabSz="914400" rtl="0" fontAlgn="auto" hangingPunct="1">
                        <a:lnSpc>
                          <a:spcPct val="100000"/>
                        </a:lnSpc>
                        <a:spcBef>
                          <a:spcPts val="0"/>
                        </a:spcBef>
                        <a:spcAft>
                          <a:spcPts val="0"/>
                        </a:spcAft>
                        <a:buNone/>
                        <a:tabLst/>
                      </a:pPr>
                      <a:r>
                        <a:rPr lang="ro-RO" sz="1600" b="1" dirty="0"/>
                        <a:t>≥</a:t>
                      </a:r>
                      <a:r>
                        <a:rPr lang="en-US" sz="1600" b="1" dirty="0"/>
                        <a:t> 80</a:t>
                      </a:r>
                      <a:endParaRPr lang="ro-RO" sz="1600" b="1" dirty="0"/>
                    </a:p>
                  </a:txBody>
                  <a:tcPr/>
                </a:tc>
                <a:extLst>
                  <a:ext uri="{0D108BD9-81ED-4DB2-BD59-A6C34878D82A}">
                    <a16:rowId xmlns:a16="http://schemas.microsoft.com/office/drawing/2014/main" val="464582082"/>
                  </a:ext>
                </a:extLst>
              </a:tr>
              <a:tr h="299703">
                <a:tc>
                  <a:txBody>
                    <a:bodyPr/>
                    <a:lstStyle/>
                    <a:p>
                      <a:pPr lvl="0" algn="ctr"/>
                      <a:r>
                        <a:rPr lang="en-US" sz="1600" b="1"/>
                        <a:t>TA masurata la domiciliu</a:t>
                      </a:r>
                      <a:endParaRPr lang="ro-RO" sz="1600" b="1"/>
                    </a:p>
                  </a:txBody>
                  <a:tcPr/>
                </a:tc>
                <a:tc>
                  <a:txBody>
                    <a:bodyPr/>
                    <a:lstStyle/>
                    <a:p>
                      <a:pPr marL="0" marR="0" lvl="0" indent="0" algn="ctr" defTabSz="914400" rtl="0" fontAlgn="auto" hangingPunct="1">
                        <a:lnSpc>
                          <a:spcPct val="100000"/>
                        </a:lnSpc>
                        <a:spcBef>
                          <a:spcPts val="0"/>
                        </a:spcBef>
                        <a:spcAft>
                          <a:spcPts val="0"/>
                        </a:spcAft>
                        <a:buNone/>
                        <a:tabLst/>
                      </a:pPr>
                      <a:r>
                        <a:rPr lang="ro-RO" sz="1600" b="1"/>
                        <a:t>≥</a:t>
                      </a:r>
                      <a:r>
                        <a:rPr lang="en-US" sz="1600" b="1"/>
                        <a:t> 135</a:t>
                      </a:r>
                      <a:endParaRPr lang="ro-RO" sz="1600" b="1"/>
                    </a:p>
                  </a:txBody>
                  <a:tcPr/>
                </a:tc>
                <a:tc>
                  <a:txBody>
                    <a:bodyPr/>
                    <a:lstStyle/>
                    <a:p>
                      <a:pPr lvl="0" algn="ctr"/>
                      <a:r>
                        <a:rPr lang="en-US" sz="1600" b="1"/>
                        <a:t>si/sau</a:t>
                      </a:r>
                      <a:endParaRPr lang="ro-RO" sz="1600" b="1"/>
                    </a:p>
                  </a:txBody>
                  <a:tcPr/>
                </a:tc>
                <a:tc>
                  <a:txBody>
                    <a:bodyPr/>
                    <a:lstStyle/>
                    <a:p>
                      <a:pPr marL="0" marR="0" lvl="0" indent="0" algn="ctr" defTabSz="914400" rtl="0" fontAlgn="auto" hangingPunct="1">
                        <a:lnSpc>
                          <a:spcPct val="100000"/>
                        </a:lnSpc>
                        <a:spcBef>
                          <a:spcPts val="0"/>
                        </a:spcBef>
                        <a:spcAft>
                          <a:spcPts val="0"/>
                        </a:spcAft>
                        <a:buNone/>
                        <a:tabLst/>
                      </a:pPr>
                      <a:r>
                        <a:rPr lang="ro-RO" sz="1600" b="1" dirty="0"/>
                        <a:t>≥</a:t>
                      </a:r>
                      <a:r>
                        <a:rPr lang="en-US" sz="1600" b="1" dirty="0"/>
                        <a:t> 85</a:t>
                      </a:r>
                      <a:endParaRPr lang="ro-RO" sz="1600" b="1" dirty="0"/>
                    </a:p>
                  </a:txBody>
                  <a:tcPr/>
                </a:tc>
                <a:extLst>
                  <a:ext uri="{0D108BD9-81ED-4DB2-BD59-A6C34878D82A}">
                    <a16:rowId xmlns:a16="http://schemas.microsoft.com/office/drawing/2014/main" val="1037843786"/>
                  </a:ext>
                </a:extLst>
              </a:tr>
            </a:tbl>
          </a:graphicData>
        </a:graphic>
      </p:graphicFrame>
    </p:spTree>
    <p:extLst>
      <p:ext uri="{BB962C8B-B14F-4D97-AF65-F5344CB8AC3E}">
        <p14:creationId xmlns:p14="http://schemas.microsoft.com/office/powerpoint/2010/main" val="28820733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DA7306-CEDC-D9FF-9A0F-C5E24BD05CD1}"/>
              </a:ext>
            </a:extLst>
          </p:cNvPr>
          <p:cNvSpPr>
            <a:spLocks noGrp="1"/>
          </p:cNvSpPr>
          <p:nvPr>
            <p:ph type="title"/>
          </p:nvPr>
        </p:nvSpPr>
        <p:spPr/>
        <p:txBody>
          <a:bodyPr/>
          <a:lstStyle/>
          <a:p>
            <a:r>
              <a:rPr lang="en-US" b="1" dirty="0" err="1">
                <a:solidFill>
                  <a:srgbClr val="C00000"/>
                </a:solidFill>
              </a:rPr>
              <a:t>Masurarea</a:t>
            </a:r>
            <a:r>
              <a:rPr lang="en-US" b="1" dirty="0">
                <a:solidFill>
                  <a:srgbClr val="C00000"/>
                </a:solidFill>
              </a:rPr>
              <a:t> TA </a:t>
            </a:r>
            <a:br>
              <a:rPr lang="en-US" b="1" dirty="0">
                <a:solidFill>
                  <a:srgbClr val="C00000"/>
                </a:solidFill>
              </a:rPr>
            </a:br>
            <a:r>
              <a:rPr lang="en-US" b="1" dirty="0" err="1">
                <a:solidFill>
                  <a:srgbClr val="C00000"/>
                </a:solidFill>
              </a:rPr>
              <a:t>Aparate</a:t>
            </a:r>
            <a:r>
              <a:rPr lang="en-US" b="1" dirty="0">
                <a:solidFill>
                  <a:srgbClr val="C00000"/>
                </a:solidFill>
              </a:rPr>
              <a:t> validate</a:t>
            </a:r>
          </a:p>
        </p:txBody>
      </p:sp>
      <p:sp>
        <p:nvSpPr>
          <p:cNvPr id="5" name="Text Placeholder 4">
            <a:extLst>
              <a:ext uri="{FF2B5EF4-FFF2-40B4-BE49-F238E27FC236}">
                <a16:creationId xmlns:a16="http://schemas.microsoft.com/office/drawing/2014/main" id="{AA53493B-7F07-7376-3D63-E51B79A4D52A}"/>
              </a:ext>
            </a:extLst>
          </p:cNvPr>
          <p:cNvSpPr>
            <a:spLocks noGrp="1"/>
          </p:cNvSpPr>
          <p:nvPr>
            <p:ph type="body" idx="1"/>
          </p:nvPr>
        </p:nvSpPr>
        <p:spPr>
          <a:solidFill>
            <a:schemeClr val="accent2"/>
          </a:solidFill>
        </p:spPr>
        <p:txBody>
          <a:bodyPr/>
          <a:lstStyle/>
          <a:p>
            <a:endParaRPr lang="en-US" dirty="0"/>
          </a:p>
        </p:txBody>
      </p:sp>
    </p:spTree>
    <p:extLst>
      <p:ext uri="{BB962C8B-B14F-4D97-AF65-F5344CB8AC3E}">
        <p14:creationId xmlns:p14="http://schemas.microsoft.com/office/powerpoint/2010/main" val="2669820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96B67-9C75-CDD5-AC53-89E214D7525F}"/>
              </a:ext>
            </a:extLst>
          </p:cNvPr>
          <p:cNvSpPr>
            <a:spLocks noGrp="1"/>
          </p:cNvSpPr>
          <p:nvPr>
            <p:ph type="title"/>
          </p:nvPr>
        </p:nvSpPr>
        <p:spPr/>
        <p:txBody>
          <a:bodyPr/>
          <a:lstStyle/>
          <a:p>
            <a:pPr algn="ctr"/>
            <a:r>
              <a:rPr lang="en-US" dirty="0" err="1"/>
              <a:t>Asteptari</a:t>
            </a:r>
            <a:r>
              <a:rPr lang="en-US" dirty="0"/>
              <a:t> </a:t>
            </a:r>
          </a:p>
        </p:txBody>
      </p:sp>
      <p:sp>
        <p:nvSpPr>
          <p:cNvPr id="3" name="Content Placeholder 2">
            <a:extLst>
              <a:ext uri="{FF2B5EF4-FFF2-40B4-BE49-F238E27FC236}">
                <a16:creationId xmlns:a16="http://schemas.microsoft.com/office/drawing/2014/main" id="{7CAF510D-B008-BAA6-B6C7-EE4F671A44BE}"/>
              </a:ext>
            </a:extLst>
          </p:cNvPr>
          <p:cNvSpPr>
            <a:spLocks noGrp="1"/>
          </p:cNvSpPr>
          <p:nvPr>
            <p:ph idx="1"/>
          </p:nvPr>
        </p:nvSpPr>
        <p:spPr/>
        <p:txBody>
          <a:bodyPr>
            <a:normAutofit lnSpcReduction="10000"/>
          </a:bodyPr>
          <a:lstStyle/>
          <a:p>
            <a:r>
              <a:rPr lang="en-US" dirty="0"/>
              <a:t>Ce </a:t>
            </a:r>
            <a:r>
              <a:rPr lang="en-US" dirty="0" err="1"/>
              <a:t>asteptari</a:t>
            </a:r>
            <a:r>
              <a:rPr lang="en-US" dirty="0"/>
              <a:t> </a:t>
            </a:r>
            <a:r>
              <a:rPr lang="en-US" dirty="0" err="1"/>
              <a:t>aveti</a:t>
            </a:r>
            <a:r>
              <a:rPr lang="en-US" dirty="0"/>
              <a:t>?</a:t>
            </a:r>
          </a:p>
          <a:p>
            <a:endParaRPr lang="en-US" dirty="0"/>
          </a:p>
          <a:p>
            <a:r>
              <a:rPr lang="en-US" dirty="0"/>
              <a:t>Ce </a:t>
            </a:r>
            <a:r>
              <a:rPr lang="en-US" dirty="0" err="1"/>
              <a:t>probleme</a:t>
            </a:r>
            <a:r>
              <a:rPr lang="en-US" dirty="0"/>
              <a:t> </a:t>
            </a:r>
            <a:r>
              <a:rPr lang="en-US" dirty="0" err="1"/>
              <a:t>ati</a:t>
            </a:r>
            <a:r>
              <a:rPr lang="en-US" dirty="0"/>
              <a:t> </a:t>
            </a:r>
            <a:r>
              <a:rPr lang="en-US" dirty="0" err="1"/>
              <a:t>intampinat</a:t>
            </a:r>
            <a:r>
              <a:rPr lang="en-US" dirty="0"/>
              <a:t> la </a:t>
            </a:r>
            <a:r>
              <a:rPr lang="en-US" dirty="0" err="1"/>
              <a:t>pacientii</a:t>
            </a:r>
            <a:r>
              <a:rPr lang="en-US" dirty="0"/>
              <a:t> </a:t>
            </a:r>
            <a:r>
              <a:rPr lang="en-US" dirty="0" err="1"/>
              <a:t>hipertensivi</a:t>
            </a:r>
            <a:r>
              <a:rPr lang="en-US" dirty="0"/>
              <a:t>?</a:t>
            </a:r>
          </a:p>
          <a:p>
            <a:endParaRPr lang="en-US" dirty="0"/>
          </a:p>
          <a:p>
            <a:r>
              <a:rPr lang="en-US" dirty="0"/>
              <a:t>Cine </a:t>
            </a:r>
            <a:r>
              <a:rPr lang="en-US" dirty="0" err="1"/>
              <a:t>masoara</a:t>
            </a:r>
            <a:r>
              <a:rPr lang="en-US" dirty="0"/>
              <a:t> TA in cabinet?</a:t>
            </a:r>
          </a:p>
          <a:p>
            <a:endParaRPr lang="en-US" dirty="0"/>
          </a:p>
          <a:p>
            <a:r>
              <a:rPr lang="en-US" dirty="0" err="1"/>
              <a:t>Ati</a:t>
            </a:r>
            <a:r>
              <a:rPr lang="en-US" dirty="0"/>
              <a:t> </a:t>
            </a:r>
            <a:r>
              <a:rPr lang="en-US" dirty="0" err="1"/>
              <a:t>efectuat</a:t>
            </a:r>
            <a:r>
              <a:rPr lang="en-US" dirty="0"/>
              <a:t> MATA </a:t>
            </a:r>
            <a:r>
              <a:rPr lang="en-US" dirty="0" err="1"/>
              <a:t>pacientilor</a:t>
            </a:r>
            <a:r>
              <a:rPr lang="en-US" dirty="0"/>
              <a:t> din </a:t>
            </a:r>
            <a:r>
              <a:rPr lang="en-US" dirty="0" err="1"/>
              <a:t>lista</a:t>
            </a:r>
            <a:r>
              <a:rPr lang="en-US" dirty="0"/>
              <a:t>? </a:t>
            </a:r>
          </a:p>
          <a:p>
            <a:endParaRPr lang="en-US" dirty="0"/>
          </a:p>
          <a:p>
            <a:r>
              <a:rPr lang="en-US" dirty="0"/>
              <a:t>Ce v-a </a:t>
            </a:r>
            <a:r>
              <a:rPr lang="en-US" dirty="0" err="1"/>
              <a:t>determinat</a:t>
            </a:r>
            <a:r>
              <a:rPr lang="en-US" dirty="0"/>
              <a:t> </a:t>
            </a:r>
            <a:r>
              <a:rPr lang="en-US" dirty="0" err="1"/>
              <a:t>sa</a:t>
            </a:r>
            <a:r>
              <a:rPr lang="en-US" dirty="0"/>
              <a:t> </a:t>
            </a:r>
            <a:r>
              <a:rPr lang="en-US" dirty="0" err="1"/>
              <a:t>efectuati</a:t>
            </a:r>
            <a:r>
              <a:rPr lang="en-US" dirty="0"/>
              <a:t> / </a:t>
            </a:r>
            <a:r>
              <a:rPr lang="en-US" dirty="0" err="1"/>
              <a:t>sa</a:t>
            </a:r>
            <a:r>
              <a:rPr lang="en-US" dirty="0"/>
              <a:t> nu </a:t>
            </a:r>
            <a:r>
              <a:rPr lang="en-US" dirty="0" err="1"/>
              <a:t>efectuati</a:t>
            </a:r>
            <a:r>
              <a:rPr lang="en-US" dirty="0"/>
              <a:t> MATA?</a:t>
            </a:r>
          </a:p>
          <a:p>
            <a:endParaRPr lang="en-US" dirty="0"/>
          </a:p>
        </p:txBody>
      </p:sp>
    </p:spTree>
    <p:extLst>
      <p:ext uri="{BB962C8B-B14F-4D97-AF65-F5344CB8AC3E}">
        <p14:creationId xmlns:p14="http://schemas.microsoft.com/office/powerpoint/2010/main" val="1512413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additive="base">
                                        <p:cTn id="3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3E157-BE65-CAF7-1E43-97A44E81D16D}"/>
              </a:ext>
            </a:extLst>
          </p:cNvPr>
          <p:cNvSpPr>
            <a:spLocks noGrp="1"/>
          </p:cNvSpPr>
          <p:nvPr>
            <p:ph type="title"/>
          </p:nvPr>
        </p:nvSpPr>
        <p:spPr>
          <a:xfrm>
            <a:off x="838203" y="365130"/>
            <a:ext cx="10515600" cy="673962"/>
          </a:xfrm>
        </p:spPr>
        <p:txBody>
          <a:bodyPr>
            <a:normAutofit/>
          </a:bodyPr>
          <a:lstStyle/>
          <a:p>
            <a:pPr algn="ctr"/>
            <a:r>
              <a:rPr lang="en-US" sz="3200" b="1" dirty="0" err="1">
                <a:latin typeface="+mn-lt"/>
              </a:rPr>
              <a:t>Masurarea</a:t>
            </a:r>
            <a:r>
              <a:rPr lang="en-US" sz="3200" b="1" dirty="0">
                <a:latin typeface="+mn-lt"/>
              </a:rPr>
              <a:t> </a:t>
            </a:r>
            <a:r>
              <a:rPr lang="en-US" sz="3200" b="1" dirty="0" err="1">
                <a:latin typeface="+mn-lt"/>
              </a:rPr>
              <a:t>tensiunii</a:t>
            </a:r>
            <a:r>
              <a:rPr lang="en-US" sz="3200" b="1" dirty="0">
                <a:latin typeface="+mn-lt"/>
              </a:rPr>
              <a:t> </a:t>
            </a:r>
            <a:r>
              <a:rPr lang="en-US" sz="3200" b="1" dirty="0" err="1">
                <a:latin typeface="+mn-lt"/>
              </a:rPr>
              <a:t>arteriale</a:t>
            </a:r>
            <a:endParaRPr lang="ro-RO" sz="3200" b="1" dirty="0">
              <a:latin typeface="+mn-lt"/>
            </a:endParaRPr>
          </a:p>
        </p:txBody>
      </p:sp>
      <p:graphicFrame>
        <p:nvGraphicFramePr>
          <p:cNvPr id="3" name="Diagram 2">
            <a:extLst>
              <a:ext uri="{FF2B5EF4-FFF2-40B4-BE49-F238E27FC236}">
                <a16:creationId xmlns:a16="http://schemas.microsoft.com/office/drawing/2014/main" id="{39243912-88D4-EFAC-E52C-73A80BDAC6D8}"/>
              </a:ext>
            </a:extLst>
          </p:cNvPr>
          <p:cNvGraphicFramePr/>
          <p:nvPr/>
        </p:nvGraphicFramePr>
        <p:xfrm>
          <a:off x="955964" y="1870363"/>
          <a:ext cx="10397839" cy="42679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25304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EE0CA-79A5-EE73-E5E4-8275DCAEA252}"/>
              </a:ext>
            </a:extLst>
          </p:cNvPr>
          <p:cNvSpPr>
            <a:spLocks noGrp="1"/>
          </p:cNvSpPr>
          <p:nvPr>
            <p:ph type="title"/>
          </p:nvPr>
        </p:nvSpPr>
        <p:spPr/>
        <p:txBody>
          <a:bodyPr/>
          <a:lstStyle/>
          <a:p>
            <a:r>
              <a:rPr lang="en-US" dirty="0" err="1"/>
              <a:t>Surse</a:t>
            </a:r>
            <a:r>
              <a:rPr lang="en-US" dirty="0"/>
              <a:t> de </a:t>
            </a:r>
            <a:r>
              <a:rPr lang="en-US" dirty="0" err="1"/>
              <a:t>eroare</a:t>
            </a:r>
            <a:r>
              <a:rPr lang="en-US" dirty="0"/>
              <a:t> in </a:t>
            </a:r>
            <a:r>
              <a:rPr lang="en-US" dirty="0" err="1"/>
              <a:t>masurarea</a:t>
            </a:r>
            <a:r>
              <a:rPr lang="en-US" dirty="0"/>
              <a:t> TA?</a:t>
            </a:r>
          </a:p>
        </p:txBody>
      </p:sp>
      <p:pic>
        <p:nvPicPr>
          <p:cNvPr id="3" name="Picture 2">
            <a:extLst>
              <a:ext uri="{FF2B5EF4-FFF2-40B4-BE49-F238E27FC236}">
                <a16:creationId xmlns:a16="http://schemas.microsoft.com/office/drawing/2014/main" id="{484C069F-6565-4AF2-0673-1AA5F5975C99}"/>
              </a:ext>
            </a:extLst>
          </p:cNvPr>
          <p:cNvPicPr>
            <a:picLocks noChangeAspect="1"/>
          </p:cNvPicPr>
          <p:nvPr/>
        </p:nvPicPr>
        <p:blipFill rotWithShape="1">
          <a:blip r:embed="rId2"/>
          <a:srcRect l="15701" r="18678"/>
          <a:stretch/>
        </p:blipFill>
        <p:spPr>
          <a:xfrm>
            <a:off x="914400" y="1992086"/>
            <a:ext cx="4526280" cy="4353810"/>
          </a:xfrm>
          <a:prstGeom prst="rect">
            <a:avLst/>
          </a:prstGeom>
        </p:spPr>
      </p:pic>
      <p:pic>
        <p:nvPicPr>
          <p:cNvPr id="5" name="Picture 4">
            <a:extLst>
              <a:ext uri="{FF2B5EF4-FFF2-40B4-BE49-F238E27FC236}">
                <a16:creationId xmlns:a16="http://schemas.microsoft.com/office/drawing/2014/main" id="{6F022F19-A6F2-226E-B2E8-826C414A4F16}"/>
              </a:ext>
            </a:extLst>
          </p:cNvPr>
          <p:cNvPicPr>
            <a:picLocks noChangeAspect="1"/>
          </p:cNvPicPr>
          <p:nvPr/>
        </p:nvPicPr>
        <p:blipFill>
          <a:blip r:embed="rId3"/>
          <a:stretch>
            <a:fillRect/>
          </a:stretch>
        </p:blipFill>
        <p:spPr>
          <a:xfrm>
            <a:off x="5330825" y="4328160"/>
            <a:ext cx="6633823" cy="2358692"/>
          </a:xfrm>
          <a:prstGeom prst="rect">
            <a:avLst/>
          </a:prstGeom>
        </p:spPr>
      </p:pic>
    </p:spTree>
    <p:extLst>
      <p:ext uri="{BB962C8B-B14F-4D97-AF65-F5344CB8AC3E}">
        <p14:creationId xmlns:p14="http://schemas.microsoft.com/office/powerpoint/2010/main" val="929853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8DF366-AE13-81E1-62B7-960900112E55}"/>
              </a:ext>
            </a:extLst>
          </p:cNvPr>
          <p:cNvPicPr>
            <a:picLocks noChangeAspect="1"/>
          </p:cNvPicPr>
          <p:nvPr/>
        </p:nvPicPr>
        <p:blipFill rotWithShape="1">
          <a:blip r:embed="rId2"/>
          <a:srcRect b="47111"/>
          <a:stretch/>
        </p:blipFill>
        <p:spPr>
          <a:xfrm>
            <a:off x="201829" y="1280160"/>
            <a:ext cx="11757861" cy="4114800"/>
          </a:xfrm>
          <a:prstGeom prst="rect">
            <a:avLst/>
          </a:prstGeom>
        </p:spPr>
      </p:pic>
    </p:spTree>
    <p:extLst>
      <p:ext uri="{BB962C8B-B14F-4D97-AF65-F5344CB8AC3E}">
        <p14:creationId xmlns:p14="http://schemas.microsoft.com/office/powerpoint/2010/main" val="4427567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8DF366-AE13-81E1-62B7-960900112E55}"/>
              </a:ext>
            </a:extLst>
          </p:cNvPr>
          <p:cNvPicPr>
            <a:picLocks noChangeAspect="1"/>
          </p:cNvPicPr>
          <p:nvPr/>
        </p:nvPicPr>
        <p:blipFill rotWithShape="1">
          <a:blip r:embed="rId2"/>
          <a:srcRect t="51556"/>
          <a:stretch/>
        </p:blipFill>
        <p:spPr>
          <a:xfrm>
            <a:off x="308509" y="1295400"/>
            <a:ext cx="11757861" cy="3825240"/>
          </a:xfrm>
          <a:prstGeom prst="rect">
            <a:avLst/>
          </a:prstGeom>
        </p:spPr>
      </p:pic>
    </p:spTree>
    <p:extLst>
      <p:ext uri="{BB962C8B-B14F-4D97-AF65-F5344CB8AC3E}">
        <p14:creationId xmlns:p14="http://schemas.microsoft.com/office/powerpoint/2010/main" val="9913843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B9FD62-FAB0-EE93-739D-EEED8387429D}"/>
              </a:ext>
            </a:extLst>
          </p:cNvPr>
          <p:cNvPicPr>
            <a:picLocks noChangeAspect="1"/>
          </p:cNvPicPr>
          <p:nvPr/>
        </p:nvPicPr>
        <p:blipFill rotWithShape="1">
          <a:blip r:embed="rId2"/>
          <a:srcRect b="47778"/>
          <a:stretch/>
        </p:blipFill>
        <p:spPr>
          <a:xfrm>
            <a:off x="147734" y="1203960"/>
            <a:ext cx="11896531" cy="4282440"/>
          </a:xfrm>
          <a:prstGeom prst="rect">
            <a:avLst/>
          </a:prstGeom>
        </p:spPr>
      </p:pic>
    </p:spTree>
    <p:extLst>
      <p:ext uri="{BB962C8B-B14F-4D97-AF65-F5344CB8AC3E}">
        <p14:creationId xmlns:p14="http://schemas.microsoft.com/office/powerpoint/2010/main" val="41815902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B9FD62-FAB0-EE93-739D-EEED8387429D}"/>
              </a:ext>
            </a:extLst>
          </p:cNvPr>
          <p:cNvPicPr>
            <a:picLocks noChangeAspect="1"/>
          </p:cNvPicPr>
          <p:nvPr/>
        </p:nvPicPr>
        <p:blipFill rotWithShape="1">
          <a:blip r:embed="rId2"/>
          <a:srcRect t="51111"/>
          <a:stretch/>
        </p:blipFill>
        <p:spPr>
          <a:xfrm>
            <a:off x="137160" y="1889760"/>
            <a:ext cx="11896531" cy="4038600"/>
          </a:xfrm>
          <a:prstGeom prst="rect">
            <a:avLst/>
          </a:prstGeom>
        </p:spPr>
      </p:pic>
    </p:spTree>
    <p:extLst>
      <p:ext uri="{BB962C8B-B14F-4D97-AF65-F5344CB8AC3E}">
        <p14:creationId xmlns:p14="http://schemas.microsoft.com/office/powerpoint/2010/main" val="30692448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C2A268-62D9-B9F4-5617-C667F56CFF6A}"/>
              </a:ext>
            </a:extLst>
          </p:cNvPr>
          <p:cNvPicPr>
            <a:picLocks noChangeAspect="1"/>
          </p:cNvPicPr>
          <p:nvPr/>
        </p:nvPicPr>
        <p:blipFill>
          <a:blip r:embed="rId2"/>
          <a:stretch>
            <a:fillRect/>
          </a:stretch>
        </p:blipFill>
        <p:spPr>
          <a:xfrm>
            <a:off x="8790968" y="544569"/>
            <a:ext cx="2619375" cy="1743075"/>
          </a:xfrm>
          <a:prstGeom prst="rect">
            <a:avLst/>
          </a:prstGeom>
        </p:spPr>
      </p:pic>
      <p:pic>
        <p:nvPicPr>
          <p:cNvPr id="3" name="Picture 2">
            <a:extLst>
              <a:ext uri="{FF2B5EF4-FFF2-40B4-BE49-F238E27FC236}">
                <a16:creationId xmlns:a16="http://schemas.microsoft.com/office/drawing/2014/main" id="{E46F7553-8192-E998-FEB2-D83540CB5009}"/>
              </a:ext>
            </a:extLst>
          </p:cNvPr>
          <p:cNvPicPr>
            <a:picLocks noChangeAspect="1"/>
          </p:cNvPicPr>
          <p:nvPr/>
        </p:nvPicPr>
        <p:blipFill>
          <a:blip r:embed="rId3"/>
          <a:stretch>
            <a:fillRect/>
          </a:stretch>
        </p:blipFill>
        <p:spPr>
          <a:xfrm>
            <a:off x="442912" y="2272924"/>
            <a:ext cx="2619375" cy="1743075"/>
          </a:xfrm>
          <a:prstGeom prst="rect">
            <a:avLst/>
          </a:prstGeom>
        </p:spPr>
      </p:pic>
      <p:pic>
        <p:nvPicPr>
          <p:cNvPr id="4" name="Picture 3">
            <a:extLst>
              <a:ext uri="{FF2B5EF4-FFF2-40B4-BE49-F238E27FC236}">
                <a16:creationId xmlns:a16="http://schemas.microsoft.com/office/drawing/2014/main" id="{4C4C3C24-F881-A21E-9103-C8B95861273F}"/>
              </a:ext>
            </a:extLst>
          </p:cNvPr>
          <p:cNvPicPr>
            <a:picLocks noChangeAspect="1"/>
          </p:cNvPicPr>
          <p:nvPr/>
        </p:nvPicPr>
        <p:blipFill>
          <a:blip r:embed="rId4"/>
          <a:stretch>
            <a:fillRect/>
          </a:stretch>
        </p:blipFill>
        <p:spPr>
          <a:xfrm>
            <a:off x="2586037" y="0"/>
            <a:ext cx="2182069" cy="2157413"/>
          </a:xfrm>
          <a:prstGeom prst="rect">
            <a:avLst/>
          </a:prstGeom>
        </p:spPr>
      </p:pic>
      <p:pic>
        <p:nvPicPr>
          <p:cNvPr id="5" name="Picture 4">
            <a:extLst>
              <a:ext uri="{FF2B5EF4-FFF2-40B4-BE49-F238E27FC236}">
                <a16:creationId xmlns:a16="http://schemas.microsoft.com/office/drawing/2014/main" id="{337173AE-E3C1-1F0C-BC92-7A9B4F5643FA}"/>
              </a:ext>
            </a:extLst>
          </p:cNvPr>
          <p:cNvPicPr>
            <a:picLocks noChangeAspect="1"/>
          </p:cNvPicPr>
          <p:nvPr/>
        </p:nvPicPr>
        <p:blipFill>
          <a:blip r:embed="rId5"/>
          <a:stretch>
            <a:fillRect/>
          </a:stretch>
        </p:blipFill>
        <p:spPr>
          <a:xfrm>
            <a:off x="9181666" y="3530485"/>
            <a:ext cx="2466975" cy="1847850"/>
          </a:xfrm>
          <a:prstGeom prst="rect">
            <a:avLst/>
          </a:prstGeom>
        </p:spPr>
      </p:pic>
      <p:pic>
        <p:nvPicPr>
          <p:cNvPr id="6" name="Picture 5">
            <a:extLst>
              <a:ext uri="{FF2B5EF4-FFF2-40B4-BE49-F238E27FC236}">
                <a16:creationId xmlns:a16="http://schemas.microsoft.com/office/drawing/2014/main" id="{A52AE144-8987-BDB1-0D7B-93040665A7A7}"/>
              </a:ext>
            </a:extLst>
          </p:cNvPr>
          <p:cNvPicPr>
            <a:picLocks noChangeAspect="1"/>
          </p:cNvPicPr>
          <p:nvPr/>
        </p:nvPicPr>
        <p:blipFill>
          <a:blip r:embed="rId6"/>
          <a:stretch>
            <a:fillRect/>
          </a:stretch>
        </p:blipFill>
        <p:spPr>
          <a:xfrm>
            <a:off x="4914900" y="1252540"/>
            <a:ext cx="3445960" cy="3311460"/>
          </a:xfrm>
          <a:prstGeom prst="rect">
            <a:avLst/>
          </a:prstGeom>
        </p:spPr>
      </p:pic>
      <p:pic>
        <p:nvPicPr>
          <p:cNvPr id="7" name="Picture 6">
            <a:extLst>
              <a:ext uri="{FF2B5EF4-FFF2-40B4-BE49-F238E27FC236}">
                <a16:creationId xmlns:a16="http://schemas.microsoft.com/office/drawing/2014/main" id="{7E177722-79CD-CE25-FC77-724ED0477DD0}"/>
              </a:ext>
            </a:extLst>
          </p:cNvPr>
          <p:cNvPicPr>
            <a:picLocks noChangeAspect="1"/>
          </p:cNvPicPr>
          <p:nvPr/>
        </p:nvPicPr>
        <p:blipFill>
          <a:blip r:embed="rId7"/>
          <a:stretch>
            <a:fillRect/>
          </a:stretch>
        </p:blipFill>
        <p:spPr>
          <a:xfrm>
            <a:off x="2882438" y="4605771"/>
            <a:ext cx="2085975" cy="2085975"/>
          </a:xfrm>
          <a:prstGeom prst="rect">
            <a:avLst/>
          </a:prstGeom>
        </p:spPr>
      </p:pic>
      <p:pic>
        <p:nvPicPr>
          <p:cNvPr id="9" name="Picture 8">
            <a:extLst>
              <a:ext uri="{FF2B5EF4-FFF2-40B4-BE49-F238E27FC236}">
                <a16:creationId xmlns:a16="http://schemas.microsoft.com/office/drawing/2014/main" id="{50B25F83-43B5-0D48-042F-41C18446DBCB}"/>
              </a:ext>
            </a:extLst>
          </p:cNvPr>
          <p:cNvPicPr>
            <a:picLocks noChangeAspect="1"/>
          </p:cNvPicPr>
          <p:nvPr/>
        </p:nvPicPr>
        <p:blipFill>
          <a:blip r:embed="rId8"/>
          <a:stretch>
            <a:fillRect/>
          </a:stretch>
        </p:blipFill>
        <p:spPr>
          <a:xfrm>
            <a:off x="5104014" y="5000462"/>
            <a:ext cx="4508898" cy="1616893"/>
          </a:xfrm>
          <a:prstGeom prst="rect">
            <a:avLst/>
          </a:prstGeom>
        </p:spPr>
      </p:pic>
    </p:spTree>
    <p:extLst>
      <p:ext uri="{BB962C8B-B14F-4D97-AF65-F5344CB8AC3E}">
        <p14:creationId xmlns:p14="http://schemas.microsoft.com/office/powerpoint/2010/main" val="33246789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CCEF6-C965-6914-D69F-751566E29036}"/>
              </a:ext>
            </a:extLst>
          </p:cNvPr>
          <p:cNvSpPr>
            <a:spLocks noGrp="1"/>
          </p:cNvSpPr>
          <p:nvPr>
            <p:ph type="title"/>
          </p:nvPr>
        </p:nvSpPr>
        <p:spPr/>
        <p:txBody>
          <a:bodyPr>
            <a:normAutofit/>
          </a:bodyPr>
          <a:lstStyle/>
          <a:p>
            <a:pPr algn="ctr"/>
            <a:r>
              <a:rPr lang="en-US" sz="3200" b="1" dirty="0">
                <a:latin typeface="+mn-lt"/>
              </a:rPr>
              <a:t>Cu </a:t>
            </a:r>
            <a:r>
              <a:rPr lang="en-US" sz="3200" b="1" dirty="0" err="1">
                <a:latin typeface="+mn-lt"/>
              </a:rPr>
              <a:t>ce</a:t>
            </a:r>
            <a:r>
              <a:rPr lang="en-US" sz="3200" b="1" dirty="0">
                <a:latin typeface="+mn-lt"/>
              </a:rPr>
              <a:t> dispositive se </a:t>
            </a:r>
            <a:r>
              <a:rPr lang="en-US" sz="3200" b="1" dirty="0" err="1">
                <a:latin typeface="+mn-lt"/>
              </a:rPr>
              <a:t>masoara</a:t>
            </a:r>
            <a:r>
              <a:rPr lang="en-US" sz="3200" b="1" dirty="0">
                <a:latin typeface="+mn-lt"/>
              </a:rPr>
              <a:t> </a:t>
            </a:r>
            <a:r>
              <a:rPr lang="en-US" sz="3200" b="1" dirty="0" err="1">
                <a:latin typeface="+mn-lt"/>
              </a:rPr>
              <a:t>tensiunea</a:t>
            </a:r>
            <a:r>
              <a:rPr lang="en-US" sz="3200" b="1" dirty="0">
                <a:latin typeface="+mn-lt"/>
              </a:rPr>
              <a:t> </a:t>
            </a:r>
            <a:r>
              <a:rPr lang="en-US" sz="3200" b="1" dirty="0" err="1">
                <a:latin typeface="+mn-lt"/>
              </a:rPr>
              <a:t>arteriala</a:t>
            </a:r>
            <a:r>
              <a:rPr lang="en-US" sz="3200" b="1" dirty="0">
                <a:latin typeface="+mn-lt"/>
              </a:rPr>
              <a:t>?</a:t>
            </a:r>
            <a:endParaRPr lang="ro-RO" sz="3200" b="1" dirty="0">
              <a:latin typeface="+mn-lt"/>
            </a:endParaRPr>
          </a:p>
        </p:txBody>
      </p:sp>
      <p:pic>
        <p:nvPicPr>
          <p:cNvPr id="4" name="Picture 3">
            <a:extLst>
              <a:ext uri="{FF2B5EF4-FFF2-40B4-BE49-F238E27FC236}">
                <a16:creationId xmlns:a16="http://schemas.microsoft.com/office/drawing/2014/main" id="{79E83AD7-C9CE-3980-C78F-D0CFC8A83ED8}"/>
              </a:ext>
            </a:extLst>
          </p:cNvPr>
          <p:cNvPicPr>
            <a:picLocks noChangeAspect="1"/>
          </p:cNvPicPr>
          <p:nvPr/>
        </p:nvPicPr>
        <p:blipFill>
          <a:blip r:embed="rId2"/>
          <a:stretch>
            <a:fillRect/>
          </a:stretch>
        </p:blipFill>
        <p:spPr>
          <a:xfrm>
            <a:off x="4000488" y="5234794"/>
            <a:ext cx="7099533" cy="1542465"/>
          </a:xfrm>
          <a:prstGeom prst="rect">
            <a:avLst/>
          </a:prstGeom>
        </p:spPr>
      </p:pic>
      <p:graphicFrame>
        <p:nvGraphicFramePr>
          <p:cNvPr id="5" name="Table 5">
            <a:extLst>
              <a:ext uri="{FF2B5EF4-FFF2-40B4-BE49-F238E27FC236}">
                <a16:creationId xmlns:a16="http://schemas.microsoft.com/office/drawing/2014/main" id="{C56C42E4-2903-5377-679F-208C79E77191}"/>
              </a:ext>
            </a:extLst>
          </p:cNvPr>
          <p:cNvGraphicFramePr>
            <a:graphicFrameLocks noGrp="1"/>
          </p:cNvGraphicFramePr>
          <p:nvPr/>
        </p:nvGraphicFramePr>
        <p:xfrm>
          <a:off x="453224" y="1908211"/>
          <a:ext cx="10646797" cy="3109060"/>
        </p:xfrm>
        <a:graphic>
          <a:graphicData uri="http://schemas.openxmlformats.org/drawingml/2006/table">
            <a:tbl>
              <a:tblPr firstRow="1" bandRow="1">
                <a:tableStyleId>{5940675A-B579-460E-94D1-54222C63F5DA}</a:tableStyleId>
              </a:tblPr>
              <a:tblGrid>
                <a:gridCol w="8365908">
                  <a:extLst>
                    <a:ext uri="{9D8B030D-6E8A-4147-A177-3AD203B41FA5}">
                      <a16:colId xmlns:a16="http://schemas.microsoft.com/office/drawing/2014/main" val="3294269412"/>
                    </a:ext>
                  </a:extLst>
                </a:gridCol>
                <a:gridCol w="1180319">
                  <a:extLst>
                    <a:ext uri="{9D8B030D-6E8A-4147-A177-3AD203B41FA5}">
                      <a16:colId xmlns:a16="http://schemas.microsoft.com/office/drawing/2014/main" val="1286970891"/>
                    </a:ext>
                  </a:extLst>
                </a:gridCol>
                <a:gridCol w="1100570">
                  <a:extLst>
                    <a:ext uri="{9D8B030D-6E8A-4147-A177-3AD203B41FA5}">
                      <a16:colId xmlns:a16="http://schemas.microsoft.com/office/drawing/2014/main" val="4228364832"/>
                    </a:ext>
                  </a:extLst>
                </a:gridCol>
              </a:tblGrid>
              <a:tr h="777265">
                <a:tc>
                  <a:txBody>
                    <a:bodyPr/>
                    <a:lstStyle/>
                    <a:p>
                      <a:r>
                        <a:rPr lang="ro-RO" sz="2000" dirty="0"/>
                        <a:t>Dispozitive electronice, manșete </a:t>
                      </a:r>
                      <a:r>
                        <a:rPr lang="en-US" sz="2000" dirty="0"/>
                        <a:t>de</a:t>
                      </a:r>
                      <a:r>
                        <a:rPr lang="ro-RO" sz="2000" dirty="0"/>
                        <a:t> braț</a:t>
                      </a:r>
                      <a:endParaRPr lang="en-US" sz="2000" dirty="0"/>
                    </a:p>
                    <a:p>
                      <a:r>
                        <a:rPr lang="en-US" sz="2000" dirty="0" err="1"/>
                        <a:t>Masurarea</a:t>
                      </a:r>
                      <a:r>
                        <a:rPr lang="en-US" sz="2000" dirty="0"/>
                        <a:t> TA in </a:t>
                      </a:r>
                      <a:r>
                        <a:rPr lang="en-US" sz="2000" dirty="0" err="1"/>
                        <a:t>cabinetul</a:t>
                      </a:r>
                      <a:r>
                        <a:rPr lang="en-US" sz="2000" dirty="0"/>
                        <a:t> medical, in ambulator, la </a:t>
                      </a:r>
                      <a:r>
                        <a:rPr lang="en-US" sz="2000" dirty="0" err="1"/>
                        <a:t>domiciliu</a:t>
                      </a:r>
                      <a:endParaRPr lang="ro-RO" sz="2000" dirty="0"/>
                    </a:p>
                  </a:txBody>
                  <a:tcPr/>
                </a:tc>
                <a:tc>
                  <a:txBody>
                    <a:bodyPr/>
                    <a:lstStyle/>
                    <a:p>
                      <a:r>
                        <a:rPr lang="en-US" sz="2000" dirty="0"/>
                        <a:t>I</a:t>
                      </a:r>
                      <a:endParaRPr lang="ro-RO" sz="2000" dirty="0"/>
                    </a:p>
                  </a:txBody>
                  <a:tcPr>
                    <a:solidFill>
                      <a:srgbClr val="319352"/>
                    </a:solidFill>
                  </a:tcPr>
                </a:tc>
                <a:tc>
                  <a:txBody>
                    <a:bodyPr/>
                    <a:lstStyle/>
                    <a:p>
                      <a:r>
                        <a:rPr lang="en-US" sz="2000" dirty="0"/>
                        <a:t>B</a:t>
                      </a:r>
                      <a:endParaRPr lang="ro-RO" sz="2000" dirty="0"/>
                    </a:p>
                  </a:txBody>
                  <a:tcPr>
                    <a:solidFill>
                      <a:schemeClr val="accent1">
                        <a:lumMod val="60000"/>
                        <a:lumOff val="40000"/>
                      </a:schemeClr>
                    </a:solidFill>
                  </a:tcPr>
                </a:tc>
                <a:extLst>
                  <a:ext uri="{0D108BD9-81ED-4DB2-BD59-A6C34878D82A}">
                    <a16:rowId xmlns:a16="http://schemas.microsoft.com/office/drawing/2014/main" val="2568906980"/>
                  </a:ext>
                </a:extLst>
              </a:tr>
              <a:tr h="777265">
                <a:tc>
                  <a:txBody>
                    <a:bodyPr/>
                    <a:lstStyle/>
                    <a:p>
                      <a:r>
                        <a:rPr lang="ro-RO" sz="2000" dirty="0"/>
                        <a:t>Dispozitive hibride auscultatorii manuale (LCD, afișaj </a:t>
                      </a:r>
                      <a:r>
                        <a:rPr lang="en-US" sz="2000" dirty="0"/>
                        <a:t>LED</a:t>
                      </a:r>
                      <a:r>
                        <a:rPr lang="ro-RO" sz="2000" dirty="0"/>
                        <a:t>) → Dacă dispozitivele automate nu sunt disponibile</a:t>
                      </a:r>
                    </a:p>
                  </a:txBody>
                  <a:tcPr/>
                </a:tc>
                <a:tc>
                  <a:txBody>
                    <a:bodyPr/>
                    <a:lstStyle/>
                    <a:p>
                      <a:r>
                        <a:rPr lang="en-US" sz="2000" dirty="0"/>
                        <a:t>I</a:t>
                      </a:r>
                      <a:endParaRPr lang="ro-RO" sz="2000" dirty="0"/>
                    </a:p>
                  </a:txBody>
                  <a:tcPr>
                    <a:solidFill>
                      <a:srgbClr val="319352"/>
                    </a:solidFill>
                  </a:tcPr>
                </a:tc>
                <a:tc>
                  <a:txBody>
                    <a:bodyPr/>
                    <a:lstStyle/>
                    <a:p>
                      <a:r>
                        <a:rPr lang="en-US" sz="2000" dirty="0"/>
                        <a:t>B</a:t>
                      </a:r>
                      <a:endParaRPr lang="ro-RO" sz="2000" dirty="0"/>
                    </a:p>
                  </a:txBody>
                  <a:tcPr>
                    <a:solidFill>
                      <a:schemeClr val="accent1">
                        <a:lumMod val="60000"/>
                        <a:lumOff val="40000"/>
                      </a:schemeClr>
                    </a:solidFill>
                  </a:tcPr>
                </a:tc>
                <a:extLst>
                  <a:ext uri="{0D108BD9-81ED-4DB2-BD59-A6C34878D82A}">
                    <a16:rowId xmlns:a16="http://schemas.microsoft.com/office/drawing/2014/main" val="4166952137"/>
                  </a:ext>
                </a:extLst>
              </a:tr>
              <a:tr h="7772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o-RO" sz="2000" dirty="0"/>
                        <a:t>Dispozitive validate corespunzator</a:t>
                      </a:r>
                      <a:r>
                        <a:rPr lang="en-US" sz="2000" dirty="0"/>
                        <a:t>:  www.stridebp.org</a:t>
                      </a:r>
                      <a:endParaRPr lang="ro-RO" sz="1800" b="0" i="0" u="none" strike="noStrike" kern="1200" baseline="0" dirty="0">
                        <a:solidFill>
                          <a:schemeClr val="tx1"/>
                        </a:solidFill>
                        <a:latin typeface="+mn-lt"/>
                        <a:ea typeface="+mn-ea"/>
                        <a:cs typeface="+mn-cs"/>
                      </a:endParaRPr>
                    </a:p>
                    <a:p>
                      <a:endParaRPr lang="ro-RO" sz="2000" dirty="0"/>
                    </a:p>
                  </a:txBody>
                  <a:tcPr/>
                </a:tc>
                <a:tc>
                  <a:txBody>
                    <a:bodyPr/>
                    <a:lstStyle/>
                    <a:p>
                      <a:r>
                        <a:rPr lang="en-US" sz="2000" dirty="0"/>
                        <a:t>I</a:t>
                      </a:r>
                      <a:endParaRPr lang="ro-RO" sz="2000" dirty="0"/>
                    </a:p>
                  </a:txBody>
                  <a:tcPr>
                    <a:solidFill>
                      <a:srgbClr val="319352"/>
                    </a:solidFill>
                  </a:tcPr>
                </a:tc>
                <a:tc>
                  <a:txBody>
                    <a:bodyPr/>
                    <a:lstStyle/>
                    <a:p>
                      <a:r>
                        <a:rPr lang="en-US" sz="2000" dirty="0"/>
                        <a:t>B</a:t>
                      </a:r>
                      <a:endParaRPr lang="ro-RO" sz="2000" dirty="0"/>
                    </a:p>
                  </a:txBody>
                  <a:tcPr>
                    <a:solidFill>
                      <a:schemeClr val="accent1">
                        <a:lumMod val="60000"/>
                        <a:lumOff val="40000"/>
                      </a:schemeClr>
                    </a:solidFill>
                  </a:tcPr>
                </a:tc>
                <a:extLst>
                  <a:ext uri="{0D108BD9-81ED-4DB2-BD59-A6C34878D82A}">
                    <a16:rowId xmlns:a16="http://schemas.microsoft.com/office/drawing/2014/main" val="3079215321"/>
                  </a:ext>
                </a:extLst>
              </a:tr>
              <a:tr h="777265">
                <a:tc>
                  <a:txBody>
                    <a:bodyPr/>
                    <a:lstStyle/>
                    <a:p>
                      <a:r>
                        <a:rPr lang="en-US" sz="2000" dirty="0" err="1"/>
                        <a:t>Dispozitive</a:t>
                      </a:r>
                      <a:r>
                        <a:rPr lang="en-US" sz="2000" dirty="0"/>
                        <a:t> </a:t>
                      </a:r>
                      <a:r>
                        <a:rPr lang="en-US" sz="2000" dirty="0" err="1"/>
                        <a:t>fara</a:t>
                      </a:r>
                      <a:r>
                        <a:rPr lang="en-US" sz="2000" dirty="0"/>
                        <a:t> </a:t>
                      </a:r>
                      <a:r>
                        <a:rPr lang="en-US" sz="2000" dirty="0" err="1"/>
                        <a:t>mansete</a:t>
                      </a:r>
                      <a:r>
                        <a:rPr lang="en-US" sz="2000" dirty="0"/>
                        <a:t>: nu se </a:t>
                      </a:r>
                      <a:r>
                        <a:rPr lang="en-US" sz="2000" dirty="0" err="1"/>
                        <a:t>recomanda</a:t>
                      </a:r>
                      <a:endParaRPr lang="ro-RO" sz="2000" dirty="0"/>
                    </a:p>
                  </a:txBody>
                  <a:tcPr/>
                </a:tc>
                <a:tc>
                  <a:txBody>
                    <a:bodyPr/>
                    <a:lstStyle/>
                    <a:p>
                      <a:r>
                        <a:rPr lang="en-US" sz="2000" dirty="0"/>
                        <a:t>III</a:t>
                      </a:r>
                      <a:endParaRPr lang="ro-RO" sz="2000" dirty="0"/>
                    </a:p>
                  </a:txBody>
                  <a:tcPr>
                    <a:solidFill>
                      <a:srgbClr val="FF0000"/>
                    </a:solidFill>
                  </a:tcPr>
                </a:tc>
                <a:tc>
                  <a:txBody>
                    <a:bodyPr/>
                    <a:lstStyle/>
                    <a:p>
                      <a:r>
                        <a:rPr lang="en-US" sz="2000" dirty="0"/>
                        <a:t>C</a:t>
                      </a:r>
                      <a:endParaRPr lang="ro-RO" sz="2000" dirty="0"/>
                    </a:p>
                  </a:txBody>
                  <a:tcPr>
                    <a:solidFill>
                      <a:schemeClr val="accent1">
                        <a:lumMod val="20000"/>
                        <a:lumOff val="80000"/>
                      </a:schemeClr>
                    </a:solidFill>
                  </a:tcPr>
                </a:tc>
                <a:extLst>
                  <a:ext uri="{0D108BD9-81ED-4DB2-BD59-A6C34878D82A}">
                    <a16:rowId xmlns:a16="http://schemas.microsoft.com/office/drawing/2014/main" val="2196045788"/>
                  </a:ext>
                </a:extLst>
              </a:tr>
            </a:tbl>
          </a:graphicData>
        </a:graphic>
      </p:graphicFrame>
      <p:pic>
        <p:nvPicPr>
          <p:cNvPr id="6" name="Picture 5">
            <a:extLst>
              <a:ext uri="{FF2B5EF4-FFF2-40B4-BE49-F238E27FC236}">
                <a16:creationId xmlns:a16="http://schemas.microsoft.com/office/drawing/2014/main" id="{C0D6B1C3-A3EF-5DA2-AEFD-DFDA12B45235}"/>
              </a:ext>
            </a:extLst>
          </p:cNvPr>
          <p:cNvPicPr>
            <a:picLocks noChangeAspect="1"/>
          </p:cNvPicPr>
          <p:nvPr/>
        </p:nvPicPr>
        <p:blipFill>
          <a:blip r:embed="rId3"/>
          <a:stretch>
            <a:fillRect/>
          </a:stretch>
        </p:blipFill>
        <p:spPr>
          <a:xfrm>
            <a:off x="10543431" y="221782"/>
            <a:ext cx="1341442" cy="1333006"/>
          </a:xfrm>
          <a:prstGeom prst="rect">
            <a:avLst/>
          </a:prstGeom>
        </p:spPr>
      </p:pic>
      <p:pic>
        <p:nvPicPr>
          <p:cNvPr id="7" name="Picture 6">
            <a:extLst>
              <a:ext uri="{FF2B5EF4-FFF2-40B4-BE49-F238E27FC236}">
                <a16:creationId xmlns:a16="http://schemas.microsoft.com/office/drawing/2014/main" id="{9725F003-5646-15DE-F19D-1F54288D8AC9}"/>
              </a:ext>
            </a:extLst>
          </p:cNvPr>
          <p:cNvPicPr>
            <a:picLocks noChangeAspect="1"/>
          </p:cNvPicPr>
          <p:nvPr/>
        </p:nvPicPr>
        <p:blipFill>
          <a:blip r:embed="rId4"/>
          <a:stretch>
            <a:fillRect/>
          </a:stretch>
        </p:blipFill>
        <p:spPr>
          <a:xfrm>
            <a:off x="218127" y="6135596"/>
            <a:ext cx="3214682" cy="467587"/>
          </a:xfrm>
          <a:prstGeom prst="rect">
            <a:avLst/>
          </a:prstGeom>
          <a:noFill/>
          <a:ln cap="flat">
            <a:noFill/>
          </a:ln>
          <a:effectLst>
            <a:outerShdw dir="16200000" algn="tl">
              <a:srgbClr val="000000">
                <a:alpha val="40000"/>
              </a:srgbClr>
            </a:outerShdw>
          </a:effectLst>
        </p:spPr>
      </p:pic>
    </p:spTree>
    <p:extLst>
      <p:ext uri="{BB962C8B-B14F-4D97-AF65-F5344CB8AC3E}">
        <p14:creationId xmlns:p14="http://schemas.microsoft.com/office/powerpoint/2010/main" val="4542005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5F723C2-153D-ECB1-E428-E4720B12DA66}"/>
              </a:ext>
            </a:extLst>
          </p:cNvPr>
          <p:cNvSpPr>
            <a:spLocks noGrp="1"/>
          </p:cNvSpPr>
          <p:nvPr>
            <p:ph idx="4294967295"/>
          </p:nvPr>
        </p:nvSpPr>
        <p:spPr>
          <a:xfrm>
            <a:off x="6180665" y="335491"/>
            <a:ext cx="5875867" cy="1408642"/>
          </a:xfrm>
        </p:spPr>
        <p:txBody>
          <a:bodyPr/>
          <a:lstStyle/>
          <a:p>
            <a:endParaRPr lang="ro-RO" dirty="0">
              <a:hlinkClick r:id="rId2"/>
            </a:endParaRPr>
          </a:p>
          <a:p>
            <a:r>
              <a:rPr lang="en-US" dirty="0">
                <a:hlinkClick r:id="rId2"/>
              </a:rPr>
              <a:t>https://www.stridebp.org/home-pdf/</a:t>
            </a:r>
            <a:r>
              <a:rPr lang="ro-RO" dirty="0"/>
              <a:t> </a:t>
            </a:r>
            <a:endParaRPr lang="en-US" dirty="0"/>
          </a:p>
        </p:txBody>
      </p:sp>
      <p:pic>
        <p:nvPicPr>
          <p:cNvPr id="5" name="Picture 4">
            <a:extLst>
              <a:ext uri="{FF2B5EF4-FFF2-40B4-BE49-F238E27FC236}">
                <a16:creationId xmlns:a16="http://schemas.microsoft.com/office/drawing/2014/main" id="{B81E10C1-1532-E932-63C0-44E58CE97C0B}"/>
              </a:ext>
            </a:extLst>
          </p:cNvPr>
          <p:cNvPicPr>
            <a:picLocks noChangeAspect="1"/>
          </p:cNvPicPr>
          <p:nvPr/>
        </p:nvPicPr>
        <p:blipFill>
          <a:blip r:embed="rId3"/>
          <a:stretch>
            <a:fillRect/>
          </a:stretch>
        </p:blipFill>
        <p:spPr>
          <a:xfrm>
            <a:off x="135466" y="169334"/>
            <a:ext cx="5808133" cy="1789374"/>
          </a:xfrm>
          <a:prstGeom prst="rect">
            <a:avLst/>
          </a:prstGeom>
          <a:ln>
            <a:solidFill>
              <a:schemeClr val="accent1"/>
            </a:solidFill>
          </a:ln>
        </p:spPr>
      </p:pic>
      <p:pic>
        <p:nvPicPr>
          <p:cNvPr id="7" name="Picture 6">
            <a:extLst>
              <a:ext uri="{FF2B5EF4-FFF2-40B4-BE49-F238E27FC236}">
                <a16:creationId xmlns:a16="http://schemas.microsoft.com/office/drawing/2014/main" id="{C532498E-EAAF-5546-D022-FC321800AA4A}"/>
              </a:ext>
            </a:extLst>
          </p:cNvPr>
          <p:cNvPicPr>
            <a:picLocks noChangeAspect="1"/>
          </p:cNvPicPr>
          <p:nvPr/>
        </p:nvPicPr>
        <p:blipFill>
          <a:blip r:embed="rId4"/>
          <a:stretch>
            <a:fillRect/>
          </a:stretch>
        </p:blipFill>
        <p:spPr>
          <a:xfrm>
            <a:off x="169333" y="2028869"/>
            <a:ext cx="4538134" cy="3401074"/>
          </a:xfrm>
          <a:prstGeom prst="rect">
            <a:avLst/>
          </a:prstGeom>
          <a:ln>
            <a:solidFill>
              <a:schemeClr val="accent1"/>
            </a:solidFill>
          </a:ln>
        </p:spPr>
      </p:pic>
      <p:pic>
        <p:nvPicPr>
          <p:cNvPr id="9" name="Picture 8">
            <a:extLst>
              <a:ext uri="{FF2B5EF4-FFF2-40B4-BE49-F238E27FC236}">
                <a16:creationId xmlns:a16="http://schemas.microsoft.com/office/drawing/2014/main" id="{88D6DB72-003D-92F6-81EE-D0EC7258FB84}"/>
              </a:ext>
            </a:extLst>
          </p:cNvPr>
          <p:cNvPicPr>
            <a:picLocks noChangeAspect="1"/>
          </p:cNvPicPr>
          <p:nvPr/>
        </p:nvPicPr>
        <p:blipFill>
          <a:blip r:embed="rId5"/>
          <a:stretch>
            <a:fillRect/>
          </a:stretch>
        </p:blipFill>
        <p:spPr>
          <a:xfrm>
            <a:off x="1871917" y="2606594"/>
            <a:ext cx="4359549" cy="3642725"/>
          </a:xfrm>
          <a:prstGeom prst="rect">
            <a:avLst/>
          </a:prstGeom>
          <a:ln>
            <a:solidFill>
              <a:schemeClr val="accent1"/>
            </a:solidFill>
          </a:ln>
        </p:spPr>
      </p:pic>
      <p:pic>
        <p:nvPicPr>
          <p:cNvPr id="11" name="Picture 10">
            <a:extLst>
              <a:ext uri="{FF2B5EF4-FFF2-40B4-BE49-F238E27FC236}">
                <a16:creationId xmlns:a16="http://schemas.microsoft.com/office/drawing/2014/main" id="{64705979-0312-80B6-D841-1FC82D8D2428}"/>
              </a:ext>
            </a:extLst>
          </p:cNvPr>
          <p:cNvPicPr>
            <a:picLocks noChangeAspect="1"/>
          </p:cNvPicPr>
          <p:nvPr/>
        </p:nvPicPr>
        <p:blipFill>
          <a:blip r:embed="rId6"/>
          <a:stretch>
            <a:fillRect/>
          </a:stretch>
        </p:blipFill>
        <p:spPr>
          <a:xfrm>
            <a:off x="4199466" y="3102743"/>
            <a:ext cx="5173215" cy="3535124"/>
          </a:xfrm>
          <a:prstGeom prst="rect">
            <a:avLst/>
          </a:prstGeom>
          <a:ln>
            <a:solidFill>
              <a:schemeClr val="accent1"/>
            </a:solidFill>
          </a:ln>
        </p:spPr>
      </p:pic>
      <p:pic>
        <p:nvPicPr>
          <p:cNvPr id="13" name="Picture 12">
            <a:extLst>
              <a:ext uri="{FF2B5EF4-FFF2-40B4-BE49-F238E27FC236}">
                <a16:creationId xmlns:a16="http://schemas.microsoft.com/office/drawing/2014/main" id="{A50892F1-7B48-11BB-5892-5E8C761853AF}"/>
              </a:ext>
            </a:extLst>
          </p:cNvPr>
          <p:cNvPicPr>
            <a:picLocks noChangeAspect="1"/>
          </p:cNvPicPr>
          <p:nvPr/>
        </p:nvPicPr>
        <p:blipFill>
          <a:blip r:embed="rId7"/>
          <a:stretch>
            <a:fillRect/>
          </a:stretch>
        </p:blipFill>
        <p:spPr>
          <a:xfrm>
            <a:off x="5343435" y="3531372"/>
            <a:ext cx="6848565" cy="3156359"/>
          </a:xfrm>
          <a:prstGeom prst="rect">
            <a:avLst/>
          </a:prstGeom>
          <a:ln>
            <a:solidFill>
              <a:schemeClr val="accent1"/>
            </a:solidFill>
          </a:ln>
        </p:spPr>
      </p:pic>
    </p:spTree>
    <p:extLst>
      <p:ext uri="{BB962C8B-B14F-4D97-AF65-F5344CB8AC3E}">
        <p14:creationId xmlns:p14="http://schemas.microsoft.com/office/powerpoint/2010/main" val="22955240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1ACA68-169D-643B-9F4D-03A0F3465E3A}"/>
              </a:ext>
            </a:extLst>
          </p:cNvPr>
          <p:cNvPicPr>
            <a:picLocks noChangeAspect="1"/>
          </p:cNvPicPr>
          <p:nvPr/>
        </p:nvPicPr>
        <p:blipFill>
          <a:blip r:embed="rId2"/>
          <a:stretch>
            <a:fillRect/>
          </a:stretch>
        </p:blipFill>
        <p:spPr>
          <a:xfrm>
            <a:off x="136926" y="0"/>
            <a:ext cx="5874407" cy="1849130"/>
          </a:xfrm>
          <a:prstGeom prst="rect">
            <a:avLst/>
          </a:prstGeom>
          <a:ln>
            <a:solidFill>
              <a:schemeClr val="accent1"/>
            </a:solidFill>
          </a:ln>
        </p:spPr>
      </p:pic>
      <p:sp>
        <p:nvSpPr>
          <p:cNvPr id="4" name="TextBox 3">
            <a:extLst>
              <a:ext uri="{FF2B5EF4-FFF2-40B4-BE49-F238E27FC236}">
                <a16:creationId xmlns:a16="http://schemas.microsoft.com/office/drawing/2014/main" id="{7F99BC1C-E094-AF24-CEB6-8F789343576E}"/>
              </a:ext>
            </a:extLst>
          </p:cNvPr>
          <p:cNvSpPr txBox="1"/>
          <p:nvPr/>
        </p:nvSpPr>
        <p:spPr>
          <a:xfrm>
            <a:off x="6959599" y="745066"/>
            <a:ext cx="4656667" cy="646331"/>
          </a:xfrm>
          <a:prstGeom prst="rect">
            <a:avLst/>
          </a:prstGeom>
          <a:noFill/>
        </p:spPr>
        <p:txBody>
          <a:bodyPr wrap="square" rtlCol="0">
            <a:spAutoFit/>
          </a:bodyPr>
          <a:lstStyle/>
          <a:p>
            <a:r>
              <a:rPr lang="en-US" dirty="0">
                <a:hlinkClick r:id="rId3"/>
              </a:rPr>
              <a:t>https://www.stridebp.org/children-pdf/</a:t>
            </a:r>
            <a:endParaRPr lang="ro-RO" dirty="0"/>
          </a:p>
          <a:p>
            <a:endParaRPr lang="en-US" dirty="0"/>
          </a:p>
        </p:txBody>
      </p:sp>
      <p:pic>
        <p:nvPicPr>
          <p:cNvPr id="6" name="Picture 5">
            <a:extLst>
              <a:ext uri="{FF2B5EF4-FFF2-40B4-BE49-F238E27FC236}">
                <a16:creationId xmlns:a16="http://schemas.microsoft.com/office/drawing/2014/main" id="{6B76AF71-66A4-3D55-A05A-3CE6E07AE448}"/>
              </a:ext>
            </a:extLst>
          </p:cNvPr>
          <p:cNvPicPr>
            <a:picLocks noChangeAspect="1"/>
          </p:cNvPicPr>
          <p:nvPr/>
        </p:nvPicPr>
        <p:blipFill>
          <a:blip r:embed="rId4"/>
          <a:stretch>
            <a:fillRect/>
          </a:stretch>
        </p:blipFill>
        <p:spPr>
          <a:xfrm>
            <a:off x="5435600" y="1394473"/>
            <a:ext cx="6400799" cy="5226459"/>
          </a:xfrm>
          <a:prstGeom prst="rect">
            <a:avLst/>
          </a:prstGeom>
        </p:spPr>
      </p:pic>
    </p:spTree>
    <p:extLst>
      <p:ext uri="{BB962C8B-B14F-4D97-AF65-F5344CB8AC3E}">
        <p14:creationId xmlns:p14="http://schemas.microsoft.com/office/powerpoint/2010/main" val="30624106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DFFC4-CCA7-B97A-A2AC-E31E6E88A6C7}"/>
              </a:ext>
            </a:extLst>
          </p:cNvPr>
          <p:cNvSpPr>
            <a:spLocks noGrp="1"/>
          </p:cNvSpPr>
          <p:nvPr>
            <p:ph type="title"/>
          </p:nvPr>
        </p:nvSpPr>
        <p:spPr/>
        <p:txBody>
          <a:bodyPr/>
          <a:lstStyle/>
          <a:p>
            <a:pPr algn="ctr"/>
            <a:r>
              <a:rPr lang="en-US" dirty="0"/>
              <a:t>Agenda </a:t>
            </a:r>
          </a:p>
        </p:txBody>
      </p:sp>
      <p:sp>
        <p:nvSpPr>
          <p:cNvPr id="3" name="Content Placeholder 2">
            <a:extLst>
              <a:ext uri="{FF2B5EF4-FFF2-40B4-BE49-F238E27FC236}">
                <a16:creationId xmlns:a16="http://schemas.microsoft.com/office/drawing/2014/main" id="{E7FA0F54-4560-6E7D-B15F-1E40D61D5521}"/>
              </a:ext>
            </a:extLst>
          </p:cNvPr>
          <p:cNvSpPr>
            <a:spLocks noGrp="1"/>
          </p:cNvSpPr>
          <p:nvPr>
            <p:ph idx="1"/>
          </p:nvPr>
        </p:nvSpPr>
        <p:spPr/>
        <p:txBody>
          <a:bodyPr>
            <a:normAutofit lnSpcReduction="10000"/>
          </a:bodyPr>
          <a:lstStyle/>
          <a:p>
            <a:pPr>
              <a:lnSpc>
                <a:spcPct val="150000"/>
              </a:lnSpc>
            </a:pPr>
            <a:r>
              <a:rPr lang="en-US" dirty="0" err="1"/>
              <a:t>Epidemiologie</a:t>
            </a:r>
            <a:r>
              <a:rPr lang="en-US" dirty="0"/>
              <a:t> </a:t>
            </a:r>
            <a:r>
              <a:rPr lang="en-US" dirty="0" err="1"/>
              <a:t>si</a:t>
            </a:r>
            <a:r>
              <a:rPr lang="en-US" dirty="0"/>
              <a:t> </a:t>
            </a:r>
            <a:r>
              <a:rPr lang="en-US" dirty="0" err="1"/>
              <a:t>importanta</a:t>
            </a:r>
            <a:r>
              <a:rPr lang="en-US" dirty="0"/>
              <a:t> </a:t>
            </a:r>
            <a:r>
              <a:rPr lang="en-US" dirty="0" err="1"/>
              <a:t>problemei</a:t>
            </a:r>
            <a:endParaRPr lang="en-US" dirty="0"/>
          </a:p>
          <a:p>
            <a:pPr>
              <a:lnSpc>
                <a:spcPct val="150000"/>
              </a:lnSpc>
            </a:pPr>
            <a:r>
              <a:rPr lang="en-US" dirty="0" err="1"/>
              <a:t>Definirea</a:t>
            </a:r>
            <a:r>
              <a:rPr lang="en-US" dirty="0"/>
              <a:t> HTA (adult </a:t>
            </a:r>
            <a:r>
              <a:rPr lang="en-US" dirty="0" err="1"/>
              <a:t>si</a:t>
            </a:r>
            <a:r>
              <a:rPr lang="en-US" dirty="0"/>
              <a:t> </a:t>
            </a:r>
            <a:r>
              <a:rPr lang="en-US" dirty="0" err="1"/>
              <a:t>copil</a:t>
            </a:r>
            <a:r>
              <a:rPr lang="en-US" dirty="0"/>
              <a:t>)</a:t>
            </a:r>
          </a:p>
          <a:p>
            <a:pPr>
              <a:lnSpc>
                <a:spcPct val="150000"/>
              </a:lnSpc>
            </a:pPr>
            <a:r>
              <a:rPr lang="en-US" dirty="0" err="1"/>
              <a:t>Recomandari</a:t>
            </a:r>
            <a:r>
              <a:rPr lang="en-US" dirty="0"/>
              <a:t> de </a:t>
            </a:r>
            <a:r>
              <a:rPr lang="en-US" dirty="0" err="1"/>
              <a:t>ghid</a:t>
            </a:r>
            <a:r>
              <a:rPr lang="en-US" dirty="0"/>
              <a:t> – screening </a:t>
            </a:r>
            <a:r>
              <a:rPr lang="en-US" dirty="0" err="1"/>
              <a:t>si</a:t>
            </a:r>
            <a:r>
              <a:rPr lang="en-US" dirty="0"/>
              <a:t> </a:t>
            </a:r>
            <a:r>
              <a:rPr lang="en-US" dirty="0" err="1"/>
              <a:t>masurare</a:t>
            </a:r>
            <a:r>
              <a:rPr lang="en-US" dirty="0"/>
              <a:t> a TA</a:t>
            </a:r>
          </a:p>
          <a:p>
            <a:pPr>
              <a:lnSpc>
                <a:spcPct val="150000"/>
              </a:lnSpc>
            </a:pPr>
            <a:r>
              <a:rPr lang="en-US" dirty="0" err="1"/>
              <a:t>Monitorizarea</a:t>
            </a:r>
            <a:r>
              <a:rPr lang="en-US" dirty="0"/>
              <a:t> TA la </a:t>
            </a:r>
            <a:r>
              <a:rPr lang="en-US" dirty="0" err="1"/>
              <a:t>domicliu</a:t>
            </a:r>
            <a:r>
              <a:rPr lang="en-US" dirty="0"/>
              <a:t> (MATA, MTAD) </a:t>
            </a:r>
          </a:p>
          <a:p>
            <a:pPr>
              <a:lnSpc>
                <a:spcPct val="150000"/>
              </a:lnSpc>
            </a:pPr>
            <a:r>
              <a:rPr lang="en-US" dirty="0" err="1"/>
              <a:t>Evaluarea</a:t>
            </a:r>
            <a:r>
              <a:rPr lang="en-US" dirty="0"/>
              <a:t> </a:t>
            </a:r>
            <a:r>
              <a:rPr lang="en-US" dirty="0" err="1"/>
              <a:t>pacientilor</a:t>
            </a:r>
            <a:r>
              <a:rPr lang="en-US" dirty="0"/>
              <a:t> </a:t>
            </a:r>
            <a:r>
              <a:rPr lang="en-US" dirty="0" err="1"/>
              <a:t>hipertensivi</a:t>
            </a:r>
            <a:r>
              <a:rPr lang="en-US" dirty="0"/>
              <a:t> (</a:t>
            </a:r>
            <a:r>
              <a:rPr lang="en-US" dirty="0" err="1"/>
              <a:t>afectare</a:t>
            </a:r>
            <a:r>
              <a:rPr lang="en-US" dirty="0"/>
              <a:t> de organ)</a:t>
            </a:r>
          </a:p>
          <a:p>
            <a:pPr>
              <a:lnSpc>
                <a:spcPct val="150000"/>
              </a:lnSpc>
            </a:pPr>
            <a:r>
              <a:rPr lang="en-US" dirty="0" err="1"/>
              <a:t>Managementul</a:t>
            </a:r>
            <a:r>
              <a:rPr lang="en-US" dirty="0"/>
              <a:t> </a:t>
            </a:r>
            <a:r>
              <a:rPr lang="en-US" dirty="0" err="1"/>
              <a:t>pacientilor</a:t>
            </a:r>
            <a:r>
              <a:rPr lang="en-US" dirty="0"/>
              <a:t> </a:t>
            </a:r>
            <a:r>
              <a:rPr lang="en-US" dirty="0" err="1"/>
              <a:t>hipertensivi</a:t>
            </a:r>
            <a:r>
              <a:rPr lang="en-US" dirty="0"/>
              <a:t> (</a:t>
            </a:r>
            <a:r>
              <a:rPr lang="en-US" dirty="0" err="1"/>
              <a:t>tinte</a:t>
            </a:r>
            <a:r>
              <a:rPr lang="en-US" dirty="0"/>
              <a:t>, </a:t>
            </a:r>
            <a:r>
              <a:rPr lang="en-US" dirty="0" err="1"/>
              <a:t>terapie</a:t>
            </a:r>
            <a:r>
              <a:rPr lang="en-US" dirty="0"/>
              <a:t>, contract </a:t>
            </a:r>
            <a:r>
              <a:rPr lang="en-US" dirty="0" err="1"/>
              <a:t>cadru</a:t>
            </a:r>
            <a:r>
              <a:rPr lang="en-US" dirty="0"/>
              <a:t>)</a:t>
            </a:r>
          </a:p>
          <a:p>
            <a:pPr>
              <a:lnSpc>
                <a:spcPct val="150000"/>
              </a:lnSpc>
            </a:pPr>
            <a:endParaRPr lang="en-US" dirty="0"/>
          </a:p>
          <a:p>
            <a:endParaRPr lang="en-US" dirty="0"/>
          </a:p>
        </p:txBody>
      </p:sp>
      <p:pic>
        <p:nvPicPr>
          <p:cNvPr id="4" name="Picture 3">
            <a:extLst>
              <a:ext uri="{FF2B5EF4-FFF2-40B4-BE49-F238E27FC236}">
                <a16:creationId xmlns:a16="http://schemas.microsoft.com/office/drawing/2014/main" id="{269DCEE3-E6D3-0578-4D4A-FD17BB4B3853}"/>
              </a:ext>
            </a:extLst>
          </p:cNvPr>
          <p:cNvPicPr>
            <a:picLocks noChangeAspect="1"/>
          </p:cNvPicPr>
          <p:nvPr/>
        </p:nvPicPr>
        <p:blipFill>
          <a:blip r:embed="rId3"/>
          <a:stretch>
            <a:fillRect/>
          </a:stretch>
        </p:blipFill>
        <p:spPr>
          <a:xfrm>
            <a:off x="8724901" y="288473"/>
            <a:ext cx="2143125" cy="2143125"/>
          </a:xfrm>
          <a:prstGeom prst="rect">
            <a:avLst/>
          </a:prstGeom>
        </p:spPr>
      </p:pic>
    </p:spTree>
    <p:extLst>
      <p:ext uri="{BB962C8B-B14F-4D97-AF65-F5344CB8AC3E}">
        <p14:creationId xmlns:p14="http://schemas.microsoft.com/office/powerpoint/2010/main" val="3827065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3B6AA7-BC6E-5934-F9E4-BC0D2464B891}"/>
              </a:ext>
            </a:extLst>
          </p:cNvPr>
          <p:cNvPicPr>
            <a:picLocks noChangeAspect="1"/>
          </p:cNvPicPr>
          <p:nvPr/>
        </p:nvPicPr>
        <p:blipFill>
          <a:blip r:embed="rId2"/>
          <a:stretch>
            <a:fillRect/>
          </a:stretch>
        </p:blipFill>
        <p:spPr>
          <a:xfrm>
            <a:off x="359229" y="914401"/>
            <a:ext cx="6146800" cy="2021974"/>
          </a:xfrm>
          <a:prstGeom prst="rect">
            <a:avLst/>
          </a:prstGeom>
          <a:ln>
            <a:solidFill>
              <a:schemeClr val="accent1"/>
            </a:solidFill>
          </a:ln>
        </p:spPr>
      </p:pic>
      <p:sp>
        <p:nvSpPr>
          <p:cNvPr id="4" name="TextBox 3">
            <a:extLst>
              <a:ext uri="{FF2B5EF4-FFF2-40B4-BE49-F238E27FC236}">
                <a16:creationId xmlns:a16="http://schemas.microsoft.com/office/drawing/2014/main" id="{B7107229-A9F8-008F-EB16-CB8AB021D888}"/>
              </a:ext>
            </a:extLst>
          </p:cNvPr>
          <p:cNvSpPr txBox="1"/>
          <p:nvPr/>
        </p:nvSpPr>
        <p:spPr>
          <a:xfrm>
            <a:off x="6758818" y="1671562"/>
            <a:ext cx="4368800" cy="646331"/>
          </a:xfrm>
          <a:prstGeom prst="rect">
            <a:avLst/>
          </a:prstGeom>
          <a:noFill/>
        </p:spPr>
        <p:txBody>
          <a:bodyPr wrap="square" rtlCol="0">
            <a:spAutoFit/>
          </a:bodyPr>
          <a:lstStyle/>
          <a:p>
            <a:r>
              <a:rPr lang="en-US" dirty="0">
                <a:hlinkClick r:id="rId3"/>
              </a:rPr>
              <a:t>https://www.stridebp.org/pregnancy-pdf/</a:t>
            </a:r>
            <a:endParaRPr lang="ro-RO" dirty="0"/>
          </a:p>
          <a:p>
            <a:endParaRPr lang="en-US" dirty="0"/>
          </a:p>
        </p:txBody>
      </p:sp>
      <p:pic>
        <p:nvPicPr>
          <p:cNvPr id="6" name="Picture 5">
            <a:extLst>
              <a:ext uri="{FF2B5EF4-FFF2-40B4-BE49-F238E27FC236}">
                <a16:creationId xmlns:a16="http://schemas.microsoft.com/office/drawing/2014/main" id="{1D42847C-F7C5-189E-C5FE-EA24A1422C2F}"/>
              </a:ext>
            </a:extLst>
          </p:cNvPr>
          <p:cNvPicPr>
            <a:picLocks noChangeAspect="1"/>
          </p:cNvPicPr>
          <p:nvPr/>
        </p:nvPicPr>
        <p:blipFill>
          <a:blip r:embed="rId4"/>
          <a:stretch>
            <a:fillRect/>
          </a:stretch>
        </p:blipFill>
        <p:spPr>
          <a:xfrm>
            <a:off x="408216" y="4109703"/>
            <a:ext cx="6197600" cy="1739568"/>
          </a:xfrm>
          <a:prstGeom prst="rect">
            <a:avLst/>
          </a:prstGeom>
          <a:ln>
            <a:solidFill>
              <a:schemeClr val="accent1"/>
            </a:solidFill>
          </a:ln>
        </p:spPr>
      </p:pic>
      <p:sp>
        <p:nvSpPr>
          <p:cNvPr id="7" name="TextBox 6">
            <a:extLst>
              <a:ext uri="{FF2B5EF4-FFF2-40B4-BE49-F238E27FC236}">
                <a16:creationId xmlns:a16="http://schemas.microsoft.com/office/drawing/2014/main" id="{4FBBDBA8-F696-74AA-06A3-41C5AA782F5C}"/>
              </a:ext>
            </a:extLst>
          </p:cNvPr>
          <p:cNvSpPr txBox="1"/>
          <p:nvPr/>
        </p:nvSpPr>
        <p:spPr>
          <a:xfrm>
            <a:off x="6826553" y="4527248"/>
            <a:ext cx="4758266" cy="646331"/>
          </a:xfrm>
          <a:prstGeom prst="rect">
            <a:avLst/>
          </a:prstGeom>
          <a:noFill/>
        </p:spPr>
        <p:txBody>
          <a:bodyPr wrap="square" rtlCol="0">
            <a:spAutoFit/>
          </a:bodyPr>
          <a:lstStyle/>
          <a:p>
            <a:r>
              <a:rPr lang="en-US" dirty="0">
                <a:hlinkClick r:id="rId5"/>
              </a:rPr>
              <a:t>https://www.stridebp.org/office-hospital-pdf/</a:t>
            </a:r>
            <a:endParaRPr lang="ro-RO" dirty="0"/>
          </a:p>
          <a:p>
            <a:endParaRPr lang="en-US" dirty="0"/>
          </a:p>
        </p:txBody>
      </p:sp>
    </p:spTree>
    <p:extLst>
      <p:ext uri="{BB962C8B-B14F-4D97-AF65-F5344CB8AC3E}">
        <p14:creationId xmlns:p14="http://schemas.microsoft.com/office/powerpoint/2010/main" val="15838611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6CECC-9CFF-4A3E-1D20-D234C27D38A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EA5F65D-2D97-3420-7637-C1115153CEEB}"/>
              </a:ext>
            </a:extLst>
          </p:cNvPr>
          <p:cNvSpPr>
            <a:spLocks noGrp="1"/>
          </p:cNvSpPr>
          <p:nvPr>
            <p:ph idx="1"/>
          </p:nvPr>
        </p:nvSpPr>
        <p:spPr/>
        <p:txBody>
          <a:bodyPr/>
          <a:lstStyle/>
          <a:p>
            <a:r>
              <a:rPr lang="ro-RO" sz="2800" dirty="0">
                <a:solidFill>
                  <a:srgbClr val="000000"/>
                </a:solidFill>
                <a:effectLst/>
                <a:ea typeface="Calibri" panose="020F0502020204030204" pitchFamily="34" charset="0"/>
                <a:cs typeface="Times New Roman" panose="02020603050405020304" pitchFamily="18" charset="0"/>
              </a:rPr>
              <a:t>Utilizaţi o manşetă standard (12-13 cm lăţime şi 35 cm lungime) pentru majoritatea pacienţilor</a:t>
            </a:r>
            <a:endParaRPr lang="en-US" sz="2800" dirty="0">
              <a:solidFill>
                <a:srgbClr val="000000"/>
              </a:solidFill>
              <a:effectLst/>
              <a:ea typeface="Calibri" panose="020F0502020204030204" pitchFamily="34" charset="0"/>
              <a:cs typeface="Times New Roman" panose="02020603050405020304" pitchFamily="18" charset="0"/>
            </a:endParaRPr>
          </a:p>
          <a:p>
            <a:r>
              <a:rPr lang="en-US" dirty="0">
                <a:solidFill>
                  <a:srgbClr val="000000"/>
                </a:solidFill>
                <a:ea typeface="Calibri" panose="020F0502020204030204" pitchFamily="34" charset="0"/>
                <a:cs typeface="Times New Roman" panose="02020603050405020304" pitchFamily="18" charset="0"/>
              </a:rPr>
              <a:t>U</a:t>
            </a:r>
            <a:r>
              <a:rPr lang="ro-RO" sz="2800" dirty="0">
                <a:solidFill>
                  <a:srgbClr val="000000"/>
                </a:solidFill>
                <a:effectLst/>
                <a:ea typeface="Calibri" panose="020F0502020204030204" pitchFamily="34" charset="0"/>
                <a:cs typeface="Times New Roman" panose="02020603050405020304" pitchFamily="18" charset="0"/>
              </a:rPr>
              <a:t>tilizați manşete mai mari pentru braţe mai groase (circumferinţă braţ &gt;32 cm) sau mai mici pentru brațe mai subţiri (circumferința barțului &lt; 26 cm).</a:t>
            </a:r>
            <a:endParaRPr lang="en-US" sz="2800" dirty="0">
              <a:effectLst/>
              <a:ea typeface="Calibri" panose="020F0502020204030204" pitchFamily="34" charset="0"/>
            </a:endParaRPr>
          </a:p>
          <a:p>
            <a:r>
              <a:rPr lang="en-US" dirty="0" err="1"/>
              <a:t>Aparate</a:t>
            </a:r>
            <a:r>
              <a:rPr lang="en-US" dirty="0"/>
              <a:t> </a:t>
            </a:r>
            <a:r>
              <a:rPr lang="en-US" dirty="0" err="1"/>
              <a:t>verificate</a:t>
            </a:r>
            <a:r>
              <a:rPr lang="en-US" dirty="0"/>
              <a:t> periodic </a:t>
            </a:r>
          </a:p>
          <a:p>
            <a:r>
              <a:rPr lang="en-US" dirty="0"/>
              <a:t>! </a:t>
            </a:r>
            <a:r>
              <a:rPr lang="en-US" dirty="0" err="1"/>
              <a:t>Aritmii</a:t>
            </a:r>
            <a:r>
              <a:rPr lang="en-US" dirty="0"/>
              <a:t> (</a:t>
            </a:r>
            <a:r>
              <a:rPr lang="en-US" dirty="0" err="1"/>
              <a:t>FiA</a:t>
            </a:r>
            <a:r>
              <a:rPr lang="en-US" dirty="0"/>
              <a:t>) =&gt; </a:t>
            </a:r>
            <a:r>
              <a:rPr lang="en-US" dirty="0" err="1"/>
              <a:t>metoda</a:t>
            </a:r>
            <a:r>
              <a:rPr lang="en-US" dirty="0"/>
              <a:t> </a:t>
            </a:r>
            <a:r>
              <a:rPr lang="en-US" dirty="0" err="1"/>
              <a:t>auscultatorie</a:t>
            </a:r>
            <a:endParaRPr lang="en-US" dirty="0"/>
          </a:p>
        </p:txBody>
      </p:sp>
    </p:spTree>
    <p:extLst>
      <p:ext uri="{BB962C8B-B14F-4D97-AF65-F5344CB8AC3E}">
        <p14:creationId xmlns:p14="http://schemas.microsoft.com/office/powerpoint/2010/main" val="1762510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C926A-3470-D282-12E7-22E887D9A9B7}"/>
              </a:ext>
            </a:extLst>
          </p:cNvPr>
          <p:cNvSpPr>
            <a:spLocks noGrp="1"/>
          </p:cNvSpPr>
          <p:nvPr>
            <p:ph type="title"/>
          </p:nvPr>
        </p:nvSpPr>
        <p:spPr>
          <a:xfrm>
            <a:off x="3307743" y="373080"/>
            <a:ext cx="7386762" cy="1325559"/>
          </a:xfrm>
        </p:spPr>
        <p:txBody>
          <a:bodyPr>
            <a:normAutofit/>
          </a:bodyPr>
          <a:lstStyle/>
          <a:p>
            <a:pPr algn="ctr"/>
            <a:r>
              <a:rPr lang="en-US" sz="3200" b="1" dirty="0">
                <a:latin typeface="+mn-lt"/>
              </a:rPr>
              <a:t>Cum se </a:t>
            </a:r>
            <a:r>
              <a:rPr lang="en-US" sz="3200" b="1" dirty="0" err="1">
                <a:latin typeface="+mn-lt"/>
              </a:rPr>
              <a:t>masoara</a:t>
            </a:r>
            <a:r>
              <a:rPr lang="en-US" sz="3200" b="1" dirty="0">
                <a:latin typeface="+mn-lt"/>
              </a:rPr>
              <a:t> TA in </a:t>
            </a:r>
            <a:r>
              <a:rPr lang="en-US" sz="3200" b="1" dirty="0" err="1">
                <a:latin typeface="+mn-lt"/>
              </a:rPr>
              <a:t>cabinetul</a:t>
            </a:r>
            <a:r>
              <a:rPr lang="en-US" sz="3200" b="1" dirty="0">
                <a:latin typeface="+mn-lt"/>
              </a:rPr>
              <a:t> medical?</a:t>
            </a:r>
            <a:endParaRPr lang="ro-RO" sz="3200" b="1" dirty="0">
              <a:latin typeface="+mn-lt"/>
            </a:endParaRPr>
          </a:p>
        </p:txBody>
      </p:sp>
      <p:pic>
        <p:nvPicPr>
          <p:cNvPr id="4" name="Picture 3">
            <a:extLst>
              <a:ext uri="{FF2B5EF4-FFF2-40B4-BE49-F238E27FC236}">
                <a16:creationId xmlns:a16="http://schemas.microsoft.com/office/drawing/2014/main" id="{4F65E919-E828-CFE8-D71C-CC18958CEFB1}"/>
              </a:ext>
            </a:extLst>
          </p:cNvPr>
          <p:cNvPicPr>
            <a:picLocks noChangeAspect="1"/>
          </p:cNvPicPr>
          <p:nvPr/>
        </p:nvPicPr>
        <p:blipFill>
          <a:blip r:embed="rId2"/>
          <a:stretch>
            <a:fillRect/>
          </a:stretch>
        </p:blipFill>
        <p:spPr>
          <a:xfrm>
            <a:off x="196456" y="122758"/>
            <a:ext cx="2793881" cy="1983077"/>
          </a:xfrm>
          <a:prstGeom prst="rect">
            <a:avLst/>
          </a:prstGeom>
        </p:spPr>
      </p:pic>
      <p:pic>
        <p:nvPicPr>
          <p:cNvPr id="6" name="Picture 5">
            <a:extLst>
              <a:ext uri="{FF2B5EF4-FFF2-40B4-BE49-F238E27FC236}">
                <a16:creationId xmlns:a16="http://schemas.microsoft.com/office/drawing/2014/main" id="{DD98E267-DD44-7CE2-220D-536BB9FDB01F}"/>
              </a:ext>
            </a:extLst>
          </p:cNvPr>
          <p:cNvPicPr>
            <a:picLocks noChangeAspect="1"/>
          </p:cNvPicPr>
          <p:nvPr/>
        </p:nvPicPr>
        <p:blipFill>
          <a:blip r:embed="rId3"/>
          <a:stretch>
            <a:fillRect/>
          </a:stretch>
        </p:blipFill>
        <p:spPr>
          <a:xfrm>
            <a:off x="10694505" y="221782"/>
            <a:ext cx="1190367" cy="1182881"/>
          </a:xfrm>
          <a:prstGeom prst="rect">
            <a:avLst/>
          </a:prstGeom>
        </p:spPr>
      </p:pic>
      <p:graphicFrame>
        <p:nvGraphicFramePr>
          <p:cNvPr id="7" name="Table 7">
            <a:extLst>
              <a:ext uri="{FF2B5EF4-FFF2-40B4-BE49-F238E27FC236}">
                <a16:creationId xmlns:a16="http://schemas.microsoft.com/office/drawing/2014/main" id="{F5119EC1-5EB2-3F68-BC23-F3BCD6D6A9AA}"/>
              </a:ext>
            </a:extLst>
          </p:cNvPr>
          <p:cNvGraphicFramePr>
            <a:graphicFrameLocks noGrp="1"/>
          </p:cNvGraphicFramePr>
          <p:nvPr/>
        </p:nvGraphicFramePr>
        <p:xfrm>
          <a:off x="196456" y="2170706"/>
          <a:ext cx="11688416" cy="4564536"/>
        </p:xfrm>
        <a:graphic>
          <a:graphicData uri="http://schemas.openxmlformats.org/drawingml/2006/table">
            <a:tbl>
              <a:tblPr firstRow="1" bandRow="1">
                <a:tableStyleId>{5940675A-B579-460E-94D1-54222C63F5DA}</a:tableStyleId>
              </a:tblPr>
              <a:tblGrid>
                <a:gridCol w="10273084">
                  <a:extLst>
                    <a:ext uri="{9D8B030D-6E8A-4147-A177-3AD203B41FA5}">
                      <a16:colId xmlns:a16="http://schemas.microsoft.com/office/drawing/2014/main" val="3311736502"/>
                    </a:ext>
                  </a:extLst>
                </a:gridCol>
                <a:gridCol w="715617">
                  <a:extLst>
                    <a:ext uri="{9D8B030D-6E8A-4147-A177-3AD203B41FA5}">
                      <a16:colId xmlns:a16="http://schemas.microsoft.com/office/drawing/2014/main" val="4113537709"/>
                    </a:ext>
                  </a:extLst>
                </a:gridCol>
                <a:gridCol w="699715">
                  <a:extLst>
                    <a:ext uri="{9D8B030D-6E8A-4147-A177-3AD203B41FA5}">
                      <a16:colId xmlns:a16="http://schemas.microsoft.com/office/drawing/2014/main" val="1161331446"/>
                    </a:ext>
                  </a:extLst>
                </a:gridCol>
              </a:tblGrid>
              <a:tr h="866396">
                <a:tc>
                  <a:txBody>
                    <a:bodyPr/>
                    <a:lstStyle/>
                    <a:p>
                      <a:r>
                        <a:rPr lang="en-US" b="1" dirty="0" err="1">
                          <a:solidFill>
                            <a:schemeClr val="accent1">
                              <a:lumMod val="75000"/>
                            </a:schemeClr>
                          </a:solidFill>
                        </a:rPr>
                        <a:t>Recomandata</a:t>
                      </a:r>
                      <a:r>
                        <a:rPr lang="en-US" b="1" dirty="0">
                          <a:solidFill>
                            <a:schemeClr val="accent1">
                              <a:lumMod val="75000"/>
                            </a:schemeClr>
                          </a:solidFill>
                        </a:rPr>
                        <a:t> </a:t>
                      </a:r>
                      <a:r>
                        <a:rPr lang="en-US" b="1" dirty="0" err="1">
                          <a:solidFill>
                            <a:schemeClr val="accent1">
                              <a:lumMod val="75000"/>
                            </a:schemeClr>
                          </a:solidFill>
                        </a:rPr>
                        <a:t>pentru</a:t>
                      </a:r>
                      <a:r>
                        <a:rPr lang="en-US" b="1" dirty="0">
                          <a:solidFill>
                            <a:schemeClr val="accent1">
                              <a:lumMod val="75000"/>
                            </a:schemeClr>
                          </a:solidFill>
                        </a:rPr>
                        <a:t> </a:t>
                      </a:r>
                      <a:r>
                        <a:rPr lang="en-US" b="1" dirty="0" err="1">
                          <a:solidFill>
                            <a:schemeClr val="accent1">
                              <a:lumMod val="75000"/>
                            </a:schemeClr>
                          </a:solidFill>
                        </a:rPr>
                        <a:t>diagnosticarea</a:t>
                      </a:r>
                      <a:r>
                        <a:rPr lang="en-US" b="1" dirty="0">
                          <a:solidFill>
                            <a:schemeClr val="accent1">
                              <a:lumMod val="75000"/>
                            </a:schemeClr>
                          </a:solidFill>
                        </a:rPr>
                        <a:t> </a:t>
                      </a:r>
                      <a:r>
                        <a:rPr lang="en-US" b="1" dirty="0" err="1">
                          <a:solidFill>
                            <a:schemeClr val="accent1">
                              <a:lumMod val="75000"/>
                            </a:schemeClr>
                          </a:solidFill>
                        </a:rPr>
                        <a:t>hipertensiuni</a:t>
                      </a:r>
                      <a:r>
                        <a:rPr lang="en-US" b="1" dirty="0">
                          <a:solidFill>
                            <a:schemeClr val="accent1">
                              <a:lumMod val="75000"/>
                            </a:schemeClr>
                          </a:solidFill>
                        </a:rPr>
                        <a:t> </a:t>
                      </a:r>
                      <a:r>
                        <a:rPr lang="en-US" b="1" dirty="0" err="1">
                          <a:solidFill>
                            <a:schemeClr val="accent1">
                              <a:lumMod val="75000"/>
                            </a:schemeClr>
                          </a:solidFill>
                        </a:rPr>
                        <a:t>arteriale</a:t>
                      </a:r>
                      <a:endParaRPr lang="en-US" b="1" dirty="0">
                        <a:solidFill>
                          <a:schemeClr val="accent1">
                            <a:lumMod val="75000"/>
                          </a:schemeClr>
                        </a:solidFill>
                      </a:endParaRPr>
                    </a:p>
                    <a:p>
                      <a:r>
                        <a:rPr lang="en-US" dirty="0" err="1"/>
                        <a:t>Standardul</a:t>
                      </a:r>
                      <a:r>
                        <a:rPr lang="en-US" dirty="0"/>
                        <a:t> </a:t>
                      </a:r>
                      <a:r>
                        <a:rPr lang="en-US" dirty="0" err="1"/>
                        <a:t>pentru</a:t>
                      </a:r>
                      <a:r>
                        <a:rPr lang="en-US" dirty="0"/>
                        <a:t> </a:t>
                      </a:r>
                      <a:r>
                        <a:rPr lang="en-US" dirty="0" err="1"/>
                        <a:t>evaluarea</a:t>
                      </a:r>
                      <a:r>
                        <a:rPr lang="en-US" dirty="0"/>
                        <a:t> </a:t>
                      </a:r>
                      <a:r>
                        <a:rPr lang="en-US" dirty="0" err="1"/>
                        <a:t>riscului</a:t>
                      </a:r>
                      <a:r>
                        <a:rPr lang="en-US" dirty="0"/>
                        <a:t>, </a:t>
                      </a:r>
                      <a:r>
                        <a:rPr lang="en-US" dirty="0" err="1"/>
                        <a:t>beneficiilor</a:t>
                      </a:r>
                      <a:r>
                        <a:rPr lang="en-US" dirty="0"/>
                        <a:t> </a:t>
                      </a:r>
                      <a:r>
                        <a:rPr lang="en-US" dirty="0" err="1"/>
                        <a:t>terapiei</a:t>
                      </a:r>
                      <a:r>
                        <a:rPr lang="en-US" dirty="0"/>
                        <a:t>, </a:t>
                      </a:r>
                      <a:r>
                        <a:rPr lang="en-US" dirty="0" err="1"/>
                        <a:t>obiectivelor</a:t>
                      </a:r>
                      <a:r>
                        <a:rPr lang="en-US" dirty="0"/>
                        <a:t> </a:t>
                      </a:r>
                      <a:r>
                        <a:rPr lang="en-US" dirty="0" err="1"/>
                        <a:t>si</a:t>
                      </a:r>
                      <a:r>
                        <a:rPr lang="en-US" dirty="0"/>
                        <a:t> </a:t>
                      </a:r>
                      <a:r>
                        <a:rPr lang="en-US" dirty="0" err="1"/>
                        <a:t>tintelor</a:t>
                      </a:r>
                      <a:r>
                        <a:rPr lang="en-US" dirty="0"/>
                        <a:t> </a:t>
                      </a:r>
                      <a:r>
                        <a:rPr lang="en-US" dirty="0" err="1"/>
                        <a:t>terapeutice</a:t>
                      </a:r>
                      <a:endParaRPr lang="ro-RO" dirty="0"/>
                    </a:p>
                  </a:txBody>
                  <a:tcPr/>
                </a:tc>
                <a:tc>
                  <a:txBody>
                    <a:bodyPr/>
                    <a:lstStyle/>
                    <a:p>
                      <a:r>
                        <a:rPr lang="en-US" dirty="0"/>
                        <a:t>I</a:t>
                      </a:r>
                      <a:endParaRPr lang="ro-RO" dirty="0"/>
                    </a:p>
                  </a:txBody>
                  <a:tcPr>
                    <a:solidFill>
                      <a:srgbClr val="319352"/>
                    </a:solidFill>
                  </a:tcPr>
                </a:tc>
                <a:tc>
                  <a:txBody>
                    <a:bodyPr/>
                    <a:lstStyle/>
                    <a:p>
                      <a:r>
                        <a:rPr lang="en-US" dirty="0"/>
                        <a:t>A</a:t>
                      </a:r>
                      <a:endParaRPr lang="ro-RO" dirty="0"/>
                    </a:p>
                  </a:txBody>
                  <a:tcPr>
                    <a:solidFill>
                      <a:schemeClr val="accent1">
                        <a:lumMod val="75000"/>
                      </a:schemeClr>
                    </a:solidFill>
                  </a:tcPr>
                </a:tc>
                <a:extLst>
                  <a:ext uri="{0D108BD9-81ED-4DB2-BD59-A6C34878D82A}">
                    <a16:rowId xmlns:a16="http://schemas.microsoft.com/office/drawing/2014/main" val="3031531695"/>
                  </a:ext>
                </a:extLst>
              </a:tr>
              <a:tr h="797510">
                <a:tc>
                  <a:txBody>
                    <a:bodyPr/>
                    <a:lstStyle/>
                    <a:p>
                      <a:r>
                        <a:rPr lang="en-US" b="1" dirty="0">
                          <a:solidFill>
                            <a:schemeClr val="accent1">
                              <a:lumMod val="75000"/>
                            </a:schemeClr>
                          </a:solidFill>
                        </a:rPr>
                        <a:t>Protocol / </a:t>
                      </a:r>
                      <a:r>
                        <a:rPr lang="en-US" b="1" dirty="0" err="1">
                          <a:solidFill>
                            <a:schemeClr val="accent1">
                              <a:lumMod val="75000"/>
                            </a:schemeClr>
                          </a:solidFill>
                        </a:rPr>
                        <a:t>Conditii</a:t>
                      </a:r>
                      <a:r>
                        <a:rPr lang="en-US" b="1" dirty="0">
                          <a:solidFill>
                            <a:schemeClr val="accent1">
                              <a:lumMod val="75000"/>
                            </a:schemeClr>
                          </a:solidFill>
                        </a:rPr>
                        <a:t> standard de </a:t>
                      </a:r>
                      <a:r>
                        <a:rPr lang="en-US" b="1" dirty="0" err="1">
                          <a:solidFill>
                            <a:schemeClr val="accent1">
                              <a:lumMod val="75000"/>
                            </a:schemeClr>
                          </a:solidFill>
                        </a:rPr>
                        <a:t>masurare</a:t>
                      </a:r>
                      <a:endParaRPr lang="en-US" b="1" dirty="0">
                        <a:solidFill>
                          <a:schemeClr val="accent1">
                            <a:lumMod val="75000"/>
                          </a:schemeClr>
                        </a:solidFill>
                      </a:endParaRPr>
                    </a:p>
                    <a:p>
                      <a:r>
                        <a:rPr lang="it-IT" dirty="0"/>
                        <a:t>3 măsurători – utilizarea mediei ultimelor 2.</a:t>
                      </a:r>
                      <a:endParaRPr lang="ro-RO" dirty="0"/>
                    </a:p>
                  </a:txBody>
                  <a:tcPr/>
                </a:tc>
                <a:tc>
                  <a:txBody>
                    <a:bodyPr/>
                    <a:lstStyle/>
                    <a:p>
                      <a:r>
                        <a:rPr lang="en-US" dirty="0"/>
                        <a:t>I</a:t>
                      </a:r>
                      <a:endParaRPr lang="ro-RO" dirty="0"/>
                    </a:p>
                  </a:txBody>
                  <a:tcPr>
                    <a:solidFill>
                      <a:srgbClr val="319352"/>
                    </a:solidFill>
                  </a:tcPr>
                </a:tc>
                <a:tc>
                  <a:txBody>
                    <a:bodyPr/>
                    <a:lstStyle/>
                    <a:p>
                      <a:r>
                        <a:rPr lang="en-US" dirty="0"/>
                        <a:t>C</a:t>
                      </a:r>
                      <a:endParaRPr lang="ro-RO" dirty="0"/>
                    </a:p>
                  </a:txBody>
                  <a:tcPr>
                    <a:solidFill>
                      <a:schemeClr val="accent1">
                        <a:lumMod val="40000"/>
                        <a:lumOff val="60000"/>
                      </a:schemeClr>
                    </a:solidFill>
                  </a:tcPr>
                </a:tc>
                <a:extLst>
                  <a:ext uri="{0D108BD9-81ED-4DB2-BD59-A6C34878D82A}">
                    <a16:rowId xmlns:a16="http://schemas.microsoft.com/office/drawing/2014/main" val="2706272904"/>
                  </a:ext>
                </a:extLst>
              </a:tr>
              <a:tr h="797510">
                <a:tc>
                  <a:txBody>
                    <a:bodyPr/>
                    <a:lstStyle/>
                    <a:p>
                      <a:r>
                        <a:rPr lang="en-US" b="1" dirty="0">
                          <a:solidFill>
                            <a:schemeClr val="accent1">
                              <a:lumMod val="75000"/>
                            </a:schemeClr>
                          </a:solidFill>
                        </a:rPr>
                        <a:t>Diagnostic</a:t>
                      </a:r>
                    </a:p>
                    <a:p>
                      <a:r>
                        <a:rPr lang="en-US" dirty="0" err="1"/>
                        <a:t>Dupa</a:t>
                      </a:r>
                      <a:r>
                        <a:rPr lang="en-US" dirty="0"/>
                        <a:t> </a:t>
                      </a:r>
                      <a:r>
                        <a:rPr lang="en-US" dirty="0" err="1"/>
                        <a:t>cel</a:t>
                      </a:r>
                      <a:r>
                        <a:rPr lang="en-US" dirty="0"/>
                        <a:t> </a:t>
                      </a:r>
                      <a:r>
                        <a:rPr lang="en-US" dirty="0" err="1"/>
                        <a:t>mult</a:t>
                      </a:r>
                      <a:r>
                        <a:rPr lang="en-US" dirty="0"/>
                        <a:t> de 2 </a:t>
                      </a:r>
                      <a:r>
                        <a:rPr lang="en-US" dirty="0" err="1"/>
                        <a:t>vizite</a:t>
                      </a:r>
                      <a:r>
                        <a:rPr lang="en-US" dirty="0"/>
                        <a:t> (in </a:t>
                      </a:r>
                      <a:r>
                        <a:rPr lang="en-US" dirty="0" err="1"/>
                        <a:t>decurs</a:t>
                      </a:r>
                      <a:r>
                        <a:rPr lang="en-US" dirty="0"/>
                        <a:t> de 4 </a:t>
                      </a:r>
                      <a:r>
                        <a:rPr lang="en-US" dirty="0" err="1"/>
                        <a:t>saptamani</a:t>
                      </a:r>
                      <a:r>
                        <a:rPr lang="en-US" dirty="0"/>
                        <a:t>)</a:t>
                      </a:r>
                    </a:p>
                    <a:p>
                      <a:r>
                        <a:rPr lang="ro-RO" dirty="0"/>
                        <a:t>Cu excepția cazului în care TA ≥180/110 mmHg, </a:t>
                      </a:r>
                      <a:r>
                        <a:rPr lang="en-US" dirty="0" err="1"/>
                        <a:t>semne</a:t>
                      </a:r>
                      <a:r>
                        <a:rPr lang="en-US" dirty="0"/>
                        <a:t> de </a:t>
                      </a:r>
                      <a:r>
                        <a:rPr lang="en-US" dirty="0" err="1"/>
                        <a:t>afectare</a:t>
                      </a:r>
                      <a:r>
                        <a:rPr lang="en-US" dirty="0"/>
                        <a:t> de </a:t>
                      </a:r>
                      <a:r>
                        <a:rPr lang="en-US" dirty="0" err="1"/>
                        <a:t>organe</a:t>
                      </a:r>
                      <a:r>
                        <a:rPr lang="en-US" dirty="0"/>
                        <a:t> </a:t>
                      </a:r>
                      <a:r>
                        <a:rPr lang="en-US" dirty="0" err="1"/>
                        <a:t>tinta</a:t>
                      </a:r>
                      <a:r>
                        <a:rPr lang="ro-RO" dirty="0"/>
                        <a:t> </a:t>
                      </a:r>
                      <a:r>
                        <a:rPr lang="en-US" dirty="0" err="1"/>
                        <a:t>sau</a:t>
                      </a:r>
                      <a:r>
                        <a:rPr lang="en-US" dirty="0"/>
                        <a:t> </a:t>
                      </a:r>
                      <a:r>
                        <a:rPr lang="en-US" dirty="0" err="1"/>
                        <a:t>boala</a:t>
                      </a:r>
                      <a:r>
                        <a:rPr lang="en-US" dirty="0"/>
                        <a:t> </a:t>
                      </a:r>
                      <a:r>
                        <a:rPr lang="en-US" dirty="0" err="1"/>
                        <a:t>cardiovasculara</a:t>
                      </a:r>
                      <a:endParaRPr lang="en-US" dirty="0"/>
                    </a:p>
                  </a:txBody>
                  <a:tcPr/>
                </a:tc>
                <a:tc>
                  <a:txBody>
                    <a:bodyPr/>
                    <a:lstStyle/>
                    <a:p>
                      <a:r>
                        <a:rPr lang="en-US" dirty="0"/>
                        <a:t>I</a:t>
                      </a:r>
                      <a:endParaRPr lang="ro-RO" dirty="0"/>
                    </a:p>
                  </a:txBody>
                  <a:tcPr>
                    <a:solidFill>
                      <a:srgbClr val="319352"/>
                    </a:solidFill>
                  </a:tcPr>
                </a:tc>
                <a:tc>
                  <a:txBody>
                    <a:bodyPr/>
                    <a:lstStyle/>
                    <a:p>
                      <a:r>
                        <a:rPr lang="en-US" dirty="0"/>
                        <a:t>C</a:t>
                      </a:r>
                      <a:endParaRPr lang="ro-RO" dirty="0"/>
                    </a:p>
                  </a:txBody>
                  <a:tcPr>
                    <a:solidFill>
                      <a:schemeClr val="accent1">
                        <a:lumMod val="40000"/>
                        <a:lumOff val="60000"/>
                      </a:schemeClr>
                    </a:solidFill>
                  </a:tcPr>
                </a:tc>
                <a:extLst>
                  <a:ext uri="{0D108BD9-81ED-4DB2-BD59-A6C34878D82A}">
                    <a16:rowId xmlns:a16="http://schemas.microsoft.com/office/drawing/2014/main" val="463156589"/>
                  </a:ext>
                </a:extLst>
              </a:tr>
              <a:tr h="797510">
                <a:tc>
                  <a:txBody>
                    <a:bodyPr/>
                    <a:lstStyle/>
                    <a:p>
                      <a:r>
                        <a:rPr lang="en-US" b="1" dirty="0">
                          <a:solidFill>
                            <a:schemeClr val="accent1">
                              <a:lumMod val="75000"/>
                            </a:schemeClr>
                          </a:solidFill>
                        </a:rPr>
                        <a:t>La prima </a:t>
                      </a:r>
                      <a:r>
                        <a:rPr lang="en-US" b="1" dirty="0" err="1">
                          <a:solidFill>
                            <a:schemeClr val="accent1">
                              <a:lumMod val="75000"/>
                            </a:schemeClr>
                          </a:solidFill>
                        </a:rPr>
                        <a:t>vizita</a:t>
                      </a:r>
                      <a:r>
                        <a:rPr lang="en-US" b="1" dirty="0">
                          <a:solidFill>
                            <a:schemeClr val="accent1">
                              <a:lumMod val="75000"/>
                            </a:schemeClr>
                          </a:solidFill>
                        </a:rPr>
                        <a:t>:</a:t>
                      </a:r>
                    </a:p>
                    <a:p>
                      <a:r>
                        <a:rPr lang="ro-RO" dirty="0"/>
                        <a:t>Măsurați </a:t>
                      </a:r>
                      <a:r>
                        <a:rPr lang="en-US" dirty="0"/>
                        <a:t>TA la </a:t>
                      </a:r>
                      <a:r>
                        <a:rPr lang="ro-RO" dirty="0"/>
                        <a:t>ambele brațe </a:t>
                      </a:r>
                      <a:r>
                        <a:rPr lang="en-US" dirty="0" err="1"/>
                        <a:t>daca</a:t>
                      </a:r>
                      <a:r>
                        <a:rPr lang="en-US" dirty="0"/>
                        <a:t> </a:t>
                      </a:r>
                      <a:r>
                        <a:rPr lang="en-US" dirty="0" err="1"/>
                        <a:t>exista</a:t>
                      </a:r>
                      <a:r>
                        <a:rPr lang="ro-RO" dirty="0"/>
                        <a:t> o diferență constantă de </a:t>
                      </a:r>
                      <a:r>
                        <a:rPr lang="en-US" dirty="0"/>
                        <a:t>TAS</a:t>
                      </a:r>
                      <a:r>
                        <a:rPr lang="ro-RO" dirty="0"/>
                        <a:t> &gt; 15-20 mmHg</a:t>
                      </a:r>
                    </a:p>
                  </a:txBody>
                  <a:tcPr/>
                </a:tc>
                <a:tc>
                  <a:txBody>
                    <a:bodyPr/>
                    <a:lstStyle/>
                    <a:p>
                      <a:r>
                        <a:rPr lang="en-US" dirty="0"/>
                        <a:t>I</a:t>
                      </a:r>
                      <a:endParaRPr lang="ro-RO" dirty="0"/>
                    </a:p>
                  </a:txBody>
                  <a:tcPr>
                    <a:solidFill>
                      <a:srgbClr val="319352"/>
                    </a:solidFill>
                  </a:tcPr>
                </a:tc>
                <a:tc>
                  <a:txBody>
                    <a:bodyPr/>
                    <a:lstStyle/>
                    <a:p>
                      <a:r>
                        <a:rPr lang="en-US" dirty="0"/>
                        <a:t>C</a:t>
                      </a:r>
                      <a:endParaRPr lang="ro-RO" dirty="0"/>
                    </a:p>
                  </a:txBody>
                  <a:tcPr>
                    <a:solidFill>
                      <a:schemeClr val="accent1">
                        <a:lumMod val="40000"/>
                        <a:lumOff val="60000"/>
                      </a:schemeClr>
                    </a:solidFill>
                  </a:tcPr>
                </a:tc>
                <a:extLst>
                  <a:ext uri="{0D108BD9-81ED-4DB2-BD59-A6C34878D82A}">
                    <a16:rowId xmlns:a16="http://schemas.microsoft.com/office/drawing/2014/main" val="3397985668"/>
                  </a:ext>
                </a:extLst>
              </a:tr>
              <a:tr h="797510">
                <a:tc>
                  <a:txBody>
                    <a:bodyPr/>
                    <a:lstStyle/>
                    <a:p>
                      <a:r>
                        <a:rPr lang="en-US" b="1" dirty="0" err="1">
                          <a:solidFill>
                            <a:schemeClr val="accent1">
                              <a:lumMod val="75000"/>
                            </a:schemeClr>
                          </a:solidFill>
                        </a:rPr>
                        <a:t>Masurarea</a:t>
                      </a:r>
                      <a:r>
                        <a:rPr lang="en-US" b="1" dirty="0">
                          <a:solidFill>
                            <a:schemeClr val="accent1">
                              <a:lumMod val="75000"/>
                            </a:schemeClr>
                          </a:solidFill>
                        </a:rPr>
                        <a:t> TA in afara </a:t>
                      </a:r>
                      <a:r>
                        <a:rPr lang="en-US" b="1" dirty="0" err="1">
                          <a:solidFill>
                            <a:schemeClr val="accent1">
                              <a:lumMod val="75000"/>
                            </a:schemeClr>
                          </a:solidFill>
                        </a:rPr>
                        <a:t>cabinetului</a:t>
                      </a:r>
                      <a:r>
                        <a:rPr lang="en-US" b="1" dirty="0">
                          <a:solidFill>
                            <a:schemeClr val="accent1">
                              <a:lumMod val="75000"/>
                            </a:schemeClr>
                          </a:solidFill>
                        </a:rPr>
                        <a:t> medical (MATA – </a:t>
                      </a:r>
                      <a:r>
                        <a:rPr lang="en-US" b="1" dirty="0" err="1">
                          <a:solidFill>
                            <a:schemeClr val="accent1">
                              <a:lumMod val="75000"/>
                            </a:schemeClr>
                          </a:solidFill>
                        </a:rPr>
                        <a:t>monitorizarea</a:t>
                      </a:r>
                      <a:r>
                        <a:rPr lang="en-US" b="1" dirty="0">
                          <a:solidFill>
                            <a:schemeClr val="accent1">
                              <a:lumMod val="75000"/>
                            </a:schemeClr>
                          </a:solidFill>
                        </a:rPr>
                        <a:t> </a:t>
                      </a:r>
                      <a:r>
                        <a:rPr lang="en-US" b="1" dirty="0" err="1">
                          <a:solidFill>
                            <a:schemeClr val="accent1">
                              <a:lumMod val="75000"/>
                            </a:schemeClr>
                          </a:solidFill>
                        </a:rPr>
                        <a:t>ambulatorie</a:t>
                      </a:r>
                      <a:r>
                        <a:rPr lang="en-US" b="1" dirty="0">
                          <a:solidFill>
                            <a:schemeClr val="accent1">
                              <a:lumMod val="75000"/>
                            </a:schemeClr>
                          </a:solidFill>
                        </a:rPr>
                        <a:t> a TA </a:t>
                      </a:r>
                      <a:r>
                        <a:rPr lang="en-US" b="1" dirty="0" err="1">
                          <a:solidFill>
                            <a:schemeClr val="accent1">
                              <a:lumMod val="75000"/>
                            </a:schemeClr>
                          </a:solidFill>
                        </a:rPr>
                        <a:t>sau</a:t>
                      </a:r>
                      <a:r>
                        <a:rPr lang="en-US" b="1" dirty="0">
                          <a:solidFill>
                            <a:schemeClr val="accent1">
                              <a:lumMod val="75000"/>
                            </a:schemeClr>
                          </a:solidFill>
                        </a:rPr>
                        <a:t> MDTA – </a:t>
                      </a:r>
                      <a:r>
                        <a:rPr lang="en-US" b="1" dirty="0" err="1">
                          <a:solidFill>
                            <a:schemeClr val="accent1">
                              <a:lumMod val="75000"/>
                            </a:schemeClr>
                          </a:solidFill>
                        </a:rPr>
                        <a:t>monitorizarea</a:t>
                      </a:r>
                      <a:r>
                        <a:rPr lang="en-US" b="1" dirty="0">
                          <a:solidFill>
                            <a:schemeClr val="accent1">
                              <a:lumMod val="75000"/>
                            </a:schemeClr>
                          </a:solidFill>
                        </a:rPr>
                        <a:t> la </a:t>
                      </a:r>
                      <a:r>
                        <a:rPr lang="en-US" b="1" dirty="0" err="1">
                          <a:solidFill>
                            <a:schemeClr val="accent1">
                              <a:lumMod val="75000"/>
                            </a:schemeClr>
                          </a:solidFill>
                        </a:rPr>
                        <a:t>domiciliu</a:t>
                      </a:r>
                      <a:r>
                        <a:rPr lang="en-US" b="1" dirty="0">
                          <a:solidFill>
                            <a:schemeClr val="accent1">
                              <a:lumMod val="75000"/>
                            </a:schemeClr>
                          </a:solidFill>
                        </a:rPr>
                        <a:t> a TA – </a:t>
                      </a:r>
                      <a:r>
                        <a:rPr lang="en-US" b="1" dirty="0" err="1">
                          <a:solidFill>
                            <a:schemeClr val="accent1">
                              <a:lumMod val="75000"/>
                            </a:schemeClr>
                          </a:solidFill>
                        </a:rPr>
                        <a:t>automasurare</a:t>
                      </a:r>
                      <a:r>
                        <a:rPr lang="en-US" b="1" dirty="0">
                          <a:solidFill>
                            <a:schemeClr val="accent1">
                              <a:lumMod val="75000"/>
                            </a:schemeClr>
                          </a:solidFill>
                        </a:rPr>
                        <a:t>):</a:t>
                      </a:r>
                    </a:p>
                    <a:p>
                      <a:r>
                        <a:rPr lang="en-US" dirty="0"/>
                        <a:t>Se </a:t>
                      </a:r>
                      <a:r>
                        <a:rPr lang="en-US" dirty="0" err="1"/>
                        <a:t>recomanda</a:t>
                      </a:r>
                      <a:r>
                        <a:rPr lang="ro-RO" dirty="0"/>
                        <a:t> înainte/în timpul tratamentului</a:t>
                      </a:r>
                      <a:r>
                        <a:rPr lang="en-US" dirty="0"/>
                        <a:t>,</a:t>
                      </a:r>
                      <a:r>
                        <a:rPr lang="ro-RO" dirty="0"/>
                        <a:t> pentru a obține informații suplimentare</a:t>
                      </a:r>
                      <a:r>
                        <a:rPr lang="en-US" dirty="0"/>
                        <a:t> </a:t>
                      </a:r>
                      <a:r>
                        <a:rPr lang="en-US" dirty="0" err="1"/>
                        <a:t>despre</a:t>
                      </a:r>
                      <a:r>
                        <a:rPr lang="en-US" dirty="0"/>
                        <a:t> </a:t>
                      </a:r>
                      <a:r>
                        <a:rPr lang="en-US" dirty="0" err="1"/>
                        <a:t>eficacitatea</a:t>
                      </a:r>
                      <a:r>
                        <a:rPr lang="en-US" dirty="0"/>
                        <a:t> </a:t>
                      </a:r>
                      <a:r>
                        <a:rPr lang="en-US" dirty="0" err="1"/>
                        <a:t>terapiei</a:t>
                      </a:r>
                      <a:endParaRPr lang="ro-RO" dirty="0"/>
                    </a:p>
                  </a:txBody>
                  <a:tcPr/>
                </a:tc>
                <a:tc>
                  <a:txBody>
                    <a:bodyPr/>
                    <a:lstStyle/>
                    <a:p>
                      <a:r>
                        <a:rPr lang="en-US" dirty="0"/>
                        <a:t>I</a:t>
                      </a:r>
                      <a:endParaRPr lang="ro-RO" dirty="0"/>
                    </a:p>
                  </a:txBody>
                  <a:tcPr>
                    <a:solidFill>
                      <a:srgbClr val="319352"/>
                    </a:solidFill>
                  </a:tcPr>
                </a:tc>
                <a:tc>
                  <a:txBody>
                    <a:bodyPr/>
                    <a:lstStyle/>
                    <a:p>
                      <a:r>
                        <a:rPr lang="en-US" dirty="0"/>
                        <a:t>C</a:t>
                      </a:r>
                      <a:endParaRPr lang="ro-RO" dirty="0"/>
                    </a:p>
                  </a:txBody>
                  <a:tcPr>
                    <a:solidFill>
                      <a:schemeClr val="accent1">
                        <a:lumMod val="40000"/>
                        <a:lumOff val="60000"/>
                      </a:schemeClr>
                    </a:solidFill>
                  </a:tcPr>
                </a:tc>
                <a:extLst>
                  <a:ext uri="{0D108BD9-81ED-4DB2-BD59-A6C34878D82A}">
                    <a16:rowId xmlns:a16="http://schemas.microsoft.com/office/drawing/2014/main" val="4287399790"/>
                  </a:ext>
                </a:extLst>
              </a:tr>
            </a:tbl>
          </a:graphicData>
        </a:graphic>
      </p:graphicFrame>
    </p:spTree>
    <p:extLst>
      <p:ext uri="{BB962C8B-B14F-4D97-AF65-F5344CB8AC3E}">
        <p14:creationId xmlns:p14="http://schemas.microsoft.com/office/powerpoint/2010/main" val="34526229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AB224-6EB2-7B3A-9ECD-A3875D0F7091}"/>
              </a:ext>
            </a:extLst>
          </p:cNvPr>
          <p:cNvSpPr>
            <a:spLocks noGrp="1"/>
          </p:cNvSpPr>
          <p:nvPr>
            <p:ph type="title"/>
          </p:nvPr>
        </p:nvSpPr>
        <p:spPr/>
        <p:txBody>
          <a:bodyPr/>
          <a:lstStyle/>
          <a:p>
            <a:r>
              <a:rPr lang="en-US" b="1" dirty="0" err="1">
                <a:solidFill>
                  <a:schemeClr val="accent1"/>
                </a:solidFill>
              </a:rPr>
              <a:t>hTA</a:t>
            </a:r>
            <a:r>
              <a:rPr lang="en-US" b="1" dirty="0">
                <a:solidFill>
                  <a:schemeClr val="accent1"/>
                </a:solidFill>
              </a:rPr>
              <a:t> </a:t>
            </a:r>
            <a:r>
              <a:rPr lang="en-US" b="1" dirty="0" err="1">
                <a:solidFill>
                  <a:schemeClr val="accent1"/>
                </a:solidFill>
              </a:rPr>
              <a:t>ortostatica</a:t>
            </a:r>
            <a:endParaRPr lang="en-US" b="1" dirty="0">
              <a:solidFill>
                <a:schemeClr val="accent1"/>
              </a:solidFill>
            </a:endParaRPr>
          </a:p>
        </p:txBody>
      </p:sp>
      <p:sp>
        <p:nvSpPr>
          <p:cNvPr id="3" name="Content Placeholder 2">
            <a:extLst>
              <a:ext uri="{FF2B5EF4-FFF2-40B4-BE49-F238E27FC236}">
                <a16:creationId xmlns:a16="http://schemas.microsoft.com/office/drawing/2014/main" id="{C0AE826C-1D0F-4B94-E13D-E75CDC985254}"/>
              </a:ext>
            </a:extLst>
          </p:cNvPr>
          <p:cNvSpPr>
            <a:spLocks noGrp="1"/>
          </p:cNvSpPr>
          <p:nvPr>
            <p:ph idx="1"/>
          </p:nvPr>
        </p:nvSpPr>
        <p:spPr/>
        <p:txBody>
          <a:bodyPr>
            <a:normAutofit fontScale="92500"/>
          </a:bodyPr>
          <a:lstStyle/>
          <a:p>
            <a:pPr marL="514350" indent="-514350">
              <a:lnSpc>
                <a:spcPct val="150000"/>
              </a:lnSpc>
              <a:buFont typeface="+mj-lt"/>
              <a:buAutoNum type="arabicPeriod"/>
            </a:pPr>
            <a:r>
              <a:rPr lang="en-US" dirty="0" err="1"/>
              <a:t>Scaderea</a:t>
            </a:r>
            <a:r>
              <a:rPr lang="en-US" dirty="0"/>
              <a:t> TAS </a:t>
            </a:r>
            <a:r>
              <a:rPr lang="en-US" dirty="0" err="1"/>
              <a:t>imediat</a:t>
            </a:r>
            <a:r>
              <a:rPr lang="en-US" dirty="0"/>
              <a:t> </a:t>
            </a:r>
            <a:r>
              <a:rPr lang="en-US" dirty="0" err="1"/>
              <a:t>dupa</a:t>
            </a:r>
            <a:r>
              <a:rPr lang="en-US" dirty="0"/>
              <a:t> </a:t>
            </a:r>
            <a:r>
              <a:rPr lang="en-US" dirty="0" err="1"/>
              <a:t>ridicarea</a:t>
            </a:r>
            <a:r>
              <a:rPr lang="en-US" dirty="0"/>
              <a:t> in </a:t>
            </a:r>
            <a:r>
              <a:rPr lang="en-US" dirty="0" err="1"/>
              <a:t>ortostatism</a:t>
            </a:r>
            <a:endParaRPr lang="en-US" dirty="0"/>
          </a:p>
          <a:p>
            <a:pPr marL="514350" indent="-514350">
              <a:lnSpc>
                <a:spcPct val="150000"/>
              </a:lnSpc>
              <a:buFont typeface="+mj-lt"/>
              <a:buAutoNum type="arabicPeriod"/>
            </a:pPr>
            <a:r>
              <a:rPr lang="en-US" dirty="0" err="1"/>
              <a:t>Scaderea</a:t>
            </a:r>
            <a:r>
              <a:rPr lang="en-US" dirty="0"/>
              <a:t> TA care </a:t>
            </a:r>
            <a:r>
              <a:rPr lang="en-US" dirty="0" err="1"/>
              <a:t>determina</a:t>
            </a:r>
            <a:r>
              <a:rPr lang="en-US" dirty="0"/>
              <a:t> </a:t>
            </a:r>
            <a:r>
              <a:rPr lang="en-US" dirty="0" err="1"/>
              <a:t>caderea</a:t>
            </a:r>
            <a:r>
              <a:rPr lang="en-US" dirty="0"/>
              <a:t> </a:t>
            </a:r>
            <a:r>
              <a:rPr lang="en-US" dirty="0" err="1"/>
              <a:t>pacientului</a:t>
            </a:r>
            <a:endParaRPr lang="en-US" dirty="0"/>
          </a:p>
          <a:p>
            <a:pPr marL="514350" indent="-514350">
              <a:lnSpc>
                <a:spcPct val="150000"/>
              </a:lnSpc>
              <a:buFont typeface="+mj-lt"/>
              <a:buAutoNum type="arabicPeriod"/>
            </a:pPr>
            <a:r>
              <a:rPr lang="en-US" b="1" dirty="0" err="1">
                <a:solidFill>
                  <a:schemeClr val="accent1"/>
                </a:solidFill>
              </a:rPr>
              <a:t>Scaderea</a:t>
            </a:r>
            <a:r>
              <a:rPr lang="en-US" b="1" dirty="0">
                <a:solidFill>
                  <a:schemeClr val="accent1"/>
                </a:solidFill>
              </a:rPr>
              <a:t> TAS </a:t>
            </a:r>
            <a:r>
              <a:rPr lang="nb-NO" b="1" dirty="0">
                <a:solidFill>
                  <a:schemeClr val="accent1"/>
                </a:solidFill>
              </a:rPr>
              <a:t>cu ≥ 20 mmHg  la 1 si 3 minute dupa ridicare in ortostatism</a:t>
            </a:r>
          </a:p>
          <a:p>
            <a:pPr marL="514350" indent="-514350">
              <a:lnSpc>
                <a:spcPct val="150000"/>
              </a:lnSpc>
              <a:buFont typeface="+mj-lt"/>
              <a:buAutoNum type="arabicPeriod"/>
            </a:pPr>
            <a:r>
              <a:rPr lang="nb-NO" b="1" dirty="0">
                <a:solidFill>
                  <a:schemeClr val="accent1"/>
                </a:solidFill>
              </a:rPr>
              <a:t>Scaderea TAD  ≥ 20 mmHg la 1 si 3 min dupa ridicare in ortostatism</a:t>
            </a:r>
          </a:p>
          <a:p>
            <a:pPr marL="514350" indent="-514350">
              <a:lnSpc>
                <a:spcPct val="150000"/>
              </a:lnSpc>
              <a:buFont typeface="+mj-lt"/>
              <a:buAutoNum type="arabicPeriod"/>
            </a:pPr>
            <a:r>
              <a:rPr lang="nb-NO" dirty="0"/>
              <a:t>Scaderea TA la intoarceri bruste ale capului</a:t>
            </a:r>
          </a:p>
          <a:p>
            <a:endParaRPr lang="en-US" dirty="0"/>
          </a:p>
        </p:txBody>
      </p:sp>
    </p:spTree>
    <p:extLst>
      <p:ext uri="{BB962C8B-B14F-4D97-AF65-F5344CB8AC3E}">
        <p14:creationId xmlns:p14="http://schemas.microsoft.com/office/powerpoint/2010/main" val="971258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DE6B4-2D6C-5AE7-1795-F8686C93471C}"/>
              </a:ext>
            </a:extLst>
          </p:cNvPr>
          <p:cNvSpPr>
            <a:spLocks noGrp="1"/>
          </p:cNvSpPr>
          <p:nvPr>
            <p:ph type="title"/>
          </p:nvPr>
        </p:nvSpPr>
        <p:spPr/>
        <p:txBody>
          <a:bodyPr>
            <a:normAutofit/>
          </a:bodyPr>
          <a:lstStyle/>
          <a:p>
            <a:r>
              <a:rPr lang="en-US" dirty="0"/>
              <a:t>La </a:t>
            </a:r>
            <a:r>
              <a:rPr lang="en-US" dirty="0" err="1"/>
              <a:t>ce</a:t>
            </a:r>
            <a:r>
              <a:rPr lang="en-US" dirty="0"/>
              <a:t> </a:t>
            </a:r>
            <a:r>
              <a:rPr lang="en-US" dirty="0" err="1"/>
              <a:t>categorie</a:t>
            </a:r>
            <a:r>
              <a:rPr lang="en-US" dirty="0"/>
              <a:t> de </a:t>
            </a:r>
            <a:r>
              <a:rPr lang="en-US" dirty="0" err="1"/>
              <a:t>pacienti</a:t>
            </a:r>
            <a:r>
              <a:rPr lang="en-US" dirty="0"/>
              <a:t> </a:t>
            </a:r>
            <a:r>
              <a:rPr lang="en-US" dirty="0" err="1"/>
              <a:t>intalnim</a:t>
            </a:r>
            <a:r>
              <a:rPr lang="en-US" dirty="0"/>
              <a:t> </a:t>
            </a:r>
            <a:r>
              <a:rPr lang="en-US" dirty="0" err="1"/>
              <a:t>hTA</a:t>
            </a:r>
            <a:r>
              <a:rPr lang="en-US" dirty="0"/>
              <a:t> </a:t>
            </a:r>
            <a:r>
              <a:rPr lang="en-US" dirty="0" err="1"/>
              <a:t>ortostatica</a:t>
            </a:r>
            <a:r>
              <a:rPr lang="en-US" dirty="0"/>
              <a:t>?</a:t>
            </a:r>
          </a:p>
        </p:txBody>
      </p:sp>
      <p:sp>
        <p:nvSpPr>
          <p:cNvPr id="3" name="Content Placeholder 2">
            <a:extLst>
              <a:ext uri="{FF2B5EF4-FFF2-40B4-BE49-F238E27FC236}">
                <a16:creationId xmlns:a16="http://schemas.microsoft.com/office/drawing/2014/main" id="{7A9B73F4-C2C6-A9C5-13A8-5B21485E638D}"/>
              </a:ext>
            </a:extLst>
          </p:cNvPr>
          <p:cNvSpPr>
            <a:spLocks noGrp="1"/>
          </p:cNvSpPr>
          <p:nvPr>
            <p:ph idx="1"/>
          </p:nvPr>
        </p:nvSpPr>
        <p:spPr/>
        <p:txBody>
          <a:bodyPr>
            <a:normAutofit/>
          </a:bodyPr>
          <a:lstStyle/>
          <a:p>
            <a:pPr>
              <a:buFont typeface="Arial" panose="020B0604020202020204" pitchFamily="34" charset="0"/>
              <a:buChar char="•"/>
            </a:pPr>
            <a:endParaRPr lang="en-US" dirty="0">
              <a:solidFill>
                <a:schemeClr val="tx1"/>
              </a:solidFill>
            </a:endParaRPr>
          </a:p>
          <a:p>
            <a:pPr>
              <a:buFont typeface="Arial" panose="020B0604020202020204" pitchFamily="34" charset="0"/>
              <a:buChar char="•"/>
            </a:pPr>
            <a:r>
              <a:rPr lang="en-US" dirty="0" err="1">
                <a:solidFill>
                  <a:schemeClr val="tx1"/>
                </a:solidFill>
              </a:rPr>
              <a:t>Varstnici</a:t>
            </a:r>
            <a:r>
              <a:rPr lang="en-US" dirty="0">
                <a:solidFill>
                  <a:schemeClr val="tx1"/>
                </a:solidFill>
              </a:rPr>
              <a:t> la </a:t>
            </a:r>
            <a:r>
              <a:rPr lang="en-US" dirty="0" err="1">
                <a:solidFill>
                  <a:schemeClr val="tx1"/>
                </a:solidFill>
              </a:rPr>
              <a:t>trecere</a:t>
            </a:r>
            <a:r>
              <a:rPr lang="en-US" dirty="0">
                <a:solidFill>
                  <a:schemeClr val="tx1"/>
                </a:solidFill>
              </a:rPr>
              <a:t> in </a:t>
            </a:r>
            <a:r>
              <a:rPr lang="en-US" dirty="0" err="1">
                <a:solidFill>
                  <a:schemeClr val="tx1"/>
                </a:solidFill>
              </a:rPr>
              <a:t>ortostatism</a:t>
            </a:r>
            <a:endParaRPr lang="en-US" dirty="0">
              <a:solidFill>
                <a:schemeClr val="tx1"/>
              </a:solidFill>
            </a:endParaRPr>
          </a:p>
          <a:p>
            <a:pPr>
              <a:buFont typeface="Arial" panose="020B0604020202020204" pitchFamily="34" charset="0"/>
              <a:buChar char="•"/>
            </a:pPr>
            <a:r>
              <a:rPr lang="en-US" dirty="0" err="1">
                <a:solidFill>
                  <a:schemeClr val="tx1"/>
                </a:solidFill>
              </a:rPr>
              <a:t>Varstnici</a:t>
            </a:r>
            <a:r>
              <a:rPr lang="en-US" dirty="0">
                <a:solidFill>
                  <a:schemeClr val="tx1"/>
                </a:solidFill>
              </a:rPr>
              <a:t> postprandial</a:t>
            </a:r>
          </a:p>
          <a:p>
            <a:pPr>
              <a:buFont typeface="Arial" panose="020B0604020202020204" pitchFamily="34" charset="0"/>
              <a:buChar char="•"/>
            </a:pPr>
            <a:r>
              <a:rPr lang="en-US" dirty="0" err="1">
                <a:solidFill>
                  <a:schemeClr val="tx1"/>
                </a:solidFill>
              </a:rPr>
              <a:t>Diuretice</a:t>
            </a:r>
            <a:r>
              <a:rPr lang="en-US" dirty="0">
                <a:solidFill>
                  <a:schemeClr val="tx1"/>
                </a:solidFill>
              </a:rPr>
              <a:t> in </a:t>
            </a:r>
            <a:r>
              <a:rPr lang="en-US" dirty="0" err="1">
                <a:solidFill>
                  <a:schemeClr val="tx1"/>
                </a:solidFill>
              </a:rPr>
              <a:t>exces</a:t>
            </a:r>
            <a:endParaRPr lang="en-US" dirty="0">
              <a:solidFill>
                <a:schemeClr val="tx1"/>
              </a:solidFill>
            </a:endParaRPr>
          </a:p>
          <a:p>
            <a:pPr>
              <a:buFont typeface="Arial" panose="020B0604020202020204" pitchFamily="34" charset="0"/>
              <a:buChar char="•"/>
            </a:pPr>
            <a:r>
              <a:rPr lang="en-US" dirty="0" err="1">
                <a:solidFill>
                  <a:schemeClr val="tx1"/>
                </a:solidFill>
              </a:rPr>
              <a:t>Medicamente</a:t>
            </a:r>
            <a:r>
              <a:rPr lang="en-US" dirty="0">
                <a:solidFill>
                  <a:schemeClr val="tx1"/>
                </a:solidFill>
              </a:rPr>
              <a:t> cu </a:t>
            </a:r>
            <a:r>
              <a:rPr lang="en-US" dirty="0" err="1">
                <a:solidFill>
                  <a:schemeClr val="tx1"/>
                </a:solidFill>
              </a:rPr>
              <a:t>actiune</a:t>
            </a:r>
            <a:r>
              <a:rPr lang="en-US" dirty="0">
                <a:solidFill>
                  <a:schemeClr val="tx1"/>
                </a:solidFill>
              </a:rPr>
              <a:t> </a:t>
            </a:r>
            <a:r>
              <a:rPr lang="en-US" dirty="0" err="1">
                <a:solidFill>
                  <a:schemeClr val="tx1"/>
                </a:solidFill>
              </a:rPr>
              <a:t>centrala</a:t>
            </a:r>
            <a:endParaRPr lang="en-US" dirty="0">
              <a:solidFill>
                <a:schemeClr val="tx1"/>
              </a:solidFill>
            </a:endParaRPr>
          </a:p>
          <a:p>
            <a:pPr>
              <a:buFont typeface="Arial" panose="020B0604020202020204" pitchFamily="34" charset="0"/>
              <a:buChar char="•"/>
            </a:pPr>
            <a:r>
              <a:rPr lang="en-US" dirty="0" err="1">
                <a:solidFill>
                  <a:schemeClr val="tx1"/>
                </a:solidFill>
              </a:rPr>
              <a:t>Pacienti</a:t>
            </a:r>
            <a:r>
              <a:rPr lang="en-US" dirty="0">
                <a:solidFill>
                  <a:schemeClr val="tx1"/>
                </a:solidFill>
              </a:rPr>
              <a:t> cu DZ</a:t>
            </a:r>
          </a:p>
          <a:p>
            <a:pPr>
              <a:buFont typeface="Arial" panose="020B0604020202020204" pitchFamily="34" charset="0"/>
              <a:buChar char="•"/>
            </a:pPr>
            <a:r>
              <a:rPr lang="en-US" dirty="0" err="1">
                <a:solidFill>
                  <a:schemeClr val="tx1"/>
                </a:solidFill>
              </a:rPr>
              <a:t>Pacienti</a:t>
            </a:r>
            <a:r>
              <a:rPr lang="en-US" dirty="0">
                <a:solidFill>
                  <a:schemeClr val="tx1"/>
                </a:solidFill>
              </a:rPr>
              <a:t> cu BCR</a:t>
            </a:r>
          </a:p>
          <a:p>
            <a:endParaRPr lang="en-US" dirty="0"/>
          </a:p>
        </p:txBody>
      </p:sp>
      <p:pic>
        <p:nvPicPr>
          <p:cNvPr id="5" name="Picture 4">
            <a:extLst>
              <a:ext uri="{FF2B5EF4-FFF2-40B4-BE49-F238E27FC236}">
                <a16:creationId xmlns:a16="http://schemas.microsoft.com/office/drawing/2014/main" id="{292BA474-8A3C-1F9E-6B41-443DC1BEB90C}"/>
              </a:ext>
            </a:extLst>
          </p:cNvPr>
          <p:cNvPicPr>
            <a:picLocks noChangeAspect="1"/>
          </p:cNvPicPr>
          <p:nvPr/>
        </p:nvPicPr>
        <p:blipFill>
          <a:blip r:embed="rId2"/>
          <a:stretch>
            <a:fillRect/>
          </a:stretch>
        </p:blipFill>
        <p:spPr>
          <a:xfrm>
            <a:off x="9177337" y="1309687"/>
            <a:ext cx="2143125" cy="2143125"/>
          </a:xfrm>
          <a:prstGeom prst="rect">
            <a:avLst/>
          </a:prstGeom>
        </p:spPr>
      </p:pic>
    </p:spTree>
    <p:extLst>
      <p:ext uri="{BB962C8B-B14F-4D97-AF65-F5344CB8AC3E}">
        <p14:creationId xmlns:p14="http://schemas.microsoft.com/office/powerpoint/2010/main" val="1412089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barn(inVertical)">
                                      <p:cBhvr>
                                        <p:cTn id="10" dur="500"/>
                                        <p:tgtEl>
                                          <p:spTgt spid="3">
                                            <p:txEl>
                                              <p:pRg st="2" end="2"/>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barn(inVertical)">
                                      <p:cBhvr>
                                        <p:cTn id="13" dur="500"/>
                                        <p:tgtEl>
                                          <p:spTgt spid="3">
                                            <p:txEl>
                                              <p:pRg st="3" end="3"/>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barn(inVertical)">
                                      <p:cBhvr>
                                        <p:cTn id="16" dur="500"/>
                                        <p:tgtEl>
                                          <p:spTgt spid="3">
                                            <p:txEl>
                                              <p:pRg st="4" end="4"/>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barn(inVertical)">
                                      <p:cBhvr>
                                        <p:cTn id="19" dur="500"/>
                                        <p:tgtEl>
                                          <p:spTgt spid="3">
                                            <p:txEl>
                                              <p:pRg st="5" end="5"/>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barn(inVertical)">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727BE-1120-66D9-AE70-17AEE013E5CE}"/>
              </a:ext>
            </a:extLst>
          </p:cNvPr>
          <p:cNvSpPr>
            <a:spLocks noGrp="1"/>
          </p:cNvSpPr>
          <p:nvPr>
            <p:ph type="title"/>
          </p:nvPr>
        </p:nvSpPr>
        <p:spPr/>
        <p:txBody>
          <a:bodyPr/>
          <a:lstStyle/>
          <a:p>
            <a:r>
              <a:rPr lang="en-US" b="1" dirty="0">
                <a:solidFill>
                  <a:schemeClr val="accent1"/>
                </a:solidFill>
              </a:rPr>
              <a:t>TA </a:t>
            </a:r>
            <a:r>
              <a:rPr lang="en-US" b="1" dirty="0" err="1">
                <a:solidFill>
                  <a:schemeClr val="accent1"/>
                </a:solidFill>
              </a:rPr>
              <a:t>masurata</a:t>
            </a:r>
            <a:r>
              <a:rPr lang="en-US" b="1" dirty="0">
                <a:solidFill>
                  <a:schemeClr val="accent1"/>
                </a:solidFill>
              </a:rPr>
              <a:t> </a:t>
            </a:r>
            <a:r>
              <a:rPr lang="en-US" b="1" dirty="0" err="1">
                <a:solidFill>
                  <a:schemeClr val="accent1"/>
                </a:solidFill>
              </a:rPr>
              <a:t>dupa</a:t>
            </a:r>
            <a:r>
              <a:rPr lang="en-US" b="1" dirty="0">
                <a:solidFill>
                  <a:schemeClr val="accent1"/>
                </a:solidFill>
              </a:rPr>
              <a:t> </a:t>
            </a:r>
            <a:r>
              <a:rPr lang="en-US" b="1" dirty="0" err="1">
                <a:solidFill>
                  <a:schemeClr val="accent1"/>
                </a:solidFill>
              </a:rPr>
              <a:t>efort</a:t>
            </a:r>
            <a:r>
              <a:rPr lang="en-US" b="1" dirty="0">
                <a:solidFill>
                  <a:schemeClr val="accent1"/>
                </a:solidFill>
              </a:rPr>
              <a:t> </a:t>
            </a:r>
            <a:r>
              <a:rPr lang="en-US" b="1" dirty="0" err="1">
                <a:solidFill>
                  <a:schemeClr val="accent1"/>
                </a:solidFill>
              </a:rPr>
              <a:t>fizic</a:t>
            </a:r>
            <a:endParaRPr lang="en-US" b="1" dirty="0">
              <a:solidFill>
                <a:schemeClr val="accent1"/>
              </a:solidFill>
            </a:endParaRPr>
          </a:p>
        </p:txBody>
      </p:sp>
      <p:sp>
        <p:nvSpPr>
          <p:cNvPr id="3" name="Content Placeholder 2">
            <a:extLst>
              <a:ext uri="{FF2B5EF4-FFF2-40B4-BE49-F238E27FC236}">
                <a16:creationId xmlns:a16="http://schemas.microsoft.com/office/drawing/2014/main" id="{2C428657-F4AD-CCE3-698E-40E5358B1219}"/>
              </a:ext>
            </a:extLst>
          </p:cNvPr>
          <p:cNvSpPr>
            <a:spLocks noGrp="1"/>
          </p:cNvSpPr>
          <p:nvPr>
            <p:ph idx="1"/>
          </p:nvPr>
        </p:nvSpPr>
        <p:spPr/>
        <p:txBody>
          <a:bodyPr>
            <a:normAutofit/>
          </a:bodyPr>
          <a:lstStyle/>
          <a:p>
            <a:r>
              <a:rPr lang="en-US" dirty="0"/>
              <a:t>TA </a:t>
            </a:r>
            <a:r>
              <a:rPr lang="en-US" dirty="0" err="1"/>
              <a:t>creste</a:t>
            </a:r>
            <a:r>
              <a:rPr lang="en-US" dirty="0"/>
              <a:t> in </a:t>
            </a:r>
            <a:r>
              <a:rPr lang="en-US" dirty="0" err="1"/>
              <a:t>timpul</a:t>
            </a:r>
            <a:r>
              <a:rPr lang="en-US" dirty="0"/>
              <a:t> </a:t>
            </a:r>
            <a:r>
              <a:rPr lang="en-US" dirty="0" err="1"/>
              <a:t>efortului</a:t>
            </a:r>
            <a:r>
              <a:rPr lang="en-US" dirty="0"/>
              <a:t> (in special TAS)</a:t>
            </a:r>
          </a:p>
          <a:p>
            <a:r>
              <a:rPr lang="en-US" dirty="0" err="1"/>
              <a:t>Creșterea</a:t>
            </a:r>
            <a:r>
              <a:rPr lang="en-US" dirty="0"/>
              <a:t> TAS </a:t>
            </a:r>
            <a:r>
              <a:rPr lang="en-US" dirty="0" err="1"/>
              <a:t>în</a:t>
            </a:r>
            <a:r>
              <a:rPr lang="en-US" dirty="0"/>
              <a:t> </a:t>
            </a:r>
            <a:r>
              <a:rPr lang="en-US" dirty="0" err="1"/>
              <a:t>timpul</a:t>
            </a:r>
            <a:r>
              <a:rPr lang="en-US" dirty="0"/>
              <a:t> </a:t>
            </a:r>
            <a:r>
              <a:rPr lang="en-US" dirty="0" err="1"/>
              <a:t>efortului</a:t>
            </a:r>
            <a:r>
              <a:rPr lang="en-US" dirty="0"/>
              <a:t> </a:t>
            </a:r>
            <a:r>
              <a:rPr lang="en-US" dirty="0" err="1"/>
              <a:t>este</a:t>
            </a:r>
            <a:r>
              <a:rPr lang="en-US" dirty="0"/>
              <a:t> </a:t>
            </a:r>
            <a:r>
              <a:rPr lang="en-US" dirty="0" err="1"/>
              <a:t>legată</a:t>
            </a:r>
            <a:r>
              <a:rPr lang="en-US" dirty="0"/>
              <a:t> </a:t>
            </a:r>
            <a:r>
              <a:rPr lang="en-US" dirty="0" err="1"/>
              <a:t>deTA</a:t>
            </a:r>
            <a:r>
              <a:rPr lang="en-US" dirty="0"/>
              <a:t> </a:t>
            </a:r>
            <a:r>
              <a:rPr lang="en-US" dirty="0" err="1"/>
              <a:t>în</a:t>
            </a:r>
            <a:r>
              <a:rPr lang="en-US" dirty="0"/>
              <a:t> </a:t>
            </a:r>
            <a:r>
              <a:rPr lang="en-US" dirty="0" err="1"/>
              <a:t>repaus</a:t>
            </a:r>
            <a:r>
              <a:rPr lang="en-US" dirty="0"/>
              <a:t> </a:t>
            </a:r>
            <a:r>
              <a:rPr lang="en-US" dirty="0" err="1"/>
              <a:t>înainte</a:t>
            </a:r>
            <a:r>
              <a:rPr lang="en-US" dirty="0"/>
              <a:t> de </a:t>
            </a:r>
            <a:r>
              <a:rPr lang="en-US" dirty="0" err="1"/>
              <a:t>efort</a:t>
            </a:r>
            <a:r>
              <a:rPr lang="en-US" dirty="0"/>
              <a:t>, </a:t>
            </a:r>
            <a:r>
              <a:rPr lang="en-US" dirty="0" err="1"/>
              <a:t>vârsta</a:t>
            </a:r>
            <a:r>
              <a:rPr lang="en-US" dirty="0"/>
              <a:t>, </a:t>
            </a:r>
            <a:r>
              <a:rPr lang="en-US" dirty="0" err="1"/>
              <a:t>rigiditatea</a:t>
            </a:r>
            <a:r>
              <a:rPr lang="en-US" dirty="0"/>
              <a:t> </a:t>
            </a:r>
            <a:r>
              <a:rPr lang="en-US" dirty="0" err="1"/>
              <a:t>arterială</a:t>
            </a:r>
            <a:r>
              <a:rPr lang="en-US" dirty="0"/>
              <a:t> </a:t>
            </a:r>
            <a:r>
              <a:rPr lang="en-US" dirty="0" err="1"/>
              <a:t>și</a:t>
            </a:r>
            <a:r>
              <a:rPr lang="en-US" dirty="0"/>
              <a:t> </a:t>
            </a:r>
            <a:r>
              <a:rPr lang="en-US" dirty="0" err="1"/>
              <a:t>obezitatea</a:t>
            </a:r>
            <a:r>
              <a:rPr lang="en-US" dirty="0"/>
              <a:t> </a:t>
            </a:r>
            <a:r>
              <a:rPr lang="en-US" dirty="0" err="1"/>
              <a:t>abdominală</a:t>
            </a:r>
            <a:r>
              <a:rPr lang="en-US" dirty="0"/>
              <a:t> </a:t>
            </a:r>
            <a:r>
              <a:rPr lang="en-US" dirty="0" err="1"/>
              <a:t>și</a:t>
            </a:r>
            <a:r>
              <a:rPr lang="en-US" dirty="0"/>
              <a:t> </a:t>
            </a:r>
            <a:r>
              <a:rPr lang="en-US" dirty="0" err="1"/>
              <a:t>este</a:t>
            </a:r>
            <a:r>
              <a:rPr lang="en-US" dirty="0"/>
              <a:t> </a:t>
            </a:r>
            <a:r>
              <a:rPr lang="en-US" dirty="0" err="1"/>
              <a:t>mai</a:t>
            </a:r>
            <a:r>
              <a:rPr lang="en-US" dirty="0"/>
              <a:t> mare la </a:t>
            </a:r>
            <a:r>
              <a:rPr lang="en-US" dirty="0" err="1"/>
              <a:t>bărbați</a:t>
            </a:r>
            <a:r>
              <a:rPr lang="en-US" dirty="0"/>
              <a:t> </a:t>
            </a:r>
            <a:r>
              <a:rPr lang="en-US" dirty="0" err="1"/>
              <a:t>decât</a:t>
            </a:r>
            <a:r>
              <a:rPr lang="en-US" dirty="0"/>
              <a:t> la </a:t>
            </a:r>
            <a:r>
              <a:rPr lang="en-US" dirty="0" err="1"/>
              <a:t>femei</a:t>
            </a:r>
            <a:endParaRPr lang="en-US" dirty="0"/>
          </a:p>
          <a:p>
            <a:r>
              <a:rPr lang="en-US" dirty="0" err="1"/>
              <a:t>Creștere</a:t>
            </a:r>
            <a:r>
              <a:rPr lang="en-US" dirty="0"/>
              <a:t> </a:t>
            </a:r>
            <a:r>
              <a:rPr lang="en-US" dirty="0" err="1"/>
              <a:t>excesivă</a:t>
            </a:r>
            <a:r>
              <a:rPr lang="en-US" dirty="0"/>
              <a:t> a TA </a:t>
            </a:r>
            <a:r>
              <a:rPr lang="en-US" dirty="0" err="1"/>
              <a:t>în</a:t>
            </a:r>
            <a:r>
              <a:rPr lang="en-US" dirty="0"/>
              <a:t> </a:t>
            </a:r>
            <a:r>
              <a:rPr lang="en-US" dirty="0" err="1"/>
              <a:t>timpul</a:t>
            </a:r>
            <a:r>
              <a:rPr lang="en-US" dirty="0"/>
              <a:t> </a:t>
            </a:r>
            <a:r>
              <a:rPr lang="en-US" dirty="0" err="1"/>
              <a:t>exercițiilor</a:t>
            </a:r>
            <a:r>
              <a:rPr lang="en-US" dirty="0"/>
              <a:t> </a:t>
            </a:r>
            <a:r>
              <a:rPr lang="en-US" dirty="0" err="1"/>
              <a:t>fizice</a:t>
            </a:r>
            <a:r>
              <a:rPr lang="en-US" dirty="0"/>
              <a:t> </a:t>
            </a:r>
            <a:r>
              <a:rPr lang="en-US" dirty="0" err="1"/>
              <a:t>prezice</a:t>
            </a:r>
            <a:r>
              <a:rPr lang="en-US" dirty="0"/>
              <a:t> </a:t>
            </a:r>
            <a:r>
              <a:rPr lang="en-US" dirty="0" err="1"/>
              <a:t>dezvoltarea</a:t>
            </a:r>
            <a:r>
              <a:rPr lang="en-US" dirty="0"/>
              <a:t> </a:t>
            </a:r>
            <a:r>
              <a:rPr lang="en-US" dirty="0" err="1"/>
              <a:t>hipertensiunii,independent</a:t>
            </a:r>
            <a:r>
              <a:rPr lang="en-US" dirty="0"/>
              <a:t> de TA </a:t>
            </a:r>
            <a:r>
              <a:rPr lang="en-US" dirty="0" err="1"/>
              <a:t>în</a:t>
            </a:r>
            <a:r>
              <a:rPr lang="en-US" dirty="0"/>
              <a:t> </a:t>
            </a:r>
            <a:r>
              <a:rPr lang="en-US" dirty="0" err="1"/>
              <a:t>repaus</a:t>
            </a:r>
            <a:endParaRPr lang="en-US" dirty="0"/>
          </a:p>
          <a:p>
            <a:r>
              <a:rPr lang="en-US" dirty="0"/>
              <a:t>Document de </a:t>
            </a:r>
            <a:r>
              <a:rPr lang="en-US" dirty="0" err="1"/>
              <a:t>consens</a:t>
            </a:r>
            <a:r>
              <a:rPr lang="en-US" dirty="0"/>
              <a:t> al </a:t>
            </a:r>
            <a:r>
              <a:rPr lang="en-US" dirty="0" err="1"/>
              <a:t>Asociației</a:t>
            </a:r>
            <a:r>
              <a:rPr lang="en-US" dirty="0"/>
              <a:t> </a:t>
            </a:r>
            <a:r>
              <a:rPr lang="en-US" dirty="0" err="1"/>
              <a:t>Europene</a:t>
            </a:r>
            <a:r>
              <a:rPr lang="en-US" dirty="0"/>
              <a:t> de </a:t>
            </a:r>
            <a:r>
              <a:rPr lang="en-US" dirty="0" err="1"/>
              <a:t>Cardiologie</a:t>
            </a:r>
            <a:r>
              <a:rPr lang="en-US" dirty="0"/>
              <a:t> </a:t>
            </a:r>
            <a:r>
              <a:rPr lang="en-US" dirty="0" err="1"/>
              <a:t>Preventivă</a:t>
            </a:r>
            <a:r>
              <a:rPr lang="en-US" dirty="0"/>
              <a:t> </a:t>
            </a:r>
            <a:r>
              <a:rPr lang="en-US" b="1" dirty="0"/>
              <a:t>TA &gt;220 mmHg </a:t>
            </a:r>
            <a:r>
              <a:rPr lang="en-US" dirty="0"/>
              <a:t>la </a:t>
            </a:r>
            <a:r>
              <a:rPr lang="en-US" dirty="0" err="1"/>
              <a:t>bărbați</a:t>
            </a:r>
            <a:r>
              <a:rPr lang="en-US" dirty="0"/>
              <a:t> </a:t>
            </a:r>
            <a:r>
              <a:rPr lang="en-US" b="1" dirty="0"/>
              <a:t>TA&gt;200 mmHg </a:t>
            </a:r>
            <a:r>
              <a:rPr lang="en-US" dirty="0"/>
              <a:t>la </a:t>
            </a:r>
            <a:r>
              <a:rPr lang="en-US" dirty="0" err="1"/>
              <a:t>femei</a:t>
            </a:r>
            <a:r>
              <a:rPr lang="en-US" dirty="0"/>
              <a:t> </a:t>
            </a:r>
            <a:r>
              <a:rPr lang="en-US" dirty="0" err="1"/>
              <a:t>măsurata</a:t>
            </a:r>
            <a:r>
              <a:rPr lang="en-US" dirty="0"/>
              <a:t> la </a:t>
            </a:r>
            <a:r>
              <a:rPr lang="en-US" dirty="0" err="1"/>
              <a:t>efort</a:t>
            </a:r>
            <a:r>
              <a:rPr lang="en-US" dirty="0"/>
              <a:t> maxim </a:t>
            </a:r>
            <a:r>
              <a:rPr lang="en-US" dirty="0" err="1"/>
              <a:t>în</a:t>
            </a:r>
            <a:r>
              <a:rPr lang="en-US" dirty="0"/>
              <a:t> </a:t>
            </a:r>
            <a:r>
              <a:rPr lang="en-US" dirty="0" err="1"/>
              <a:t>timpul</a:t>
            </a:r>
            <a:r>
              <a:rPr lang="en-US" dirty="0"/>
              <a:t> </a:t>
            </a:r>
            <a:r>
              <a:rPr lang="en-US" dirty="0" err="1"/>
              <a:t>cicloergometriei</a:t>
            </a:r>
            <a:r>
              <a:rPr lang="en-US" dirty="0"/>
              <a:t> </a:t>
            </a:r>
            <a:r>
              <a:rPr lang="en-US" dirty="0" err="1"/>
              <a:t>justifică</a:t>
            </a:r>
            <a:r>
              <a:rPr lang="en-US" dirty="0"/>
              <a:t> o </a:t>
            </a:r>
            <a:r>
              <a:rPr lang="en-US" dirty="0" err="1"/>
              <a:t>evaluare</a:t>
            </a:r>
            <a:r>
              <a:rPr lang="en-US" dirty="0"/>
              <a:t> </a:t>
            </a:r>
            <a:r>
              <a:rPr lang="en-US" dirty="0" err="1"/>
              <a:t>clinică</a:t>
            </a:r>
            <a:r>
              <a:rPr lang="en-US" dirty="0"/>
              <a:t> </a:t>
            </a:r>
            <a:r>
              <a:rPr lang="en-US" dirty="0" err="1"/>
              <a:t>suplimentară</a:t>
            </a:r>
            <a:r>
              <a:rPr lang="en-US" dirty="0"/>
              <a:t>, </a:t>
            </a:r>
            <a:r>
              <a:rPr lang="en-US" dirty="0" err="1"/>
              <a:t>inclusiv</a:t>
            </a:r>
            <a:r>
              <a:rPr lang="en-US" dirty="0"/>
              <a:t> MATA</a:t>
            </a:r>
          </a:p>
        </p:txBody>
      </p:sp>
    </p:spTree>
    <p:extLst>
      <p:ext uri="{BB962C8B-B14F-4D97-AF65-F5344CB8AC3E}">
        <p14:creationId xmlns:p14="http://schemas.microsoft.com/office/powerpoint/2010/main" val="24047001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F6F92-32AA-9F8D-CF32-7F82A06948A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ED09F1B-3EFE-81E9-87A9-CF6333249C04}"/>
              </a:ext>
            </a:extLst>
          </p:cNvPr>
          <p:cNvSpPr>
            <a:spLocks noGrp="1"/>
          </p:cNvSpPr>
          <p:nvPr>
            <p:ph idx="1"/>
          </p:nvPr>
        </p:nvSpPr>
        <p:spPr/>
        <p:txBody>
          <a:bodyPr/>
          <a:lstStyle/>
          <a:p>
            <a:r>
              <a:rPr lang="en-US" dirty="0" err="1"/>
              <a:t>răspunsul</a:t>
            </a:r>
            <a:r>
              <a:rPr lang="en-US" dirty="0"/>
              <a:t> TA la </a:t>
            </a:r>
            <a:r>
              <a:rPr lang="en-US" dirty="0" err="1"/>
              <a:t>efort</a:t>
            </a:r>
            <a:r>
              <a:rPr lang="en-US" dirty="0"/>
              <a:t> submaximal – </a:t>
            </a:r>
            <a:r>
              <a:rPr lang="en-US" dirty="0" err="1"/>
              <a:t>semnificatie</a:t>
            </a:r>
            <a:r>
              <a:rPr lang="en-US" dirty="0"/>
              <a:t> </a:t>
            </a:r>
            <a:r>
              <a:rPr lang="en-US" dirty="0" err="1"/>
              <a:t>prognostica</a:t>
            </a:r>
            <a:r>
              <a:rPr lang="en-US" dirty="0"/>
              <a:t> </a:t>
            </a:r>
            <a:r>
              <a:rPr lang="en-US" dirty="0" err="1"/>
              <a:t>mai</a:t>
            </a:r>
            <a:r>
              <a:rPr lang="en-US" dirty="0"/>
              <a:t> mare </a:t>
            </a:r>
          </a:p>
          <a:p>
            <a:r>
              <a:rPr lang="en-US" dirty="0" err="1"/>
              <a:t>hipotensiunea</a:t>
            </a:r>
            <a:r>
              <a:rPr lang="en-US" dirty="0"/>
              <a:t> </a:t>
            </a:r>
            <a:r>
              <a:rPr lang="en-US" dirty="0" err="1"/>
              <a:t>arterială</a:t>
            </a:r>
            <a:r>
              <a:rPr lang="en-US" dirty="0"/>
              <a:t> la </a:t>
            </a:r>
            <a:r>
              <a:rPr lang="en-US" dirty="0" err="1"/>
              <a:t>efort</a:t>
            </a:r>
            <a:r>
              <a:rPr lang="en-US" dirty="0"/>
              <a:t>  =&gt;</a:t>
            </a:r>
            <a:r>
              <a:rPr lang="en-US" dirty="0" err="1"/>
              <a:t>poate</a:t>
            </a:r>
            <a:r>
              <a:rPr lang="en-US" dirty="0"/>
              <a:t> fi un </a:t>
            </a:r>
            <a:r>
              <a:rPr lang="en-US" dirty="0" err="1"/>
              <a:t>semn</a:t>
            </a:r>
            <a:r>
              <a:rPr lang="en-US" dirty="0"/>
              <a:t> al </a:t>
            </a:r>
            <a:r>
              <a:rPr lang="en-US" dirty="0" err="1"/>
              <a:t>unei</a:t>
            </a:r>
            <a:r>
              <a:rPr lang="en-US" dirty="0"/>
              <a:t> </a:t>
            </a:r>
            <a:r>
              <a:rPr lang="en-US" dirty="0" err="1"/>
              <a:t>boli</a:t>
            </a:r>
            <a:r>
              <a:rPr lang="en-US" dirty="0"/>
              <a:t> CV </a:t>
            </a:r>
            <a:r>
              <a:rPr lang="en-US" dirty="0" err="1"/>
              <a:t>subiacente</a:t>
            </a:r>
            <a:endParaRPr lang="en-US" dirty="0"/>
          </a:p>
          <a:p>
            <a:r>
              <a:rPr lang="en-US" dirty="0" err="1"/>
              <a:t>testarea</a:t>
            </a:r>
            <a:r>
              <a:rPr lang="en-US" dirty="0"/>
              <a:t> </a:t>
            </a:r>
            <a:r>
              <a:rPr lang="en-US" dirty="0" err="1"/>
              <a:t>efortului</a:t>
            </a:r>
            <a:r>
              <a:rPr lang="en-US" dirty="0"/>
              <a:t> nu </a:t>
            </a:r>
            <a:r>
              <a:rPr lang="en-US" dirty="0" err="1"/>
              <a:t>este</a:t>
            </a:r>
            <a:r>
              <a:rPr lang="en-US" dirty="0"/>
              <a:t> </a:t>
            </a:r>
            <a:r>
              <a:rPr lang="en-US" dirty="0" err="1"/>
              <a:t>recomandată</a:t>
            </a:r>
            <a:r>
              <a:rPr lang="en-US" dirty="0"/>
              <a:t> ca </a:t>
            </a:r>
            <a:r>
              <a:rPr lang="en-US" dirty="0" err="1"/>
              <a:t>parte</a:t>
            </a:r>
            <a:r>
              <a:rPr lang="en-US" dirty="0"/>
              <a:t> a </a:t>
            </a:r>
            <a:r>
              <a:rPr lang="en-US" dirty="0" err="1"/>
              <a:t>evaluării</a:t>
            </a:r>
            <a:r>
              <a:rPr lang="en-US" dirty="0"/>
              <a:t> de </a:t>
            </a:r>
            <a:r>
              <a:rPr lang="en-US" dirty="0" err="1"/>
              <a:t>rutină</a:t>
            </a:r>
            <a:r>
              <a:rPr lang="en-US" dirty="0"/>
              <a:t> a </a:t>
            </a:r>
            <a:r>
              <a:rPr lang="en-US" dirty="0" err="1"/>
              <a:t>hipertensiunii</a:t>
            </a:r>
            <a:r>
              <a:rPr lang="en-US" dirty="0"/>
              <a:t> </a:t>
            </a:r>
            <a:r>
              <a:rPr lang="en-US" dirty="0" err="1"/>
              <a:t>arteriale</a:t>
            </a:r>
            <a:r>
              <a:rPr lang="en-US" dirty="0"/>
              <a:t> nu </a:t>
            </a:r>
            <a:r>
              <a:rPr lang="en-US" dirty="0" err="1"/>
              <a:t>este</a:t>
            </a:r>
            <a:r>
              <a:rPr lang="en-US" dirty="0"/>
              <a:t> </a:t>
            </a:r>
            <a:r>
              <a:rPr lang="en-US" dirty="0" err="1"/>
              <a:t>standardizat</a:t>
            </a:r>
            <a:endParaRPr lang="en-US" dirty="0"/>
          </a:p>
          <a:p>
            <a:r>
              <a:rPr lang="en-US" dirty="0" err="1"/>
              <a:t>Pacientii</a:t>
            </a:r>
            <a:r>
              <a:rPr lang="en-US" dirty="0"/>
              <a:t> cu HTA – se </a:t>
            </a:r>
            <a:r>
              <a:rPr lang="en-US" dirty="0" err="1"/>
              <a:t>recomanda</a:t>
            </a:r>
            <a:r>
              <a:rPr lang="en-US" dirty="0"/>
              <a:t> </a:t>
            </a:r>
            <a:r>
              <a:rPr lang="en-US" dirty="0" err="1"/>
              <a:t>exercitiu</a:t>
            </a:r>
            <a:r>
              <a:rPr lang="en-US" dirty="0"/>
              <a:t> </a:t>
            </a:r>
            <a:r>
              <a:rPr lang="en-US" dirty="0" err="1"/>
              <a:t>fizic</a:t>
            </a:r>
            <a:r>
              <a:rPr lang="en-US" dirty="0"/>
              <a:t> </a:t>
            </a:r>
            <a:r>
              <a:rPr lang="en-US" dirty="0" err="1"/>
              <a:t>regulat</a:t>
            </a:r>
            <a:r>
              <a:rPr lang="en-US" dirty="0"/>
              <a:t>, cu </a:t>
            </a:r>
            <a:r>
              <a:rPr lang="en-US" dirty="0" err="1"/>
              <a:t>excp</a:t>
            </a:r>
            <a:r>
              <a:rPr lang="en-US" dirty="0"/>
              <a:t> HTA grad 3</a:t>
            </a:r>
          </a:p>
        </p:txBody>
      </p:sp>
    </p:spTree>
    <p:extLst>
      <p:ext uri="{BB962C8B-B14F-4D97-AF65-F5344CB8AC3E}">
        <p14:creationId xmlns:p14="http://schemas.microsoft.com/office/powerpoint/2010/main" val="34207709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91E564-5642-9653-E294-F6E83740B60F}"/>
              </a:ext>
            </a:extLst>
          </p:cNvPr>
          <p:cNvSpPr>
            <a:spLocks noGrp="1"/>
          </p:cNvSpPr>
          <p:nvPr>
            <p:ph type="title"/>
          </p:nvPr>
        </p:nvSpPr>
        <p:spPr/>
        <p:txBody>
          <a:bodyPr/>
          <a:lstStyle/>
          <a:p>
            <a:r>
              <a:rPr lang="en-US" dirty="0"/>
              <a:t>HTA la </a:t>
            </a:r>
            <a:r>
              <a:rPr lang="en-US" dirty="0" err="1"/>
              <a:t>copil</a:t>
            </a:r>
            <a:endParaRPr lang="en-US" dirty="0"/>
          </a:p>
        </p:txBody>
      </p:sp>
      <p:sp>
        <p:nvSpPr>
          <p:cNvPr id="5" name="Text Placeholder 4">
            <a:extLst>
              <a:ext uri="{FF2B5EF4-FFF2-40B4-BE49-F238E27FC236}">
                <a16:creationId xmlns:a16="http://schemas.microsoft.com/office/drawing/2014/main" id="{B3FF4060-0DCD-1C8D-4553-469567050AB5}"/>
              </a:ext>
            </a:extLst>
          </p:cNvPr>
          <p:cNvSpPr>
            <a:spLocks noGrp="1"/>
          </p:cNvSpPr>
          <p:nvPr>
            <p:ph type="body" idx="1"/>
          </p:nvPr>
        </p:nvSpPr>
        <p:spPr>
          <a:solidFill>
            <a:schemeClr val="accent2"/>
          </a:solidFill>
        </p:spPr>
        <p:txBody>
          <a:bodyPr/>
          <a:lstStyle/>
          <a:p>
            <a:endParaRPr lang="en-US" dirty="0"/>
          </a:p>
        </p:txBody>
      </p:sp>
      <p:pic>
        <p:nvPicPr>
          <p:cNvPr id="10" name="Picture 9">
            <a:extLst>
              <a:ext uri="{FF2B5EF4-FFF2-40B4-BE49-F238E27FC236}">
                <a16:creationId xmlns:a16="http://schemas.microsoft.com/office/drawing/2014/main" id="{CEC30DB3-5A3A-3A0D-E3B6-E53947EAAC2E}"/>
              </a:ext>
            </a:extLst>
          </p:cNvPr>
          <p:cNvPicPr>
            <a:picLocks noChangeAspect="1"/>
          </p:cNvPicPr>
          <p:nvPr/>
        </p:nvPicPr>
        <p:blipFill>
          <a:blip r:embed="rId2"/>
          <a:stretch>
            <a:fillRect/>
          </a:stretch>
        </p:blipFill>
        <p:spPr>
          <a:xfrm>
            <a:off x="4997557" y="381000"/>
            <a:ext cx="6247330" cy="3943350"/>
          </a:xfrm>
          <a:prstGeom prst="rect">
            <a:avLst/>
          </a:prstGeom>
        </p:spPr>
      </p:pic>
    </p:spTree>
    <p:extLst>
      <p:ext uri="{BB962C8B-B14F-4D97-AF65-F5344CB8AC3E}">
        <p14:creationId xmlns:p14="http://schemas.microsoft.com/office/powerpoint/2010/main" val="33008016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C4655-434B-179B-FC00-E9EB2A48259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35BCF91-5F5F-2383-8574-3A7DDE365DB9}"/>
              </a:ext>
            </a:extLst>
          </p:cNvPr>
          <p:cNvSpPr>
            <a:spLocks noGrp="1"/>
          </p:cNvSpPr>
          <p:nvPr>
            <p:ph idx="1"/>
          </p:nvPr>
        </p:nvSpPr>
        <p:spPr/>
        <p:txBody>
          <a:bodyPr/>
          <a:lstStyle/>
          <a:p>
            <a:r>
              <a:rPr lang="ro-RO" dirty="0"/>
              <a:t>Prevalența </a:t>
            </a:r>
            <a:r>
              <a:rPr lang="ro-RO" b="1" dirty="0">
                <a:solidFill>
                  <a:srgbClr val="C00000"/>
                </a:solidFill>
                <a:effectLst>
                  <a:outerShdw blurRad="38100" dist="38100" dir="2700000" algn="tl">
                    <a:srgbClr val="000000">
                      <a:alpha val="43137"/>
                    </a:srgbClr>
                  </a:outerShdw>
                </a:effectLst>
              </a:rPr>
              <a:t>2-5%</a:t>
            </a:r>
          </a:p>
          <a:p>
            <a:r>
              <a:rPr lang="ro-RO" dirty="0"/>
              <a:t>A crescut în raport cu creșterea prevalenței obezității la copil</a:t>
            </a:r>
          </a:p>
          <a:p>
            <a:r>
              <a:rPr lang="ro-RO" dirty="0"/>
              <a:t>Adolescenții </a:t>
            </a:r>
            <a:r>
              <a:rPr lang="ro-RO" b="1" dirty="0"/>
              <a:t>obezi</a:t>
            </a:r>
            <a:r>
              <a:rPr lang="ro-RO" dirty="0"/>
              <a:t> – 30% băieți, 23-30% fete au HTA</a:t>
            </a:r>
          </a:p>
          <a:p>
            <a:r>
              <a:rPr lang="ro-RO" dirty="0"/>
              <a:t>TA crescută în copilărie </a:t>
            </a:r>
            <a:r>
              <a:rPr lang="en-US" dirty="0"/>
              <a:t>=&gt;  </a:t>
            </a:r>
            <a:r>
              <a:rPr lang="ro-RO" dirty="0"/>
              <a:t>risc de </a:t>
            </a:r>
            <a:r>
              <a:rPr lang="ro-RO" b="1" dirty="0"/>
              <a:t>HTA la adult</a:t>
            </a:r>
          </a:p>
          <a:p>
            <a:r>
              <a:rPr lang="ro-RO" dirty="0"/>
              <a:t>HVS se dezvoltă în câțiva ani</a:t>
            </a:r>
            <a:r>
              <a:rPr lang="en-US" dirty="0"/>
              <a:t> =&gt; </a:t>
            </a:r>
            <a:r>
              <a:rPr lang="ro-RO" dirty="0"/>
              <a:t>poate </a:t>
            </a:r>
            <a:r>
              <a:rPr lang="ro-RO" b="1" dirty="0"/>
              <a:t>regresa</a:t>
            </a:r>
            <a:r>
              <a:rPr lang="ro-RO" dirty="0"/>
              <a:t> sub tratament corect</a:t>
            </a:r>
          </a:p>
          <a:p>
            <a:r>
              <a:rPr lang="ro-RO" dirty="0"/>
              <a:t>Progresia ATS și evenimente CV </a:t>
            </a:r>
            <a:endParaRPr lang="en-US" dirty="0"/>
          </a:p>
          <a:p>
            <a:endParaRPr lang="en-US" dirty="0"/>
          </a:p>
        </p:txBody>
      </p:sp>
    </p:spTree>
    <p:extLst>
      <p:ext uri="{BB962C8B-B14F-4D97-AF65-F5344CB8AC3E}">
        <p14:creationId xmlns:p14="http://schemas.microsoft.com/office/powerpoint/2010/main" val="42648600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a:t>Când măsurăm TA la copil?</a:t>
            </a:r>
            <a:endParaRPr lang="en-US" dirty="0"/>
          </a:p>
        </p:txBody>
      </p:sp>
      <p:sp>
        <p:nvSpPr>
          <p:cNvPr id="3" name="Content Placeholder 2"/>
          <p:cNvSpPr>
            <a:spLocks noGrp="1"/>
          </p:cNvSpPr>
          <p:nvPr>
            <p:ph idx="1"/>
          </p:nvPr>
        </p:nvSpPr>
        <p:spPr/>
        <p:txBody>
          <a:bodyPr/>
          <a:lstStyle/>
          <a:p>
            <a:r>
              <a:rPr lang="ro-RO" dirty="0"/>
              <a:t>Copil </a:t>
            </a:r>
            <a:r>
              <a:rPr lang="ro-RO" b="1" dirty="0">
                <a:solidFill>
                  <a:srgbClr val="C00000"/>
                </a:solidFill>
                <a:effectLst>
                  <a:outerShdw blurRad="38100" dist="38100" dir="2700000" algn="tl">
                    <a:srgbClr val="000000">
                      <a:alpha val="43137"/>
                    </a:srgbClr>
                  </a:outerShdw>
                </a:effectLst>
              </a:rPr>
              <a:t>≥ 3 ani </a:t>
            </a:r>
            <a:r>
              <a:rPr lang="ro-RO" dirty="0"/>
              <a:t>obligatoriu screening în cadrul evaluării anuale de bilanț</a:t>
            </a:r>
          </a:p>
          <a:p>
            <a:r>
              <a:rPr lang="ro-RO" dirty="0"/>
              <a:t>Mai frecvent (la fiecare consultație)</a:t>
            </a:r>
          </a:p>
          <a:p>
            <a:pPr lvl="1">
              <a:buClr>
                <a:srgbClr val="C00000"/>
              </a:buClr>
              <a:buFont typeface="Courier New" panose="02070309020205020404" pitchFamily="49" charset="0"/>
              <a:buChar char="o"/>
            </a:pPr>
            <a:r>
              <a:rPr lang="ro-RO" sz="2800" dirty="0"/>
              <a:t>Obezi</a:t>
            </a:r>
          </a:p>
          <a:p>
            <a:pPr lvl="1">
              <a:buClr>
                <a:srgbClr val="C00000"/>
              </a:buClr>
              <a:buFont typeface="Courier New" panose="02070309020205020404" pitchFamily="49" charset="0"/>
              <a:buChar char="o"/>
            </a:pPr>
            <a:r>
              <a:rPr lang="ro-RO" sz="2800" dirty="0"/>
              <a:t>Medicație care crește TA</a:t>
            </a:r>
          </a:p>
          <a:p>
            <a:pPr lvl="1">
              <a:buClr>
                <a:srgbClr val="C00000"/>
              </a:buClr>
              <a:buFont typeface="Courier New" panose="02070309020205020404" pitchFamily="49" charset="0"/>
              <a:buChar char="o"/>
            </a:pPr>
            <a:r>
              <a:rPr lang="ro-RO" sz="2800" dirty="0"/>
              <a:t>Boli renale</a:t>
            </a:r>
          </a:p>
          <a:p>
            <a:pPr lvl="1">
              <a:buClr>
                <a:srgbClr val="C00000"/>
              </a:buClr>
              <a:buFont typeface="Courier New" panose="02070309020205020404" pitchFamily="49" charset="0"/>
              <a:buChar char="o"/>
            </a:pPr>
            <a:r>
              <a:rPr lang="ro-RO" sz="2800" dirty="0"/>
              <a:t>Istoric de </a:t>
            </a:r>
            <a:r>
              <a:rPr lang="ro-RO" sz="2800" dirty="0" err="1"/>
              <a:t>coarctație</a:t>
            </a:r>
            <a:r>
              <a:rPr lang="ro-RO" sz="2800" dirty="0"/>
              <a:t> </a:t>
            </a:r>
            <a:r>
              <a:rPr lang="ro-RO" sz="2800" dirty="0" err="1"/>
              <a:t>Ao</a:t>
            </a:r>
            <a:endParaRPr lang="ro-RO" sz="2800" dirty="0"/>
          </a:p>
          <a:p>
            <a:pPr lvl="1">
              <a:buClr>
                <a:srgbClr val="C00000"/>
              </a:buClr>
              <a:buFont typeface="Courier New" panose="02070309020205020404" pitchFamily="49" charset="0"/>
              <a:buChar char="o"/>
            </a:pPr>
            <a:r>
              <a:rPr lang="ro-RO" sz="2800" dirty="0"/>
              <a:t>DZ</a:t>
            </a:r>
          </a:p>
          <a:p>
            <a:endParaRPr lang="en-US" dirty="0"/>
          </a:p>
        </p:txBody>
      </p:sp>
    </p:spTree>
    <p:extLst>
      <p:ext uri="{BB962C8B-B14F-4D97-AF65-F5344CB8AC3E}">
        <p14:creationId xmlns:p14="http://schemas.microsoft.com/office/powerpoint/2010/main" val="150585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629958" y="4370706"/>
            <a:ext cx="6058563" cy="1703297"/>
          </a:xfrm>
          <a:prstGeom prst="rect">
            <a:avLst/>
          </a:prstGeom>
          <a:ln>
            <a:solidFill>
              <a:schemeClr val="accent1"/>
            </a:solidFill>
          </a:ln>
        </p:spPr>
      </p:pic>
      <p:pic>
        <p:nvPicPr>
          <p:cNvPr id="5" name="Picture 4"/>
          <p:cNvPicPr>
            <a:picLocks noChangeAspect="1"/>
          </p:cNvPicPr>
          <p:nvPr/>
        </p:nvPicPr>
        <p:blipFill>
          <a:blip r:embed="rId3"/>
          <a:stretch>
            <a:fillRect/>
          </a:stretch>
        </p:blipFill>
        <p:spPr>
          <a:xfrm>
            <a:off x="233277" y="342900"/>
            <a:ext cx="3848867" cy="2823675"/>
          </a:xfrm>
          <a:prstGeom prst="rect">
            <a:avLst/>
          </a:prstGeom>
          <a:ln>
            <a:solidFill>
              <a:schemeClr val="accent1"/>
            </a:solidFill>
          </a:ln>
        </p:spPr>
      </p:pic>
      <p:pic>
        <p:nvPicPr>
          <p:cNvPr id="6" name="Picture 5"/>
          <p:cNvPicPr>
            <a:picLocks noChangeAspect="1"/>
          </p:cNvPicPr>
          <p:nvPr/>
        </p:nvPicPr>
        <p:blipFill>
          <a:blip r:embed="rId4"/>
          <a:stretch>
            <a:fillRect/>
          </a:stretch>
        </p:blipFill>
        <p:spPr>
          <a:xfrm>
            <a:off x="5334000" y="228600"/>
            <a:ext cx="4169229" cy="3544481"/>
          </a:xfrm>
          <a:prstGeom prst="rect">
            <a:avLst/>
          </a:prstGeom>
          <a:ln>
            <a:solidFill>
              <a:schemeClr val="accent1"/>
            </a:solidFill>
          </a:ln>
        </p:spPr>
      </p:pic>
      <p:pic>
        <p:nvPicPr>
          <p:cNvPr id="3" name="Picture 2">
            <a:extLst>
              <a:ext uri="{FF2B5EF4-FFF2-40B4-BE49-F238E27FC236}">
                <a16:creationId xmlns:a16="http://schemas.microsoft.com/office/drawing/2014/main" id="{4161AF76-FE02-E483-F398-9C390FECD9F5}"/>
              </a:ext>
            </a:extLst>
          </p:cNvPr>
          <p:cNvPicPr>
            <a:picLocks noChangeAspect="1"/>
          </p:cNvPicPr>
          <p:nvPr/>
        </p:nvPicPr>
        <p:blipFill>
          <a:blip r:embed="rId5"/>
          <a:stretch>
            <a:fillRect/>
          </a:stretch>
        </p:blipFill>
        <p:spPr>
          <a:xfrm>
            <a:off x="873071" y="3515755"/>
            <a:ext cx="3878544" cy="2518007"/>
          </a:xfrm>
          <a:prstGeom prst="rect">
            <a:avLst/>
          </a:prstGeom>
          <a:ln>
            <a:solidFill>
              <a:schemeClr val="accent1"/>
            </a:solidFill>
          </a:ln>
        </p:spPr>
      </p:pic>
    </p:spTree>
    <p:extLst>
      <p:ext uri="{BB962C8B-B14F-4D97-AF65-F5344CB8AC3E}">
        <p14:creationId xmlns:p14="http://schemas.microsoft.com/office/powerpoint/2010/main" val="902070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ro-RO" dirty="0"/>
              <a:t>Indicații de măsurare a TA la copil &lt; 3 ani</a:t>
            </a:r>
            <a:endParaRPr lang="en-US" dirty="0"/>
          </a:p>
        </p:txBody>
      </p:sp>
      <p:sp>
        <p:nvSpPr>
          <p:cNvPr id="3" name="Content Placeholder 2"/>
          <p:cNvSpPr>
            <a:spLocks noGrp="1"/>
          </p:cNvSpPr>
          <p:nvPr>
            <p:ph sz="half" idx="1"/>
          </p:nvPr>
        </p:nvSpPr>
        <p:spPr>
          <a:ln>
            <a:solidFill>
              <a:schemeClr val="tx1"/>
            </a:solidFill>
          </a:ln>
        </p:spPr>
        <p:txBody>
          <a:bodyPr>
            <a:normAutofit fontScale="92500"/>
          </a:bodyPr>
          <a:lstStyle/>
          <a:p>
            <a:r>
              <a:rPr lang="ro-RO" dirty="0"/>
              <a:t>Boli congenitale cardiace (operate sau n</a:t>
            </a:r>
            <a:r>
              <a:rPr lang="en-US" dirty="0" err="1"/>
              <a:t>eoperate</a:t>
            </a:r>
            <a:r>
              <a:rPr lang="ro-RO" dirty="0"/>
              <a:t>)</a:t>
            </a:r>
          </a:p>
          <a:p>
            <a:r>
              <a:rPr lang="ro-RO" dirty="0"/>
              <a:t>ITU recurente</a:t>
            </a:r>
          </a:p>
          <a:p>
            <a:r>
              <a:rPr lang="ro-RO" dirty="0"/>
              <a:t>Malformații urologice</a:t>
            </a:r>
          </a:p>
          <a:p>
            <a:r>
              <a:rPr lang="ro-RO" dirty="0"/>
              <a:t>Boli renale, hematurie, proteinurie</a:t>
            </a:r>
          </a:p>
          <a:p>
            <a:r>
              <a:rPr lang="ro-RO" dirty="0"/>
              <a:t>Istoric familial de boli renale</a:t>
            </a:r>
          </a:p>
          <a:p>
            <a:r>
              <a:rPr lang="ro-RO" dirty="0"/>
              <a:t>Transplant organe</a:t>
            </a:r>
          </a:p>
          <a:p>
            <a:r>
              <a:rPr lang="ro-RO" dirty="0"/>
              <a:t>Transplant medular</a:t>
            </a:r>
          </a:p>
          <a:p>
            <a:r>
              <a:rPr lang="ro-RO" dirty="0"/>
              <a:t>Malignități</a:t>
            </a:r>
          </a:p>
        </p:txBody>
      </p:sp>
      <p:sp>
        <p:nvSpPr>
          <p:cNvPr id="5" name="Content Placeholder 4"/>
          <p:cNvSpPr>
            <a:spLocks noGrp="1"/>
          </p:cNvSpPr>
          <p:nvPr>
            <p:ph sz="half" idx="2"/>
          </p:nvPr>
        </p:nvSpPr>
        <p:spPr>
          <a:ln>
            <a:solidFill>
              <a:schemeClr val="tx1"/>
            </a:solidFill>
          </a:ln>
        </p:spPr>
        <p:txBody>
          <a:bodyPr>
            <a:normAutofit fontScale="92500"/>
          </a:bodyPr>
          <a:lstStyle/>
          <a:p>
            <a:r>
              <a:rPr lang="ro-RO" dirty="0"/>
              <a:t>Neurofibromatoză</a:t>
            </a:r>
          </a:p>
          <a:p>
            <a:r>
              <a:rPr lang="ro-RO" dirty="0"/>
              <a:t>Scleroza </a:t>
            </a:r>
            <a:r>
              <a:rPr lang="ro-RO" dirty="0" err="1"/>
              <a:t>tuberoasă</a:t>
            </a:r>
            <a:endParaRPr lang="ro-RO" dirty="0"/>
          </a:p>
          <a:p>
            <a:r>
              <a:rPr lang="ro-RO" dirty="0" err="1"/>
              <a:t>Siclemia</a:t>
            </a:r>
            <a:r>
              <a:rPr lang="ro-RO" dirty="0"/>
              <a:t> </a:t>
            </a:r>
          </a:p>
          <a:p>
            <a:r>
              <a:rPr lang="ro-RO" dirty="0"/>
              <a:t>G mică la naștere</a:t>
            </a:r>
          </a:p>
          <a:p>
            <a:r>
              <a:rPr lang="ro-RO" dirty="0"/>
              <a:t>Prematuri (sub 32 </a:t>
            </a:r>
            <a:r>
              <a:rPr lang="ro-RO" dirty="0" err="1"/>
              <a:t>săpt</a:t>
            </a:r>
            <a:r>
              <a:rPr lang="ro-RO" dirty="0"/>
              <a:t>)</a:t>
            </a:r>
          </a:p>
          <a:p>
            <a:r>
              <a:rPr lang="ro-RO" dirty="0"/>
              <a:t>Complicații neonatale care au presupus terapie intensivă</a:t>
            </a:r>
          </a:p>
          <a:p>
            <a:r>
              <a:rPr lang="ro-RO" dirty="0"/>
              <a:t>Cateterizare  de artera ombilicală</a:t>
            </a:r>
            <a:endParaRPr lang="en-US" dirty="0"/>
          </a:p>
        </p:txBody>
      </p:sp>
    </p:spTree>
    <p:extLst>
      <p:ext uri="{BB962C8B-B14F-4D97-AF65-F5344CB8AC3E}">
        <p14:creationId xmlns:p14="http://schemas.microsoft.com/office/powerpoint/2010/main" val="1429418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 y="457200"/>
            <a:ext cx="8039101" cy="647700"/>
          </a:xfrm>
        </p:spPr>
        <p:txBody>
          <a:bodyPr>
            <a:normAutofit fontScale="90000"/>
          </a:bodyPr>
          <a:lstStyle/>
          <a:p>
            <a:pPr algn="ctr"/>
            <a:r>
              <a:rPr lang="en-US" dirty="0"/>
              <a:t>M</a:t>
            </a:r>
            <a:r>
              <a:rPr lang="ro-RO" dirty="0" err="1"/>
              <a:t>ăsurarea</a:t>
            </a:r>
            <a:r>
              <a:rPr lang="ro-RO" dirty="0"/>
              <a:t> TA la copil</a:t>
            </a:r>
            <a:endParaRPr lang="en-US" dirty="0"/>
          </a:p>
        </p:txBody>
      </p:sp>
      <p:sp>
        <p:nvSpPr>
          <p:cNvPr id="3" name="Content Placeholder 2"/>
          <p:cNvSpPr>
            <a:spLocks noGrp="1"/>
          </p:cNvSpPr>
          <p:nvPr>
            <p:ph idx="4294967295"/>
          </p:nvPr>
        </p:nvSpPr>
        <p:spPr>
          <a:xfrm>
            <a:off x="200024" y="1292225"/>
            <a:ext cx="7381875" cy="2498725"/>
          </a:xfrm>
        </p:spPr>
        <p:txBody>
          <a:bodyPr>
            <a:noAutofit/>
          </a:bodyPr>
          <a:lstStyle/>
          <a:p>
            <a:r>
              <a:rPr lang="ro-RO" sz="2600" b="1" dirty="0">
                <a:solidFill>
                  <a:srgbClr val="C00000"/>
                </a:solidFill>
                <a:effectLst>
                  <a:outerShdw blurRad="38100" dist="38100" dir="2700000" algn="tl">
                    <a:srgbClr val="000000">
                      <a:alpha val="43137"/>
                    </a:srgbClr>
                  </a:outerShdw>
                </a:effectLst>
              </a:rPr>
              <a:t>Metoda </a:t>
            </a:r>
            <a:r>
              <a:rPr lang="ro-RO" sz="2600" b="1" dirty="0" err="1">
                <a:solidFill>
                  <a:srgbClr val="C00000"/>
                </a:solidFill>
                <a:effectLst>
                  <a:outerShdw blurRad="38100" dist="38100" dir="2700000" algn="tl">
                    <a:srgbClr val="000000">
                      <a:alpha val="43137"/>
                    </a:srgbClr>
                  </a:outerShdw>
                </a:effectLst>
              </a:rPr>
              <a:t>oscilometrică</a:t>
            </a:r>
            <a:r>
              <a:rPr lang="ro-RO" sz="2600" b="1" dirty="0">
                <a:solidFill>
                  <a:srgbClr val="C00000"/>
                </a:solidFill>
                <a:effectLst>
                  <a:outerShdw blurRad="38100" dist="38100" dir="2700000" algn="tl">
                    <a:srgbClr val="000000">
                      <a:alpha val="43137"/>
                    </a:srgbClr>
                  </a:outerShdw>
                </a:effectLst>
              </a:rPr>
              <a:t> </a:t>
            </a:r>
            <a:r>
              <a:rPr lang="ro-RO" sz="2600" dirty="0"/>
              <a:t>–  screening </a:t>
            </a:r>
          </a:p>
          <a:p>
            <a:r>
              <a:rPr lang="ro-RO" sz="2600" b="1" dirty="0">
                <a:solidFill>
                  <a:srgbClr val="C00000"/>
                </a:solidFill>
                <a:effectLst>
                  <a:outerShdw blurRad="38100" dist="38100" dir="2700000" algn="tl">
                    <a:srgbClr val="000000">
                      <a:alpha val="43137"/>
                    </a:srgbClr>
                  </a:outerShdw>
                </a:effectLst>
              </a:rPr>
              <a:t>Metoda </a:t>
            </a:r>
            <a:r>
              <a:rPr lang="ro-RO" sz="2600" b="1" dirty="0" err="1">
                <a:solidFill>
                  <a:srgbClr val="C00000"/>
                </a:solidFill>
                <a:effectLst>
                  <a:outerShdw blurRad="38100" dist="38100" dir="2700000" algn="tl">
                    <a:srgbClr val="000000">
                      <a:alpha val="43137"/>
                    </a:srgbClr>
                  </a:outerShdw>
                </a:effectLst>
              </a:rPr>
              <a:t>sfigmomanometrică</a:t>
            </a:r>
            <a:r>
              <a:rPr lang="ro-RO" sz="2600" b="1" dirty="0">
                <a:solidFill>
                  <a:srgbClr val="C00000"/>
                </a:solidFill>
                <a:effectLst>
                  <a:outerShdw blurRad="38100" dist="38100" dir="2700000" algn="tl">
                    <a:srgbClr val="000000">
                      <a:alpha val="43137"/>
                    </a:srgbClr>
                  </a:outerShdw>
                </a:effectLst>
              </a:rPr>
              <a:t> </a:t>
            </a:r>
            <a:r>
              <a:rPr lang="ro-RO" sz="2600" dirty="0"/>
              <a:t>- confirmare</a:t>
            </a:r>
          </a:p>
          <a:p>
            <a:r>
              <a:rPr lang="ro-RO" sz="2600" dirty="0"/>
              <a:t>Manșeta să acopere min 40% din lungimea brațului,cu 2-3 cm deasupra fosei </a:t>
            </a:r>
            <a:r>
              <a:rPr lang="ro-RO" sz="2600" dirty="0" err="1"/>
              <a:t>antecubitale</a:t>
            </a:r>
            <a:r>
              <a:rPr lang="ro-RO" sz="2600" dirty="0"/>
              <a:t>, și 80-100% din circumferință, raport lungime/lățime=2/1</a:t>
            </a:r>
          </a:p>
          <a:p>
            <a:r>
              <a:rPr lang="ro-RO" sz="2600" dirty="0"/>
              <a:t>Copii sub 3 ani (</a:t>
            </a:r>
            <a:r>
              <a:rPr lang="ro-RO" sz="2600" b="1" dirty="0">
                <a:solidFill>
                  <a:srgbClr val="C00000"/>
                </a:solidFill>
                <a:effectLst>
                  <a:outerShdw blurRad="38100" dist="38100" dir="2700000" algn="tl">
                    <a:srgbClr val="000000">
                      <a:alpha val="43137"/>
                    </a:srgbClr>
                  </a:outerShdw>
                </a:effectLst>
              </a:rPr>
              <a:t>Metoda flush, Doppler</a:t>
            </a:r>
            <a:r>
              <a:rPr lang="ro-RO" sz="2600" dirty="0"/>
              <a:t>)</a:t>
            </a:r>
            <a:endParaRPr lang="en-US" sz="2600"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758" t="2927" r="1461" b="7805"/>
          <a:stretch/>
        </p:blipFill>
        <p:spPr bwMode="auto">
          <a:xfrm>
            <a:off x="6705473" y="4762501"/>
            <a:ext cx="5282720" cy="152843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95265" y="1200151"/>
            <a:ext cx="4645888" cy="2997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895725"/>
            <a:ext cx="6330035" cy="276446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0444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M</a:t>
            </a:r>
            <a:r>
              <a:rPr lang="ro-RO" dirty="0" err="1"/>
              <a:t>ăsurarea</a:t>
            </a:r>
            <a:r>
              <a:rPr lang="ro-RO" dirty="0"/>
              <a:t> TA la copil</a:t>
            </a:r>
            <a:endParaRPr lang="en-US" dirty="0"/>
          </a:p>
        </p:txBody>
      </p:sp>
      <p:sp>
        <p:nvSpPr>
          <p:cNvPr id="3" name="Content Placeholder 2"/>
          <p:cNvSpPr>
            <a:spLocks noGrp="1"/>
          </p:cNvSpPr>
          <p:nvPr>
            <p:ph idx="1"/>
          </p:nvPr>
        </p:nvSpPr>
        <p:spPr>
          <a:xfrm>
            <a:off x="838200" y="1825625"/>
            <a:ext cx="7956665" cy="4351338"/>
          </a:xfrm>
          <a:ln>
            <a:solidFill>
              <a:schemeClr val="accent1"/>
            </a:solidFill>
          </a:ln>
        </p:spPr>
        <p:txBody>
          <a:bodyPr>
            <a:normAutofit/>
          </a:bodyPr>
          <a:lstStyle/>
          <a:p>
            <a:r>
              <a:rPr lang="ro-RO" dirty="0"/>
              <a:t>Evită medicamente, stimulante, alimente</a:t>
            </a:r>
          </a:p>
          <a:p>
            <a:r>
              <a:rPr lang="ro-RO" dirty="0"/>
              <a:t>Repaus fizic și psihic 3-5 minute</a:t>
            </a:r>
          </a:p>
          <a:p>
            <a:r>
              <a:rPr lang="ro-RO" dirty="0"/>
              <a:t>Sugar – decubit dorsal</a:t>
            </a:r>
          </a:p>
          <a:p>
            <a:r>
              <a:rPr lang="ro-RO" dirty="0"/>
              <a:t>Picioare neîncrucișate, spate sprijinit</a:t>
            </a:r>
          </a:p>
          <a:p>
            <a:r>
              <a:rPr lang="ro-RO" dirty="0"/>
              <a:t>Măsurarea TA </a:t>
            </a:r>
            <a:r>
              <a:rPr lang="ro-RO" b="1" dirty="0">
                <a:solidFill>
                  <a:srgbClr val="C00000"/>
                </a:solidFill>
                <a:effectLst>
                  <a:outerShdw blurRad="38100" dist="38100" dir="2700000" algn="tl">
                    <a:srgbClr val="000000">
                      <a:alpha val="43137"/>
                    </a:srgbClr>
                  </a:outerShdw>
                </a:effectLst>
              </a:rPr>
              <a:t>la brațul drept */</a:t>
            </a:r>
            <a:r>
              <a:rPr lang="ro-RO" dirty="0" err="1"/>
              <a:t>ambe</a:t>
            </a:r>
            <a:r>
              <a:rPr lang="ro-RO" dirty="0"/>
              <a:t> brațe (</a:t>
            </a:r>
            <a:r>
              <a:rPr lang="ro-RO" dirty="0" err="1"/>
              <a:t>Coarctație</a:t>
            </a:r>
            <a:r>
              <a:rPr lang="ro-RO" dirty="0"/>
              <a:t> </a:t>
            </a:r>
            <a:r>
              <a:rPr lang="ro-RO" dirty="0" err="1"/>
              <a:t>Ao</a:t>
            </a:r>
            <a:r>
              <a:rPr lang="ro-RO" dirty="0"/>
              <a:t>)</a:t>
            </a:r>
          </a:p>
          <a:p>
            <a:r>
              <a:rPr lang="en-US" dirty="0"/>
              <a:t>M</a:t>
            </a:r>
            <a:r>
              <a:rPr lang="ro-RO" dirty="0" err="1"/>
              <a:t>ăsurarea</a:t>
            </a:r>
            <a:r>
              <a:rPr lang="ro-RO" dirty="0"/>
              <a:t> TA la brațe și picioare</a:t>
            </a:r>
          </a:p>
          <a:p>
            <a:r>
              <a:rPr lang="ro-RO" dirty="0"/>
              <a:t>2-3 determinări consecutive * (! Tahicardie și </a:t>
            </a:r>
            <a:r>
              <a:rPr lang="ro-RO" dirty="0">
                <a:latin typeface="Calibri"/>
                <a:cs typeface="Calibri"/>
              </a:rPr>
              <a:t>↑</a:t>
            </a:r>
            <a:r>
              <a:rPr lang="ro-RO" dirty="0"/>
              <a:t>TA de stres))</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0766" y="1943793"/>
            <a:ext cx="2616200" cy="130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8B921F7A-8574-326F-709D-E30534FE0276}"/>
              </a:ext>
            </a:extLst>
          </p:cNvPr>
          <p:cNvPicPr>
            <a:picLocks noChangeAspect="1"/>
          </p:cNvPicPr>
          <p:nvPr/>
        </p:nvPicPr>
        <p:blipFill>
          <a:blip r:embed="rId4"/>
          <a:stretch>
            <a:fillRect/>
          </a:stretch>
        </p:blipFill>
        <p:spPr>
          <a:xfrm>
            <a:off x="8714772" y="3906983"/>
            <a:ext cx="3227501" cy="2568632"/>
          </a:xfrm>
          <a:prstGeom prst="rect">
            <a:avLst/>
          </a:prstGeom>
          <a:ln>
            <a:solidFill>
              <a:schemeClr val="accent1"/>
            </a:solidFill>
          </a:ln>
        </p:spPr>
      </p:pic>
    </p:spTree>
    <p:extLst>
      <p:ext uri="{BB962C8B-B14F-4D97-AF65-F5344CB8AC3E}">
        <p14:creationId xmlns:p14="http://schemas.microsoft.com/office/powerpoint/2010/main" val="2994034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ln>
            <a:solidFill>
              <a:schemeClr val="accent1"/>
            </a:solidFill>
          </a:ln>
        </p:spPr>
        <p:txBody>
          <a:bodyPr/>
          <a:lstStyle/>
          <a:p>
            <a:r>
              <a:rPr lang="ro-RO" b="1" dirty="0">
                <a:solidFill>
                  <a:srgbClr val="C00000"/>
                </a:solidFill>
                <a:effectLst>
                  <a:outerShdw blurRad="38100" dist="38100" dir="2700000" algn="tl">
                    <a:srgbClr val="000000">
                      <a:alpha val="43137"/>
                    </a:srgbClr>
                  </a:outerShdw>
                </a:effectLst>
              </a:rPr>
              <a:t>Metoda </a:t>
            </a:r>
            <a:r>
              <a:rPr lang="ro-RO" b="1" dirty="0" err="1">
                <a:solidFill>
                  <a:srgbClr val="C00000"/>
                </a:solidFill>
                <a:effectLst>
                  <a:outerShdw blurRad="38100" dist="38100" dir="2700000" algn="tl">
                    <a:srgbClr val="000000">
                      <a:alpha val="43137"/>
                    </a:srgbClr>
                  </a:outerShdw>
                </a:effectLst>
              </a:rPr>
              <a:t>oscilometrică</a:t>
            </a:r>
            <a:r>
              <a:rPr lang="ro-RO" b="1" dirty="0">
                <a:solidFill>
                  <a:srgbClr val="C00000"/>
                </a:solidFill>
                <a:effectLst>
                  <a:outerShdw blurRad="38100" dist="38100" dir="2700000" algn="tl">
                    <a:srgbClr val="000000">
                      <a:alpha val="43137"/>
                    </a:srgbClr>
                  </a:outerShdw>
                </a:effectLst>
              </a:rPr>
              <a:t> </a:t>
            </a:r>
          </a:p>
          <a:p>
            <a:pPr lvl="1">
              <a:buClr>
                <a:srgbClr val="C00000"/>
              </a:buClr>
              <a:buFont typeface="Courier New" panose="02070309020205020404" pitchFamily="49" charset="0"/>
              <a:buChar char="o"/>
            </a:pPr>
            <a:r>
              <a:rPr lang="ro-RO" sz="2800" dirty="0"/>
              <a:t>Facilă (adolescenți, copii)</a:t>
            </a:r>
          </a:p>
          <a:p>
            <a:pPr lvl="1">
              <a:buClr>
                <a:srgbClr val="C00000"/>
              </a:buClr>
              <a:buFont typeface="Courier New" panose="02070309020205020404" pitchFamily="49" charset="0"/>
              <a:buChar char="o"/>
            </a:pPr>
            <a:r>
              <a:rPr lang="ro-RO" sz="2800" dirty="0"/>
              <a:t>Manșeta corectă, calibrare periodic</a:t>
            </a:r>
          </a:p>
          <a:p>
            <a:pPr lvl="1">
              <a:buClr>
                <a:srgbClr val="C00000"/>
              </a:buClr>
              <a:buFont typeface="Courier New" panose="02070309020205020404" pitchFamily="49" charset="0"/>
              <a:buChar char="o"/>
            </a:pPr>
            <a:r>
              <a:rPr lang="ro-RO" sz="2800" dirty="0"/>
              <a:t>dă erori de obicei supraestimare</a:t>
            </a:r>
          </a:p>
          <a:p>
            <a:pPr lvl="1">
              <a:buClr>
                <a:srgbClr val="C00000"/>
              </a:buClr>
              <a:buFont typeface="Courier New" panose="02070309020205020404" pitchFamily="49" charset="0"/>
              <a:buChar char="o"/>
            </a:pPr>
            <a:r>
              <a:rPr lang="ro-RO" sz="2800" dirty="0"/>
              <a:t>Se consideră  </a:t>
            </a:r>
            <a:r>
              <a:rPr lang="ro-RO" sz="2800" b="1" dirty="0">
                <a:solidFill>
                  <a:srgbClr val="C00000"/>
                </a:solidFill>
              </a:rPr>
              <a:t>TA ≥ </a:t>
            </a:r>
            <a:r>
              <a:rPr lang="ro-RO" sz="2800" b="1" dirty="0" err="1">
                <a:solidFill>
                  <a:srgbClr val="C00000"/>
                </a:solidFill>
              </a:rPr>
              <a:t>percentila</a:t>
            </a:r>
            <a:r>
              <a:rPr lang="ro-RO" sz="2800" b="1" dirty="0">
                <a:solidFill>
                  <a:srgbClr val="C00000"/>
                </a:solidFill>
              </a:rPr>
              <a:t> 90 </a:t>
            </a:r>
            <a:r>
              <a:rPr lang="ro-RO" sz="2800" dirty="0">
                <a:latin typeface="Calibri"/>
                <a:cs typeface="Calibri"/>
              </a:rPr>
              <a:t>→</a:t>
            </a:r>
            <a:r>
              <a:rPr lang="ro-RO" sz="2800" dirty="0"/>
              <a:t> confirmare </a:t>
            </a:r>
            <a:r>
              <a:rPr lang="ro-RO" sz="2800" dirty="0" err="1"/>
              <a:t>auscultator</a:t>
            </a:r>
            <a:endParaRPr lang="ro-RO" sz="2800" dirty="0"/>
          </a:p>
          <a:p>
            <a:pPr marL="228600" lvl="1" indent="0">
              <a:buClr>
                <a:srgbClr val="C00000"/>
              </a:buClr>
              <a:buNone/>
            </a:pPr>
            <a:endParaRPr lang="ro-RO" sz="2800" dirty="0"/>
          </a:p>
          <a:p>
            <a:r>
              <a:rPr lang="ro-RO" sz="3200" b="1" dirty="0">
                <a:solidFill>
                  <a:srgbClr val="C00000"/>
                </a:solidFill>
                <a:effectLst>
                  <a:outerShdw blurRad="38100" dist="38100" dir="2700000" algn="tl">
                    <a:srgbClr val="000000">
                      <a:alpha val="43137"/>
                    </a:srgbClr>
                  </a:outerShdw>
                </a:effectLst>
              </a:rPr>
              <a:t>Confirmarea HTA  =  TAS și/sau TAD ≥ </a:t>
            </a:r>
            <a:r>
              <a:rPr lang="ro-RO" sz="3200" b="1" dirty="0" err="1">
                <a:solidFill>
                  <a:srgbClr val="C00000"/>
                </a:solidFill>
                <a:effectLst>
                  <a:outerShdw blurRad="38100" dist="38100" dir="2700000" algn="tl">
                    <a:srgbClr val="000000">
                      <a:alpha val="43137"/>
                    </a:srgbClr>
                  </a:outerShdw>
                </a:effectLst>
              </a:rPr>
              <a:t>percentila</a:t>
            </a:r>
            <a:r>
              <a:rPr lang="ro-RO" sz="3200" b="1" dirty="0">
                <a:solidFill>
                  <a:srgbClr val="C00000"/>
                </a:solidFill>
                <a:effectLst>
                  <a:outerShdw blurRad="38100" dist="38100" dir="2700000" algn="tl">
                    <a:srgbClr val="000000">
                      <a:alpha val="43137"/>
                    </a:srgbClr>
                  </a:outerShdw>
                </a:effectLst>
              </a:rPr>
              <a:t> 95 sau  TA ≥ 130mmHg la min 3 vizite</a:t>
            </a:r>
            <a:endParaRPr lang="en-US" sz="3200" b="1" dirty="0">
              <a:solidFill>
                <a:srgbClr val="C00000"/>
              </a:solidFill>
              <a:effectLst>
                <a:outerShdw blurRad="38100" dist="38100" dir="2700000" algn="tl">
                  <a:srgbClr val="000000">
                    <a:alpha val="43137"/>
                  </a:srgbClr>
                </a:outerShdw>
              </a:effectLst>
            </a:endParaRPr>
          </a:p>
        </p:txBody>
      </p:sp>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0" y="1969295"/>
            <a:ext cx="1412874" cy="1271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36817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spcBef>
                <a:spcPts val="0"/>
              </a:spcBef>
              <a:defRPr/>
            </a:pPr>
            <a:r>
              <a:rPr lang="ro-RO" dirty="0"/>
              <a:t>Clasificarea TA la copil </a:t>
            </a:r>
            <a:r>
              <a:rPr lang="en-US" dirty="0"/>
              <a:t>&lt;</a:t>
            </a:r>
            <a:r>
              <a:rPr lang="ro-RO" dirty="0"/>
              <a:t> 13 ani</a:t>
            </a:r>
            <a:endParaRPr lang="en-US" dirty="0"/>
          </a:p>
        </p:txBody>
      </p:sp>
      <p:graphicFrame>
        <p:nvGraphicFramePr>
          <p:cNvPr id="4" name="Content Placeholder 3"/>
          <p:cNvGraphicFramePr>
            <a:graphicFrameLocks noGrp="1"/>
          </p:cNvGraphicFramePr>
          <p:nvPr>
            <p:ph idx="1"/>
          </p:nvPr>
        </p:nvGraphicFramePr>
        <p:xfrm>
          <a:off x="611030" y="1600200"/>
          <a:ext cx="11193405" cy="4297680"/>
        </p:xfrm>
        <a:graphic>
          <a:graphicData uri="http://schemas.openxmlformats.org/drawingml/2006/table">
            <a:tbl>
              <a:tblPr firstRow="1" bandRow="1">
                <a:tableStyleId>{69CF1AB2-1976-4502-BF36-3FF5EA218861}</a:tableStyleId>
              </a:tblPr>
              <a:tblGrid>
                <a:gridCol w="2742486">
                  <a:extLst>
                    <a:ext uri="{9D8B030D-6E8A-4147-A177-3AD203B41FA5}">
                      <a16:colId xmlns:a16="http://schemas.microsoft.com/office/drawing/2014/main" val="20000"/>
                    </a:ext>
                  </a:extLst>
                </a:gridCol>
                <a:gridCol w="8450919">
                  <a:extLst>
                    <a:ext uri="{9D8B030D-6E8A-4147-A177-3AD203B41FA5}">
                      <a16:colId xmlns:a16="http://schemas.microsoft.com/office/drawing/2014/main" val="20001"/>
                    </a:ext>
                  </a:extLst>
                </a:gridCol>
              </a:tblGrid>
              <a:tr h="548640">
                <a:tc>
                  <a:txBody>
                    <a:bodyPr/>
                    <a:lstStyle/>
                    <a:p>
                      <a:r>
                        <a:rPr lang="ro-RO" sz="2400" dirty="0"/>
                        <a:t>Normal</a:t>
                      </a:r>
                      <a:r>
                        <a:rPr lang="ro-RO" sz="2400" baseline="0" dirty="0"/>
                        <a:t>ă</a:t>
                      </a:r>
                      <a:endParaRPr lang="en-US" sz="2400" b="0" dirty="0"/>
                    </a:p>
                  </a:txBody>
                  <a:tcPr marL="121888" marR="12188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o-RO" sz="2400" u="none" strike="noStrike" kern="1200" baseline="0" dirty="0"/>
                        <a:t>TAS și/sau  TAD </a:t>
                      </a:r>
                      <a:r>
                        <a:rPr lang="en-US" sz="2400" u="none" strike="noStrike" kern="1200" baseline="0" dirty="0"/>
                        <a:t>&lt; </a:t>
                      </a:r>
                      <a:r>
                        <a:rPr lang="ro-RO" sz="2400" u="none" strike="noStrike" kern="1200" baseline="0" dirty="0" err="1"/>
                        <a:t>percentila</a:t>
                      </a:r>
                      <a:r>
                        <a:rPr lang="ro-RO" sz="2400" u="none" strike="noStrike" kern="1200" baseline="0" dirty="0"/>
                        <a:t> </a:t>
                      </a:r>
                      <a:r>
                        <a:rPr lang="en-US" sz="2400" u="none" strike="noStrike" kern="1200" baseline="0" dirty="0"/>
                        <a:t>90</a:t>
                      </a:r>
                      <a:endParaRPr lang="en-US" sz="2400" b="0" dirty="0"/>
                    </a:p>
                  </a:txBody>
                  <a:tcPr marL="121888" marR="121888"/>
                </a:tc>
                <a:extLst>
                  <a:ext uri="{0D108BD9-81ED-4DB2-BD59-A6C34878D82A}">
                    <a16:rowId xmlns:a16="http://schemas.microsoft.com/office/drawing/2014/main" val="10000"/>
                  </a:ext>
                </a:extLst>
              </a:tr>
              <a:tr h="1280160">
                <a:tc>
                  <a:txBody>
                    <a:bodyPr/>
                    <a:lstStyle/>
                    <a:p>
                      <a:r>
                        <a:rPr lang="ro-RO" sz="2400" dirty="0"/>
                        <a:t>Normal-înaltă</a:t>
                      </a:r>
                      <a:endParaRPr lang="en-US" sz="2400" dirty="0"/>
                    </a:p>
                  </a:txBody>
                  <a:tcPr marL="121888" marR="121888"/>
                </a:tc>
                <a:tc>
                  <a:txBody>
                    <a:bodyPr/>
                    <a:lstStyle/>
                    <a:p>
                      <a:r>
                        <a:rPr lang="ro-RO" sz="2400" dirty="0"/>
                        <a:t>TAS și/sau TAD </a:t>
                      </a:r>
                      <a:r>
                        <a:rPr lang="en-US" sz="2400" dirty="0"/>
                        <a:t>≥  </a:t>
                      </a:r>
                      <a:r>
                        <a:rPr lang="en-US" sz="2400" dirty="0" err="1"/>
                        <a:t>percentil</a:t>
                      </a:r>
                      <a:r>
                        <a:rPr lang="ro-RO" sz="2400" dirty="0"/>
                        <a:t>a</a:t>
                      </a:r>
                      <a:r>
                        <a:rPr lang="ro-RO" sz="2400" baseline="0" dirty="0"/>
                        <a:t> 90,dar </a:t>
                      </a:r>
                      <a:r>
                        <a:rPr lang="en-US" sz="2400" dirty="0"/>
                        <a:t> &lt; </a:t>
                      </a:r>
                      <a:r>
                        <a:rPr lang="ro-RO" sz="2400" dirty="0" err="1"/>
                        <a:t>percentila</a:t>
                      </a:r>
                      <a:r>
                        <a:rPr lang="ro-RO" sz="2400" dirty="0"/>
                        <a:t> </a:t>
                      </a:r>
                      <a:r>
                        <a:rPr lang="en-US" sz="2400" dirty="0"/>
                        <a:t>95</a:t>
                      </a:r>
                      <a:endParaRPr lang="ro-RO" sz="2400" dirty="0"/>
                    </a:p>
                    <a:p>
                      <a:r>
                        <a:rPr lang="ro-RO" sz="2400" dirty="0"/>
                        <a:t>sau</a:t>
                      </a:r>
                    </a:p>
                    <a:p>
                      <a:r>
                        <a:rPr lang="ro-RO" sz="2400" dirty="0"/>
                        <a:t>TA</a:t>
                      </a:r>
                      <a:r>
                        <a:rPr lang="en-US" sz="2400" dirty="0"/>
                        <a:t> </a:t>
                      </a:r>
                      <a:r>
                        <a:rPr lang="ro-RO" sz="2400" dirty="0"/>
                        <a:t>de la  </a:t>
                      </a:r>
                      <a:r>
                        <a:rPr lang="en-US" sz="2400" dirty="0"/>
                        <a:t>120/80 mm Hg</a:t>
                      </a:r>
                      <a:r>
                        <a:rPr lang="ro-RO" sz="2400" baseline="0" dirty="0"/>
                        <a:t> până la </a:t>
                      </a:r>
                      <a:r>
                        <a:rPr lang="en-US" sz="2400" dirty="0"/>
                        <a:t> &lt; </a:t>
                      </a:r>
                      <a:r>
                        <a:rPr lang="ro-RO" sz="2400" dirty="0" err="1"/>
                        <a:t>percentila</a:t>
                      </a:r>
                      <a:r>
                        <a:rPr lang="ro-RO" sz="2400" dirty="0"/>
                        <a:t> </a:t>
                      </a:r>
                      <a:r>
                        <a:rPr lang="en-US" sz="2400" dirty="0"/>
                        <a:t>95</a:t>
                      </a:r>
                      <a:r>
                        <a:rPr lang="ro-RO" sz="2400" dirty="0"/>
                        <a:t> (care e mai mică)</a:t>
                      </a:r>
                      <a:endParaRPr lang="en-US" sz="2400" dirty="0"/>
                    </a:p>
                  </a:txBody>
                  <a:tcPr marL="121888" marR="121888"/>
                </a:tc>
                <a:extLst>
                  <a:ext uri="{0D108BD9-81ED-4DB2-BD59-A6C34878D82A}">
                    <a16:rowId xmlns:a16="http://schemas.microsoft.com/office/drawing/2014/main" val="10001"/>
                  </a:ext>
                </a:extLst>
              </a:tr>
              <a:tr h="1280160">
                <a:tc>
                  <a:txBody>
                    <a:bodyPr/>
                    <a:lstStyle/>
                    <a:p>
                      <a:r>
                        <a:rPr lang="ro-RO" sz="2400" dirty="0"/>
                        <a:t>HTA</a:t>
                      </a:r>
                      <a:r>
                        <a:rPr lang="ro-RO" sz="2400" baseline="0" dirty="0"/>
                        <a:t> grad I</a:t>
                      </a:r>
                      <a:endParaRPr lang="en-US" sz="2400" dirty="0"/>
                    </a:p>
                  </a:txBody>
                  <a:tcPr marL="121888" marR="121888"/>
                </a:tc>
                <a:tc>
                  <a:txBody>
                    <a:bodyPr/>
                    <a:lstStyle/>
                    <a:p>
                      <a:r>
                        <a:rPr lang="ro-RO" sz="2400" dirty="0"/>
                        <a:t>TAS și/sau TAD </a:t>
                      </a:r>
                      <a:r>
                        <a:rPr lang="en-US" sz="2400" dirty="0"/>
                        <a:t>≥ </a:t>
                      </a:r>
                      <a:r>
                        <a:rPr lang="ro-RO" sz="2400" dirty="0" err="1"/>
                        <a:t>percentila</a:t>
                      </a:r>
                      <a:r>
                        <a:rPr lang="ro-RO" sz="2400" dirty="0"/>
                        <a:t> </a:t>
                      </a:r>
                      <a:r>
                        <a:rPr lang="en-US" sz="2400" dirty="0"/>
                        <a:t>95</a:t>
                      </a:r>
                      <a:r>
                        <a:rPr lang="ro-RO" sz="2400" baseline="0" dirty="0"/>
                        <a:t> și </a:t>
                      </a:r>
                      <a:r>
                        <a:rPr lang="en-US" sz="2400" dirty="0"/>
                        <a:t> &lt; </a:t>
                      </a:r>
                      <a:r>
                        <a:rPr lang="ro-RO" sz="2400" dirty="0" err="1"/>
                        <a:t>percentila</a:t>
                      </a:r>
                      <a:r>
                        <a:rPr lang="ro-RO" sz="2400" dirty="0"/>
                        <a:t> </a:t>
                      </a:r>
                      <a:r>
                        <a:rPr lang="en-US" sz="2400" dirty="0"/>
                        <a:t>9</a:t>
                      </a:r>
                      <a:r>
                        <a:rPr lang="ro-RO" sz="2400" dirty="0"/>
                        <a:t>5</a:t>
                      </a:r>
                      <a:r>
                        <a:rPr lang="en-US" sz="2400" dirty="0"/>
                        <a:t> + 12 mm Hg, </a:t>
                      </a:r>
                      <a:r>
                        <a:rPr lang="ro-RO" sz="2400" dirty="0"/>
                        <a:t>sau</a:t>
                      </a:r>
                    </a:p>
                    <a:p>
                      <a:r>
                        <a:rPr lang="en-US" sz="2400" dirty="0"/>
                        <a:t> </a:t>
                      </a:r>
                      <a:r>
                        <a:rPr lang="ro-RO" sz="2400" dirty="0"/>
                        <a:t>TA = 1</a:t>
                      </a:r>
                      <a:r>
                        <a:rPr lang="en-US" sz="2400" dirty="0"/>
                        <a:t>30/80 </a:t>
                      </a:r>
                      <a:r>
                        <a:rPr lang="ro-RO" sz="2400" baseline="0" dirty="0"/>
                        <a:t> - </a:t>
                      </a:r>
                      <a:r>
                        <a:rPr lang="en-US" sz="2400" dirty="0"/>
                        <a:t> 139/89 mm Hg (</a:t>
                      </a:r>
                      <a:r>
                        <a:rPr lang="ro-RO" sz="2400" dirty="0"/>
                        <a:t>cea</a:t>
                      </a:r>
                      <a:r>
                        <a:rPr lang="ro-RO" sz="2400" baseline="0" dirty="0"/>
                        <a:t> mai joasă</a:t>
                      </a:r>
                      <a:r>
                        <a:rPr lang="en-US" sz="2400" dirty="0"/>
                        <a:t>)</a:t>
                      </a:r>
                    </a:p>
                  </a:txBody>
                  <a:tcPr marL="121888" marR="121888"/>
                </a:tc>
                <a:extLst>
                  <a:ext uri="{0D108BD9-81ED-4DB2-BD59-A6C34878D82A}">
                    <a16:rowId xmlns:a16="http://schemas.microsoft.com/office/drawing/2014/main" val="10002"/>
                  </a:ext>
                </a:extLst>
              </a:tr>
              <a:tr h="1005840">
                <a:tc>
                  <a:txBody>
                    <a:bodyPr/>
                    <a:lstStyle/>
                    <a:p>
                      <a:r>
                        <a:rPr lang="ro-RO" sz="2400" dirty="0"/>
                        <a:t>HTA</a:t>
                      </a:r>
                      <a:r>
                        <a:rPr lang="ro-RO" sz="2400" baseline="0" dirty="0"/>
                        <a:t> grad II</a:t>
                      </a:r>
                      <a:endParaRPr lang="en-US" sz="2400" dirty="0"/>
                    </a:p>
                  </a:txBody>
                  <a:tcPr marL="121888" marR="121888"/>
                </a:tc>
                <a:tc>
                  <a:txBody>
                    <a:bodyPr/>
                    <a:lstStyle/>
                    <a:p>
                      <a:r>
                        <a:rPr lang="ro-RO" sz="2400" dirty="0"/>
                        <a:t>TAS și/sau TAD </a:t>
                      </a:r>
                      <a:r>
                        <a:rPr lang="en-US" sz="2400" dirty="0"/>
                        <a:t>≥ </a:t>
                      </a:r>
                      <a:r>
                        <a:rPr lang="ro-RO" sz="2400" dirty="0" err="1"/>
                        <a:t>percentila</a:t>
                      </a:r>
                      <a:r>
                        <a:rPr lang="ro-RO" sz="2400" dirty="0"/>
                        <a:t> </a:t>
                      </a:r>
                      <a:r>
                        <a:rPr lang="en-US" sz="2400" dirty="0"/>
                        <a:t>95</a:t>
                      </a:r>
                      <a:r>
                        <a:rPr lang="ro-RO" sz="2400" baseline="0" dirty="0"/>
                        <a:t> </a:t>
                      </a:r>
                      <a:r>
                        <a:rPr lang="en-US" sz="2400" dirty="0"/>
                        <a:t>+ 12 mm Hg, </a:t>
                      </a:r>
                      <a:endParaRPr lang="ro-RO" sz="2400" dirty="0"/>
                    </a:p>
                    <a:p>
                      <a:r>
                        <a:rPr lang="ro-RO" sz="2400" dirty="0"/>
                        <a:t>sau</a:t>
                      </a:r>
                    </a:p>
                    <a:p>
                      <a:r>
                        <a:rPr lang="ro-RO" sz="2400" dirty="0"/>
                        <a:t>TA</a:t>
                      </a:r>
                      <a:r>
                        <a:rPr lang="en-US" sz="2400" dirty="0"/>
                        <a:t> ≥ 140/90 mm Hg (</a:t>
                      </a:r>
                      <a:r>
                        <a:rPr lang="ro-RO" sz="2400" dirty="0"/>
                        <a:t>cea</a:t>
                      </a:r>
                      <a:r>
                        <a:rPr lang="ro-RO" sz="2400" baseline="0" dirty="0"/>
                        <a:t> mai joasă</a:t>
                      </a:r>
                      <a:r>
                        <a:rPr lang="en-US" sz="2400" dirty="0"/>
                        <a:t>)</a:t>
                      </a:r>
                    </a:p>
                  </a:txBody>
                  <a:tcPr marL="121888" marR="121888"/>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98028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a:t>Clasificarea TA la copil ≥13 ani</a:t>
            </a:r>
            <a:endParaRPr lang="en-US" dirty="0"/>
          </a:p>
        </p:txBody>
      </p:sp>
      <p:graphicFrame>
        <p:nvGraphicFramePr>
          <p:cNvPr id="4" name="Content Placeholder 3"/>
          <p:cNvGraphicFramePr>
            <a:graphicFrameLocks noGrp="1"/>
          </p:cNvGraphicFramePr>
          <p:nvPr>
            <p:ph idx="1"/>
          </p:nvPr>
        </p:nvGraphicFramePr>
        <p:xfrm>
          <a:off x="1626764" y="2209800"/>
          <a:ext cx="9507284" cy="2926080"/>
        </p:xfrm>
        <a:graphic>
          <a:graphicData uri="http://schemas.openxmlformats.org/drawingml/2006/table">
            <a:tbl>
              <a:tblPr firstRow="1" bandRow="1">
                <a:tableStyleId>{69CF1AB2-1976-4502-BF36-3FF5EA218861}</a:tableStyleId>
              </a:tblPr>
              <a:tblGrid>
                <a:gridCol w="3656648">
                  <a:extLst>
                    <a:ext uri="{9D8B030D-6E8A-4147-A177-3AD203B41FA5}">
                      <a16:colId xmlns:a16="http://schemas.microsoft.com/office/drawing/2014/main" val="20000"/>
                    </a:ext>
                  </a:extLst>
                </a:gridCol>
                <a:gridCol w="5850636">
                  <a:extLst>
                    <a:ext uri="{9D8B030D-6E8A-4147-A177-3AD203B41FA5}">
                      <a16:colId xmlns:a16="http://schemas.microsoft.com/office/drawing/2014/main" val="20001"/>
                    </a:ext>
                  </a:extLst>
                </a:gridCol>
              </a:tblGrid>
              <a:tr h="731520">
                <a:tc>
                  <a:txBody>
                    <a:bodyPr/>
                    <a:lstStyle/>
                    <a:p>
                      <a:r>
                        <a:rPr lang="ro-RO" sz="2800" b="0" dirty="0"/>
                        <a:t>Normal</a:t>
                      </a:r>
                      <a:r>
                        <a:rPr lang="ro-RO" sz="2800" b="0" baseline="0" dirty="0"/>
                        <a:t> TA</a:t>
                      </a:r>
                      <a:endParaRPr lang="en-US" sz="2800" b="0" dirty="0"/>
                    </a:p>
                  </a:txBody>
                  <a:tcPr marL="121888" marR="12188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0" dirty="0"/>
                        <a:t>&lt; 120mm Hg/&lt; 80 mm Hg</a:t>
                      </a:r>
                    </a:p>
                  </a:txBody>
                  <a:tcPr marL="121888" marR="121888"/>
                </a:tc>
                <a:extLst>
                  <a:ext uri="{0D108BD9-81ED-4DB2-BD59-A6C34878D82A}">
                    <a16:rowId xmlns:a16="http://schemas.microsoft.com/office/drawing/2014/main" val="10000"/>
                  </a:ext>
                </a:extLst>
              </a:tr>
              <a:tr h="731520">
                <a:tc>
                  <a:txBody>
                    <a:bodyPr/>
                    <a:lstStyle/>
                    <a:p>
                      <a:r>
                        <a:rPr lang="ro-RO" sz="2800" dirty="0"/>
                        <a:t>Normal-înaltă</a:t>
                      </a:r>
                      <a:endParaRPr lang="en-US" sz="2800" dirty="0"/>
                    </a:p>
                  </a:txBody>
                  <a:tcPr marL="121888" marR="121888"/>
                </a:tc>
                <a:tc>
                  <a:txBody>
                    <a:bodyPr/>
                    <a:lstStyle/>
                    <a:p>
                      <a:r>
                        <a:rPr lang="en-US" sz="2800" dirty="0"/>
                        <a:t>120</a:t>
                      </a:r>
                      <a:r>
                        <a:rPr lang="ro-RO" sz="2800" baseline="0" dirty="0"/>
                        <a:t> - </a:t>
                      </a:r>
                      <a:r>
                        <a:rPr lang="en-US" sz="2800" dirty="0"/>
                        <a:t>129/&lt; 80 mm Hg</a:t>
                      </a:r>
                    </a:p>
                  </a:txBody>
                  <a:tcPr marL="121888" marR="121888"/>
                </a:tc>
                <a:extLst>
                  <a:ext uri="{0D108BD9-81ED-4DB2-BD59-A6C34878D82A}">
                    <a16:rowId xmlns:a16="http://schemas.microsoft.com/office/drawing/2014/main" val="10001"/>
                  </a:ext>
                </a:extLst>
              </a:tr>
              <a:tr h="731520">
                <a:tc>
                  <a:txBody>
                    <a:bodyPr/>
                    <a:lstStyle/>
                    <a:p>
                      <a:r>
                        <a:rPr lang="ro-RO" sz="2800" dirty="0"/>
                        <a:t>Stadiul</a:t>
                      </a:r>
                      <a:r>
                        <a:rPr lang="ro-RO" sz="2800" baseline="0" dirty="0"/>
                        <a:t> 1 HTA</a:t>
                      </a:r>
                      <a:endParaRPr lang="en-US" sz="2800" dirty="0"/>
                    </a:p>
                  </a:txBody>
                  <a:tcPr marL="121888" marR="121888"/>
                </a:tc>
                <a:tc>
                  <a:txBody>
                    <a:bodyPr/>
                    <a:lstStyle/>
                    <a:p>
                      <a:r>
                        <a:rPr lang="en-US" sz="2800" dirty="0"/>
                        <a:t>130</a:t>
                      </a:r>
                      <a:r>
                        <a:rPr lang="ro-RO" sz="2800" baseline="0" dirty="0"/>
                        <a:t> - </a:t>
                      </a:r>
                      <a:r>
                        <a:rPr lang="en-US" sz="2800" dirty="0"/>
                        <a:t>139/</a:t>
                      </a:r>
                      <a:r>
                        <a:rPr lang="ro-RO" sz="2800" dirty="0"/>
                        <a:t> 80 - </a:t>
                      </a:r>
                      <a:r>
                        <a:rPr lang="en-US" sz="2800" dirty="0"/>
                        <a:t>89 mm Hg</a:t>
                      </a:r>
                    </a:p>
                  </a:txBody>
                  <a:tcPr marL="121888" marR="121888"/>
                </a:tc>
                <a:extLst>
                  <a:ext uri="{0D108BD9-81ED-4DB2-BD59-A6C34878D82A}">
                    <a16:rowId xmlns:a16="http://schemas.microsoft.com/office/drawing/2014/main" val="10002"/>
                  </a:ext>
                </a:extLst>
              </a:tr>
              <a:tr h="731520">
                <a:tc>
                  <a:txBody>
                    <a:bodyPr/>
                    <a:lstStyle/>
                    <a:p>
                      <a:r>
                        <a:rPr lang="ro-RO" sz="2800" dirty="0"/>
                        <a:t>Stadiul 2 HTA</a:t>
                      </a:r>
                      <a:endParaRPr lang="en-US" sz="2800" dirty="0"/>
                    </a:p>
                  </a:txBody>
                  <a:tcPr marL="121888" marR="121888"/>
                </a:tc>
                <a:tc>
                  <a:txBody>
                    <a:bodyPr/>
                    <a:lstStyle/>
                    <a:p>
                      <a:r>
                        <a:rPr lang="en-US" sz="2800" dirty="0"/>
                        <a:t>≥ 140/90 mm Hg</a:t>
                      </a:r>
                    </a:p>
                  </a:txBody>
                  <a:tcPr marL="121888" marR="121888"/>
                </a:tc>
                <a:extLst>
                  <a:ext uri="{0D108BD9-81ED-4DB2-BD59-A6C34878D82A}">
                    <a16:rowId xmlns:a16="http://schemas.microsoft.com/office/drawing/2014/main" val="10003"/>
                  </a:ext>
                </a:extLst>
              </a:tr>
            </a:tbl>
          </a:graphicData>
        </a:graphic>
      </p:graphicFrame>
      <p:sp>
        <p:nvSpPr>
          <p:cNvPr id="3" name="Footer Placeholder 2"/>
          <p:cNvSpPr>
            <a:spLocks noGrp="1"/>
          </p:cNvSpPr>
          <p:nvPr>
            <p:ph type="ftr" sz="quarter" idx="11"/>
          </p:nvPr>
        </p:nvSpPr>
        <p:spPr/>
        <p:txBody>
          <a:bodyPr/>
          <a:lstStyle/>
          <a:p>
            <a:r>
              <a:rPr lang="da-DK"/>
              <a:t>Hypertension Journal, April-June, Vol 5, 2019</a:t>
            </a:r>
            <a:endParaRPr lang="ro-RO" dirty="0"/>
          </a:p>
        </p:txBody>
      </p:sp>
    </p:spTree>
    <p:extLst>
      <p:ext uri="{BB962C8B-B14F-4D97-AF65-F5344CB8AC3E}">
        <p14:creationId xmlns:p14="http://schemas.microsoft.com/office/powerpoint/2010/main" val="287829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1588" y="152400"/>
            <a:ext cx="6602280" cy="59705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1" y="1086712"/>
            <a:ext cx="5992839" cy="561866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5A6BA40E-1AC3-63C3-B36A-6A4D0EA53B5F}"/>
              </a:ext>
            </a:extLst>
          </p:cNvPr>
          <p:cNvSpPr txBox="1"/>
          <p:nvPr/>
        </p:nvSpPr>
        <p:spPr>
          <a:xfrm>
            <a:off x="7049193" y="133004"/>
            <a:ext cx="4871258" cy="923330"/>
          </a:xfrm>
          <a:prstGeom prst="rect">
            <a:avLst/>
          </a:prstGeom>
          <a:noFill/>
        </p:spPr>
        <p:txBody>
          <a:bodyPr wrap="square" rtlCol="0">
            <a:spAutoFit/>
          </a:bodyPr>
          <a:lstStyle/>
          <a:p>
            <a:r>
              <a:rPr lang="en-US" dirty="0">
                <a:hlinkClick r:id="rId5"/>
              </a:rPr>
              <a:t>https://www.nhlbi.nih.gov/files/docs/guidelines/child_tbl.pdf</a:t>
            </a:r>
            <a:endParaRPr lang="en-US" dirty="0"/>
          </a:p>
          <a:p>
            <a:endParaRPr lang="en-US" dirty="0"/>
          </a:p>
        </p:txBody>
      </p:sp>
    </p:spTree>
    <p:extLst>
      <p:ext uri="{BB962C8B-B14F-4D97-AF65-F5344CB8AC3E}">
        <p14:creationId xmlns:p14="http://schemas.microsoft.com/office/powerpoint/2010/main" val="4135808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BC5FD-FE60-1867-0995-1EA864036DC2}"/>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35AB5C5F-BD6C-DBD6-C564-67F292B67A86}"/>
              </a:ext>
            </a:extLst>
          </p:cNvPr>
          <p:cNvPicPr>
            <a:picLocks noChangeAspect="1"/>
          </p:cNvPicPr>
          <p:nvPr/>
        </p:nvPicPr>
        <p:blipFill rotWithShape="1">
          <a:blip r:embed="rId2"/>
          <a:srcRect b="6388"/>
          <a:stretch/>
        </p:blipFill>
        <p:spPr>
          <a:xfrm>
            <a:off x="7572374" y="361950"/>
            <a:ext cx="3914775" cy="3914775"/>
          </a:xfrm>
          <a:prstGeom prst="rect">
            <a:avLst/>
          </a:prstGeom>
        </p:spPr>
      </p:pic>
      <p:sp>
        <p:nvSpPr>
          <p:cNvPr id="4" name="TextBox 3">
            <a:extLst>
              <a:ext uri="{FF2B5EF4-FFF2-40B4-BE49-F238E27FC236}">
                <a16:creationId xmlns:a16="http://schemas.microsoft.com/office/drawing/2014/main" id="{7930C112-FB1D-30AA-A1D1-DE40C839C668}"/>
              </a:ext>
            </a:extLst>
          </p:cNvPr>
          <p:cNvSpPr txBox="1"/>
          <p:nvPr/>
        </p:nvSpPr>
        <p:spPr>
          <a:xfrm>
            <a:off x="771524" y="5124450"/>
            <a:ext cx="10182225" cy="800219"/>
          </a:xfrm>
          <a:prstGeom prst="rect">
            <a:avLst/>
          </a:prstGeom>
          <a:noFill/>
        </p:spPr>
        <p:txBody>
          <a:bodyPr wrap="square" rtlCol="0">
            <a:spAutoFit/>
          </a:bodyPr>
          <a:lstStyle/>
          <a:p>
            <a:r>
              <a:rPr lang="en-US" sz="2800" dirty="0">
                <a:hlinkClick r:id="rId3"/>
              </a:rPr>
              <a:t>https://www.nhlbi.nih.gov/files/docs/guidelines/child_tbl.pdf</a:t>
            </a:r>
            <a:endParaRPr lang="en-US" sz="2800" dirty="0"/>
          </a:p>
          <a:p>
            <a:endParaRPr lang="en-US" dirty="0"/>
          </a:p>
        </p:txBody>
      </p:sp>
    </p:spTree>
    <p:extLst>
      <p:ext uri="{BB962C8B-B14F-4D97-AF65-F5344CB8AC3E}">
        <p14:creationId xmlns:p14="http://schemas.microsoft.com/office/powerpoint/2010/main" val="36872575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080B51-306D-C67F-F4B8-6435E3DE4EBC}"/>
              </a:ext>
            </a:extLst>
          </p:cNvPr>
          <p:cNvSpPr>
            <a:spLocks noGrp="1"/>
          </p:cNvSpPr>
          <p:nvPr>
            <p:ph type="title"/>
          </p:nvPr>
        </p:nvSpPr>
        <p:spPr/>
        <p:txBody>
          <a:bodyPr/>
          <a:lstStyle/>
          <a:p>
            <a:r>
              <a:rPr lang="en-US" dirty="0"/>
              <a:t>HTA la </a:t>
            </a:r>
            <a:r>
              <a:rPr lang="en-US" dirty="0" err="1"/>
              <a:t>copil</a:t>
            </a:r>
            <a:endParaRPr lang="en-US" dirty="0"/>
          </a:p>
        </p:txBody>
      </p:sp>
      <p:sp>
        <p:nvSpPr>
          <p:cNvPr id="3" name="Content Placeholder 2">
            <a:extLst>
              <a:ext uri="{FF2B5EF4-FFF2-40B4-BE49-F238E27FC236}">
                <a16:creationId xmlns:a16="http://schemas.microsoft.com/office/drawing/2014/main" id="{F6170630-5D98-4C82-AB6E-BD33EFD1977B}"/>
              </a:ext>
            </a:extLst>
          </p:cNvPr>
          <p:cNvSpPr>
            <a:spLocks noGrp="1"/>
          </p:cNvSpPr>
          <p:nvPr>
            <p:ph sz="half" idx="1"/>
          </p:nvPr>
        </p:nvSpPr>
        <p:spPr/>
        <p:txBody>
          <a:bodyPr>
            <a:normAutofit lnSpcReduction="10000"/>
          </a:bodyPr>
          <a:lstStyle/>
          <a:p>
            <a:r>
              <a:rPr lang="en-US" b="1" dirty="0">
                <a:solidFill>
                  <a:srgbClr val="FF0000"/>
                </a:solidFill>
              </a:rPr>
              <a:t>HTA </a:t>
            </a:r>
            <a:r>
              <a:rPr lang="en-US" b="1" dirty="0" err="1">
                <a:solidFill>
                  <a:srgbClr val="FF0000"/>
                </a:solidFill>
              </a:rPr>
              <a:t>esentiala</a:t>
            </a:r>
            <a:r>
              <a:rPr lang="en-US" b="1" dirty="0">
                <a:solidFill>
                  <a:srgbClr val="FF0000"/>
                </a:solidFill>
              </a:rPr>
              <a:t> </a:t>
            </a:r>
            <a:r>
              <a:rPr lang="en-US" dirty="0"/>
              <a:t>(10-15%)</a:t>
            </a:r>
          </a:p>
          <a:p>
            <a:r>
              <a:rPr lang="en-US" dirty="0" err="1"/>
              <a:t>rar</a:t>
            </a:r>
            <a:r>
              <a:rPr lang="en-US" dirty="0"/>
              <a:t> sub 6 ani</a:t>
            </a:r>
          </a:p>
          <a:p>
            <a:r>
              <a:rPr lang="en-US" dirty="0" err="1"/>
              <a:t>Baieti</a:t>
            </a:r>
            <a:endParaRPr lang="en-US" dirty="0"/>
          </a:p>
          <a:p>
            <a:r>
              <a:rPr lang="en-US" dirty="0" err="1"/>
              <a:t>Obezitate</a:t>
            </a:r>
            <a:endParaRPr lang="en-US" dirty="0"/>
          </a:p>
          <a:p>
            <a:r>
              <a:rPr lang="en-US" dirty="0" err="1"/>
              <a:t>Dislipidemie</a:t>
            </a:r>
            <a:endParaRPr lang="en-US" dirty="0"/>
          </a:p>
          <a:p>
            <a:r>
              <a:rPr lang="en-US" dirty="0" err="1"/>
              <a:t>Exces</a:t>
            </a:r>
            <a:r>
              <a:rPr lang="en-US" dirty="0"/>
              <a:t> </a:t>
            </a:r>
            <a:r>
              <a:rPr lang="en-US" dirty="0" err="1"/>
              <a:t>alimentar</a:t>
            </a:r>
            <a:r>
              <a:rPr lang="en-US" dirty="0"/>
              <a:t> de </a:t>
            </a:r>
            <a:r>
              <a:rPr lang="en-US" dirty="0" err="1"/>
              <a:t>sare</a:t>
            </a:r>
            <a:endParaRPr lang="en-US" dirty="0"/>
          </a:p>
          <a:p>
            <a:r>
              <a:rPr lang="en-US" dirty="0" err="1"/>
              <a:t>Fumat</a:t>
            </a:r>
            <a:r>
              <a:rPr lang="en-US" dirty="0"/>
              <a:t> active/</a:t>
            </a:r>
            <a:r>
              <a:rPr lang="en-US" dirty="0" err="1"/>
              <a:t>pasiv</a:t>
            </a:r>
            <a:endParaRPr lang="en-US" dirty="0"/>
          </a:p>
          <a:p>
            <a:r>
              <a:rPr lang="en-US" dirty="0" err="1"/>
              <a:t>Alcool</a:t>
            </a:r>
            <a:r>
              <a:rPr lang="en-US" dirty="0"/>
              <a:t>, </a:t>
            </a:r>
            <a:r>
              <a:rPr lang="en-US" dirty="0" err="1"/>
              <a:t>cafea</a:t>
            </a:r>
            <a:endParaRPr lang="en-US" dirty="0"/>
          </a:p>
          <a:p>
            <a:r>
              <a:rPr lang="en-US" dirty="0" err="1"/>
              <a:t>Stres</a:t>
            </a:r>
            <a:r>
              <a:rPr lang="en-US" dirty="0"/>
              <a:t> </a:t>
            </a:r>
          </a:p>
        </p:txBody>
      </p:sp>
      <p:sp>
        <p:nvSpPr>
          <p:cNvPr id="5" name="Content Placeholder 4">
            <a:extLst>
              <a:ext uri="{FF2B5EF4-FFF2-40B4-BE49-F238E27FC236}">
                <a16:creationId xmlns:a16="http://schemas.microsoft.com/office/drawing/2014/main" id="{80FDA9E0-14A0-1B79-0E58-4DF12270F307}"/>
              </a:ext>
            </a:extLst>
          </p:cNvPr>
          <p:cNvSpPr>
            <a:spLocks noGrp="1"/>
          </p:cNvSpPr>
          <p:nvPr>
            <p:ph sz="half" idx="2"/>
          </p:nvPr>
        </p:nvSpPr>
        <p:spPr/>
        <p:txBody>
          <a:bodyPr>
            <a:normAutofit lnSpcReduction="10000"/>
          </a:bodyPr>
          <a:lstStyle/>
          <a:p>
            <a:r>
              <a:rPr lang="en-US" b="1" dirty="0">
                <a:solidFill>
                  <a:srgbClr val="FF0000"/>
                </a:solidFill>
              </a:rPr>
              <a:t>HTA </a:t>
            </a:r>
            <a:r>
              <a:rPr lang="en-US" b="1" dirty="0" err="1">
                <a:solidFill>
                  <a:srgbClr val="FF0000"/>
                </a:solidFill>
              </a:rPr>
              <a:t>secundara</a:t>
            </a:r>
            <a:r>
              <a:rPr lang="en-US" b="1" dirty="0">
                <a:solidFill>
                  <a:srgbClr val="FF0000"/>
                </a:solidFill>
              </a:rPr>
              <a:t> </a:t>
            </a:r>
            <a:r>
              <a:rPr lang="en-US" dirty="0"/>
              <a:t>(80-85%)</a:t>
            </a:r>
          </a:p>
          <a:p>
            <a:r>
              <a:rPr lang="en-US" dirty="0" err="1"/>
              <a:t>Renoparenchimatoasa</a:t>
            </a:r>
            <a:endParaRPr lang="en-US" dirty="0"/>
          </a:p>
          <a:p>
            <a:r>
              <a:rPr lang="en-US" dirty="0" err="1"/>
              <a:t>Renovasculara</a:t>
            </a:r>
            <a:r>
              <a:rPr lang="en-US" dirty="0"/>
              <a:t> </a:t>
            </a:r>
          </a:p>
          <a:p>
            <a:r>
              <a:rPr lang="en-US" dirty="0" err="1"/>
              <a:t>Endocrinologica</a:t>
            </a:r>
            <a:endParaRPr lang="en-US" dirty="0"/>
          </a:p>
          <a:p>
            <a:r>
              <a:rPr lang="en-US" dirty="0" err="1"/>
              <a:t>Cardiologica</a:t>
            </a:r>
            <a:endParaRPr lang="en-US" dirty="0"/>
          </a:p>
          <a:p>
            <a:r>
              <a:rPr lang="en-US" dirty="0" err="1"/>
              <a:t>Boli</a:t>
            </a:r>
            <a:r>
              <a:rPr lang="en-US" dirty="0"/>
              <a:t> </a:t>
            </a:r>
            <a:r>
              <a:rPr lang="en-US" dirty="0" err="1"/>
              <a:t>neurologice</a:t>
            </a:r>
            <a:endParaRPr lang="en-US" dirty="0"/>
          </a:p>
          <a:p>
            <a:r>
              <a:rPr lang="en-US" dirty="0" err="1"/>
              <a:t>Boli</a:t>
            </a:r>
            <a:r>
              <a:rPr lang="en-US" dirty="0"/>
              <a:t> </a:t>
            </a:r>
            <a:r>
              <a:rPr lang="en-US" dirty="0" err="1"/>
              <a:t>hematologice</a:t>
            </a:r>
            <a:endParaRPr lang="en-US" dirty="0"/>
          </a:p>
          <a:p>
            <a:r>
              <a:rPr lang="en-US" dirty="0" err="1"/>
              <a:t>Medicamente</a:t>
            </a:r>
            <a:r>
              <a:rPr lang="en-US" dirty="0"/>
              <a:t>, </a:t>
            </a:r>
            <a:r>
              <a:rPr lang="en-US" dirty="0" err="1"/>
              <a:t>droguri</a:t>
            </a:r>
            <a:endParaRPr lang="en-US" dirty="0"/>
          </a:p>
          <a:p>
            <a:r>
              <a:rPr lang="en-US" dirty="0" err="1"/>
              <a:t>Sarcina</a:t>
            </a:r>
            <a:r>
              <a:rPr lang="en-US" dirty="0"/>
              <a:t> </a:t>
            </a:r>
          </a:p>
          <a:p>
            <a:endParaRPr lang="en-US" dirty="0"/>
          </a:p>
        </p:txBody>
      </p:sp>
    </p:spTree>
    <p:extLst>
      <p:ext uri="{BB962C8B-B14F-4D97-AF65-F5344CB8AC3E}">
        <p14:creationId xmlns:p14="http://schemas.microsoft.com/office/powerpoint/2010/main" val="5417314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99222"/>
            <a:ext cx="9144000" cy="1325563"/>
          </a:xfrm>
        </p:spPr>
        <p:txBody>
          <a:bodyPr>
            <a:normAutofit/>
          </a:bodyPr>
          <a:lstStyle/>
          <a:p>
            <a:pPr algn="ctr"/>
            <a:r>
              <a:rPr lang="en-US" dirty="0" err="1"/>
              <a:t>Principii</a:t>
            </a:r>
            <a:r>
              <a:rPr lang="en-US" dirty="0"/>
              <a:t> de </a:t>
            </a:r>
            <a:r>
              <a:rPr lang="en-US" dirty="0" err="1"/>
              <a:t>tratament</a:t>
            </a:r>
            <a:r>
              <a:rPr lang="ro-RO" dirty="0"/>
              <a:t> - </a:t>
            </a:r>
            <a:r>
              <a:rPr lang="en-US" dirty="0" err="1"/>
              <a:t>stil</a:t>
            </a:r>
            <a:r>
              <a:rPr lang="en-US" dirty="0"/>
              <a:t> de via</a:t>
            </a:r>
            <a:r>
              <a:rPr lang="ro-RO" dirty="0" err="1"/>
              <a:t>ță</a:t>
            </a:r>
            <a:endParaRPr lang="en-US" dirty="0"/>
          </a:p>
        </p:txBody>
      </p:sp>
      <p:sp>
        <p:nvSpPr>
          <p:cNvPr id="3" name="Content Placeholder 2"/>
          <p:cNvSpPr>
            <a:spLocks noGrp="1"/>
          </p:cNvSpPr>
          <p:nvPr>
            <p:ph sz="half" idx="1"/>
          </p:nvPr>
        </p:nvSpPr>
        <p:spPr>
          <a:xfrm>
            <a:off x="533400" y="1825626"/>
            <a:ext cx="5562600" cy="4803775"/>
          </a:xfrm>
        </p:spPr>
        <p:txBody>
          <a:bodyPr>
            <a:normAutofit fontScale="92500"/>
          </a:bodyPr>
          <a:lstStyle/>
          <a:p>
            <a:r>
              <a:rPr lang="vi-VN" dirty="0">
                <a:latin typeface="Calibri" panose="020F0502020204030204" pitchFamily="34" charset="0"/>
                <a:cs typeface="Calibri" panose="020F0502020204030204" pitchFamily="34" charset="0"/>
              </a:rPr>
              <a:t>aportul </a:t>
            </a:r>
            <a:r>
              <a:rPr lang="ro-RO" dirty="0">
                <a:latin typeface="Calibri" panose="020F0502020204030204" pitchFamily="34" charset="0"/>
                <a:cs typeface="Calibri" panose="020F0502020204030204" pitchFamily="34" charset="0"/>
              </a:rPr>
              <a:t>Na</a:t>
            </a:r>
            <a:r>
              <a:rPr lang="vi-VN" dirty="0">
                <a:latin typeface="Calibri" panose="020F0502020204030204" pitchFamily="34" charset="0"/>
                <a:cs typeface="Calibri" panose="020F0502020204030204" pitchFamily="34" charset="0"/>
              </a:rPr>
              <a:t> &lt;</a:t>
            </a:r>
            <a:r>
              <a:rPr lang="ro-RO"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17 mEq/zi sau &lt; 1 g </a:t>
            </a:r>
            <a:r>
              <a:rPr lang="ro-RO" dirty="0">
                <a:latin typeface="Calibri" panose="020F0502020204030204" pitchFamily="34" charset="0"/>
                <a:cs typeface="Calibri" panose="020F0502020204030204" pitchFamily="34" charset="0"/>
              </a:rPr>
              <a:t>Na Cl</a:t>
            </a:r>
            <a:r>
              <a:rPr lang="vi-VN" dirty="0">
                <a:latin typeface="Calibri" panose="020F0502020204030204" pitchFamily="34" charset="0"/>
                <a:cs typeface="Calibri" panose="020F0502020204030204" pitchFamily="34" charset="0"/>
              </a:rPr>
              <a:t>/zi la copil şi &lt; 50 mEq/zi (&lt; 3 g/zi) la adolescen</a:t>
            </a:r>
            <a:r>
              <a:rPr lang="ro-RO" dirty="0">
                <a:latin typeface="Calibri" panose="020F0502020204030204" pitchFamily="34" charset="0"/>
                <a:cs typeface="Calibri" panose="020F0502020204030204" pitchFamily="34" charset="0"/>
              </a:rPr>
              <a:t>t</a:t>
            </a:r>
          </a:p>
          <a:p>
            <a:r>
              <a:rPr lang="ro-RO" dirty="0">
                <a:latin typeface="Calibri" panose="020F0502020204030204" pitchFamily="34" charset="0"/>
                <a:cs typeface="Calibri" panose="020F0502020204030204" pitchFamily="34" charset="0"/>
              </a:rPr>
              <a:t>Evitarea produselor procesate și fast-food</a:t>
            </a:r>
          </a:p>
          <a:p>
            <a:r>
              <a:rPr lang="ro-RO" dirty="0"/>
              <a:t>Dietă hipocalorică, </a:t>
            </a:r>
            <a:r>
              <a:rPr lang="ro-RO" dirty="0">
                <a:latin typeface="Calibri"/>
                <a:cs typeface="Calibri"/>
              </a:rPr>
              <a:t>↓</a:t>
            </a:r>
            <a:r>
              <a:rPr lang="ro-RO" dirty="0"/>
              <a:t> și păstrarea G </a:t>
            </a:r>
          </a:p>
          <a:p>
            <a:r>
              <a:rPr lang="ro-RO" dirty="0"/>
              <a:t>Evită lipide de origine animală, glucide</a:t>
            </a:r>
          </a:p>
          <a:p>
            <a:r>
              <a:rPr lang="ro-RO" dirty="0"/>
              <a:t>Combatere fumat activ/pasiv</a:t>
            </a:r>
          </a:p>
          <a:p>
            <a:r>
              <a:rPr lang="ro-RO" dirty="0"/>
              <a:t>Alcool, cafea, ceai – cantitate redusă</a:t>
            </a:r>
          </a:p>
          <a:p>
            <a:r>
              <a:rPr lang="ro-RO" dirty="0"/>
              <a:t>Activitate fizică moderată, constantă (60 min/zi)</a:t>
            </a:r>
          </a:p>
          <a:p>
            <a:endParaRPr lang="ro-RO" dirty="0"/>
          </a:p>
        </p:txBody>
      </p:sp>
      <p:sp>
        <p:nvSpPr>
          <p:cNvPr id="4" name="Content Placeholder 3"/>
          <p:cNvSpPr>
            <a:spLocks noGrp="1"/>
          </p:cNvSpPr>
          <p:nvPr>
            <p:ph sz="half" idx="2"/>
          </p:nvPr>
        </p:nvSpPr>
        <p:spPr/>
        <p:txBody>
          <a:bodyPr>
            <a:normAutofit fontScale="92500"/>
          </a:bodyPr>
          <a:lstStyle/>
          <a:p>
            <a:r>
              <a:rPr lang="ro-RO" dirty="0"/>
              <a:t>Consiliere asupra activităților zilnice (nu TV, laptop)</a:t>
            </a:r>
          </a:p>
          <a:p>
            <a:r>
              <a:rPr lang="ro-RO" dirty="0"/>
              <a:t>Evită suprasolicitare psihică</a:t>
            </a:r>
          </a:p>
          <a:p>
            <a:r>
              <a:rPr lang="ro-RO" dirty="0"/>
              <a:t>Implicarea școlii - orientare profesională (evită profesii cu stres și sedentarism)</a:t>
            </a:r>
          </a:p>
          <a:p>
            <a:r>
              <a:rPr lang="ro-RO" dirty="0"/>
              <a:t>Implicarea familiei</a:t>
            </a:r>
            <a:endParaRPr lang="en-US" dirty="0"/>
          </a:p>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0038" y="4724401"/>
            <a:ext cx="5814962" cy="201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88" y="76201"/>
            <a:ext cx="2170112" cy="14467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67384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2CFD31-30F2-E93B-1E78-8F859F44660B}"/>
              </a:ext>
            </a:extLst>
          </p:cNvPr>
          <p:cNvSpPr>
            <a:spLocks noGrp="1"/>
          </p:cNvSpPr>
          <p:nvPr>
            <p:ph type="title"/>
          </p:nvPr>
        </p:nvSpPr>
        <p:spPr/>
        <p:txBody>
          <a:bodyPr/>
          <a:lstStyle/>
          <a:p>
            <a:r>
              <a:rPr lang="en-US" dirty="0" err="1"/>
              <a:t>Importanta</a:t>
            </a:r>
            <a:r>
              <a:rPr lang="en-US" dirty="0"/>
              <a:t> </a:t>
            </a:r>
            <a:r>
              <a:rPr lang="en-US" dirty="0" err="1"/>
              <a:t>problemei</a:t>
            </a:r>
            <a:br>
              <a:rPr lang="en-US" dirty="0"/>
            </a:br>
            <a:r>
              <a:rPr lang="en-US" dirty="0"/>
              <a:t>Context epidemiologic </a:t>
            </a:r>
          </a:p>
        </p:txBody>
      </p:sp>
      <p:sp>
        <p:nvSpPr>
          <p:cNvPr id="5" name="Text Placeholder 4">
            <a:extLst>
              <a:ext uri="{FF2B5EF4-FFF2-40B4-BE49-F238E27FC236}">
                <a16:creationId xmlns:a16="http://schemas.microsoft.com/office/drawing/2014/main" id="{DABE4AAC-3874-80D3-8614-02FD610EA0BE}"/>
              </a:ext>
            </a:extLst>
          </p:cNvPr>
          <p:cNvSpPr>
            <a:spLocks noGrp="1"/>
          </p:cNvSpPr>
          <p:nvPr>
            <p:ph type="body" idx="1"/>
          </p:nvPr>
        </p:nvSpPr>
        <p:spPr>
          <a:solidFill>
            <a:schemeClr val="accent2"/>
          </a:solidFill>
        </p:spPr>
        <p:txBody>
          <a:bodyPr/>
          <a:lstStyle/>
          <a:p>
            <a:endParaRPr lang="en-US" dirty="0"/>
          </a:p>
        </p:txBody>
      </p:sp>
    </p:spTree>
    <p:extLst>
      <p:ext uri="{BB962C8B-B14F-4D97-AF65-F5344CB8AC3E}">
        <p14:creationId xmlns:p14="http://schemas.microsoft.com/office/powerpoint/2010/main" val="23999278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a:t>Tratament</a:t>
            </a:r>
            <a:endParaRPr lang="en-US" dirty="0"/>
          </a:p>
        </p:txBody>
      </p:sp>
      <p:sp>
        <p:nvSpPr>
          <p:cNvPr id="3" name="Content Placeholder 2"/>
          <p:cNvSpPr>
            <a:spLocks noGrp="1"/>
          </p:cNvSpPr>
          <p:nvPr>
            <p:ph idx="1"/>
          </p:nvPr>
        </p:nvSpPr>
        <p:spPr>
          <a:xfrm>
            <a:off x="838200" y="1478280"/>
            <a:ext cx="10515600" cy="4698683"/>
          </a:xfrm>
        </p:spPr>
        <p:txBody>
          <a:bodyPr>
            <a:normAutofit fontScale="92500"/>
          </a:bodyPr>
          <a:lstStyle/>
          <a:p>
            <a:pPr>
              <a:buFont typeface="Wingdings" panose="05000000000000000000" pitchFamily="2" charset="2"/>
              <a:buChar char="q"/>
            </a:pPr>
            <a:r>
              <a:rPr lang="en-US" b="1" dirty="0">
                <a:solidFill>
                  <a:srgbClr val="C00000"/>
                </a:solidFill>
                <a:effectLst>
                  <a:outerShdw blurRad="38100" dist="38100" dir="2700000" algn="tl">
                    <a:srgbClr val="000000">
                      <a:alpha val="43137"/>
                    </a:srgbClr>
                  </a:outerShdw>
                </a:effectLst>
              </a:rPr>
              <a:t>TA normal</a:t>
            </a:r>
            <a:r>
              <a:rPr lang="ro-RO" b="1" dirty="0">
                <a:solidFill>
                  <a:srgbClr val="C00000"/>
                </a:solidFill>
                <a:effectLst>
                  <a:outerShdw blurRad="38100" dist="38100" dir="2700000" algn="tl">
                    <a:srgbClr val="000000">
                      <a:alpha val="43137"/>
                    </a:srgbClr>
                  </a:outerShdw>
                </a:effectLst>
              </a:rPr>
              <a:t>ă </a:t>
            </a:r>
            <a:r>
              <a:rPr lang="ro-RO" dirty="0"/>
              <a:t>-  măsurarea TA de rutină</a:t>
            </a:r>
          </a:p>
          <a:p>
            <a:pPr>
              <a:buFont typeface="Wingdings" panose="05000000000000000000" pitchFamily="2" charset="2"/>
              <a:buChar char="q"/>
            </a:pPr>
            <a:r>
              <a:rPr lang="ro-RO" b="1" dirty="0">
                <a:solidFill>
                  <a:srgbClr val="C00000"/>
                </a:solidFill>
                <a:effectLst>
                  <a:outerShdw blurRad="38100" dist="38100" dir="2700000" algn="tl">
                    <a:srgbClr val="000000">
                      <a:alpha val="43137"/>
                    </a:srgbClr>
                  </a:outerShdw>
                </a:effectLst>
              </a:rPr>
              <a:t>TA normal înaltă</a:t>
            </a:r>
          </a:p>
          <a:p>
            <a:r>
              <a:rPr lang="ro-RO" dirty="0"/>
              <a:t>Stil de viață </a:t>
            </a:r>
            <a:r>
              <a:rPr lang="ro-RO" dirty="0">
                <a:latin typeface="Calibri"/>
                <a:cs typeface="Calibri"/>
              </a:rPr>
              <a:t>→  </a:t>
            </a:r>
            <a:r>
              <a:rPr lang="ro-RO" b="1" dirty="0">
                <a:solidFill>
                  <a:srgbClr val="7030A0"/>
                </a:solidFill>
                <a:effectLst>
                  <a:outerShdw blurRad="38100" dist="38100" dir="2700000" algn="tl">
                    <a:srgbClr val="000000">
                      <a:alpha val="43137"/>
                    </a:srgbClr>
                  </a:outerShdw>
                </a:effectLst>
                <a:latin typeface="Calibri"/>
                <a:cs typeface="Calibri"/>
              </a:rPr>
              <a:t>6 luni</a:t>
            </a:r>
          </a:p>
          <a:p>
            <a:r>
              <a:rPr lang="ro-RO" dirty="0">
                <a:latin typeface="Calibri"/>
                <a:cs typeface="Calibri"/>
              </a:rPr>
              <a:t>Normalizarea TA → monitorizare anuală</a:t>
            </a:r>
          </a:p>
          <a:p>
            <a:pPr>
              <a:buFont typeface="Wingdings" panose="05000000000000000000" pitchFamily="2" charset="2"/>
              <a:buChar char="q"/>
            </a:pPr>
            <a:r>
              <a:rPr lang="ro-RO" b="1" dirty="0">
                <a:solidFill>
                  <a:srgbClr val="C00000"/>
                </a:solidFill>
                <a:effectLst>
                  <a:outerShdw blurRad="38100" dist="38100" dir="2700000" algn="tl">
                    <a:srgbClr val="000000">
                      <a:alpha val="43137"/>
                    </a:srgbClr>
                  </a:outerShdw>
                </a:effectLst>
                <a:cs typeface="Calibri"/>
              </a:rPr>
              <a:t>HTA grad 1</a:t>
            </a:r>
            <a:r>
              <a:rPr lang="en-US" b="1" dirty="0">
                <a:solidFill>
                  <a:srgbClr val="C00000"/>
                </a:solidFill>
                <a:effectLst>
                  <a:outerShdw blurRad="38100" dist="38100" dir="2700000" algn="tl">
                    <a:srgbClr val="000000">
                      <a:alpha val="43137"/>
                    </a:srgbClr>
                  </a:outerShdw>
                </a:effectLst>
                <a:cs typeface="Calibri"/>
              </a:rPr>
              <a:t>, 2</a:t>
            </a:r>
            <a:endParaRPr lang="ro-RO" b="1" dirty="0">
              <a:solidFill>
                <a:srgbClr val="C00000"/>
              </a:solidFill>
              <a:effectLst>
                <a:outerShdw blurRad="38100" dist="38100" dir="2700000" algn="tl">
                  <a:srgbClr val="000000">
                    <a:alpha val="43137"/>
                  </a:srgbClr>
                </a:outerShdw>
              </a:effectLst>
              <a:cs typeface="Calibri"/>
            </a:endParaRPr>
          </a:p>
          <a:p>
            <a:r>
              <a:rPr lang="ro-RO" dirty="0">
                <a:cs typeface="Calibri"/>
              </a:rPr>
              <a:t>Asimptomatic – stil de viață → control TA </a:t>
            </a:r>
            <a:r>
              <a:rPr lang="ro-RO" dirty="0">
                <a:latin typeface="Times New Roman"/>
                <a:cs typeface="Times New Roman"/>
              </a:rPr>
              <a:t>˃</a:t>
            </a:r>
            <a:r>
              <a:rPr lang="ro-RO" b="1" dirty="0">
                <a:solidFill>
                  <a:srgbClr val="7030A0"/>
                </a:solidFill>
                <a:effectLst>
                  <a:outerShdw blurRad="38100" dist="38100" dir="2700000" algn="tl">
                    <a:srgbClr val="000000">
                      <a:alpha val="43137"/>
                    </a:srgbClr>
                  </a:outerShdw>
                </a:effectLst>
                <a:cs typeface="Calibri"/>
              </a:rPr>
              <a:t>1-2 săpt</a:t>
            </a:r>
            <a:r>
              <a:rPr lang="ro-RO" dirty="0">
                <a:cs typeface="Calibri"/>
              </a:rPr>
              <a:t>. (metoda auscultatorie)</a:t>
            </a:r>
            <a:endParaRPr lang="en-US" dirty="0">
              <a:cs typeface="Calibri"/>
            </a:endParaRPr>
          </a:p>
          <a:p>
            <a:r>
              <a:rPr lang="en-US" dirty="0" err="1">
                <a:cs typeface="Calibri"/>
              </a:rPr>
              <a:t>Trimitere</a:t>
            </a:r>
            <a:r>
              <a:rPr lang="en-US" dirty="0">
                <a:cs typeface="Calibri"/>
              </a:rPr>
              <a:t> la specialist, </a:t>
            </a:r>
            <a:r>
              <a:rPr lang="en-US" dirty="0" err="1">
                <a:cs typeface="Calibri"/>
              </a:rPr>
              <a:t>evaluare</a:t>
            </a:r>
            <a:r>
              <a:rPr lang="en-US" dirty="0">
                <a:cs typeface="Calibri"/>
              </a:rPr>
              <a:t> </a:t>
            </a:r>
            <a:r>
              <a:rPr lang="en-US" dirty="0" err="1">
                <a:cs typeface="Calibri"/>
              </a:rPr>
              <a:t>afectare</a:t>
            </a:r>
            <a:r>
              <a:rPr lang="en-US" dirty="0">
                <a:cs typeface="Calibri"/>
              </a:rPr>
              <a:t> de organ, </a:t>
            </a:r>
            <a:r>
              <a:rPr lang="en-US" dirty="0" err="1">
                <a:cs typeface="Calibri"/>
              </a:rPr>
              <a:t>terapie</a:t>
            </a:r>
            <a:r>
              <a:rPr lang="en-US" dirty="0">
                <a:cs typeface="Calibri"/>
              </a:rPr>
              <a:t> </a:t>
            </a:r>
            <a:r>
              <a:rPr lang="en-US" dirty="0" err="1">
                <a:cs typeface="Calibri"/>
              </a:rPr>
              <a:t>medicam</a:t>
            </a:r>
            <a:endParaRPr lang="en-US" dirty="0">
              <a:cs typeface="Calibri"/>
            </a:endParaRPr>
          </a:p>
          <a:p>
            <a:r>
              <a:rPr lang="ro-RO" dirty="0">
                <a:cs typeface="Calibri"/>
              </a:rPr>
              <a:t>Copiii cu HTA pot participa la sporturi de competiție după evaluarea afectării organelor țintă și a riscului CV și după controlul valorilor TA (sub HTA st 2)</a:t>
            </a:r>
          </a:p>
          <a:p>
            <a:endParaRPr lang="en-US" dirty="0"/>
          </a:p>
        </p:txBody>
      </p:sp>
    </p:spTree>
    <p:extLst>
      <p:ext uri="{BB962C8B-B14F-4D97-AF65-F5344CB8AC3E}">
        <p14:creationId xmlns:p14="http://schemas.microsoft.com/office/powerpoint/2010/main" val="2948802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ro-RO" dirty="0"/>
              <a:t>Agenți terapeutici </a:t>
            </a:r>
            <a:endParaRPr lang="en-US" dirty="0"/>
          </a:p>
        </p:txBody>
      </p:sp>
      <p:sp>
        <p:nvSpPr>
          <p:cNvPr id="3" name="Content Placeholder 2"/>
          <p:cNvSpPr>
            <a:spLocks noGrp="1"/>
          </p:cNvSpPr>
          <p:nvPr>
            <p:ph idx="1"/>
          </p:nvPr>
        </p:nvSpPr>
        <p:spPr/>
        <p:txBody>
          <a:bodyPr/>
          <a:lstStyle/>
          <a:p>
            <a:r>
              <a:rPr lang="ro-RO" dirty="0"/>
              <a:t>Diuretice (</a:t>
            </a:r>
            <a:r>
              <a:rPr lang="ro-RO" dirty="0" err="1"/>
              <a:t>tiazidic</a:t>
            </a:r>
            <a:r>
              <a:rPr lang="ro-RO" dirty="0"/>
              <a:t>)</a:t>
            </a:r>
          </a:p>
          <a:p>
            <a:r>
              <a:rPr lang="ro-RO" dirty="0"/>
              <a:t>IECA</a:t>
            </a:r>
          </a:p>
          <a:p>
            <a:r>
              <a:rPr lang="ro-RO" dirty="0"/>
              <a:t>BRAA</a:t>
            </a:r>
          </a:p>
          <a:p>
            <a:r>
              <a:rPr lang="ro-RO" dirty="0"/>
              <a:t>CCA (cu acțiune lungă)</a:t>
            </a:r>
          </a:p>
          <a:p>
            <a:r>
              <a:rPr lang="ro-RO" dirty="0"/>
              <a:t>BB – nu ca terapie inițială</a:t>
            </a:r>
            <a:endParaRPr lang="en-US" dirty="0"/>
          </a:p>
          <a:p>
            <a:r>
              <a:rPr lang="ro-RO" dirty="0"/>
              <a:t>Corectarea unor condiții clinice asociate (obezitate, </a:t>
            </a:r>
            <a:r>
              <a:rPr lang="ro-RO" dirty="0" err="1"/>
              <a:t>dislipidemie</a:t>
            </a:r>
            <a:r>
              <a:rPr lang="ro-RO" dirty="0"/>
              <a:t>) </a:t>
            </a:r>
            <a:r>
              <a:rPr lang="ro-RO" dirty="0">
                <a:latin typeface="Calibri"/>
                <a:cs typeface="Calibri"/>
              </a:rPr>
              <a:t>→ reevaluarea terapiei permanent</a:t>
            </a:r>
            <a:endParaRPr lang="en-US" dirty="0"/>
          </a:p>
          <a:p>
            <a:endParaRPr lang="en-US" dirty="0"/>
          </a:p>
        </p:txBody>
      </p:sp>
      <p:sp>
        <p:nvSpPr>
          <p:cNvPr id="4" name="TextBox 3"/>
          <p:cNvSpPr txBox="1"/>
          <p:nvPr/>
        </p:nvSpPr>
        <p:spPr>
          <a:xfrm>
            <a:off x="5486400" y="1752601"/>
            <a:ext cx="6172200" cy="830997"/>
          </a:xfrm>
          <a:prstGeom prst="rect">
            <a:avLst/>
          </a:prstGeom>
          <a:solidFill>
            <a:schemeClr val="accent1">
              <a:lumMod val="20000"/>
              <a:lumOff val="80000"/>
            </a:schemeClr>
          </a:solidFill>
        </p:spPr>
        <p:txBody>
          <a:bodyPr wrap="square" rtlCol="0">
            <a:spAutoFit/>
          </a:bodyPr>
          <a:lstStyle/>
          <a:p>
            <a:pPr algn="ctr"/>
            <a:r>
              <a:rPr lang="ro-RO" sz="2400" dirty="0"/>
              <a:t>ȚINTA TERAPEUTICĂ</a:t>
            </a:r>
          </a:p>
          <a:p>
            <a:pPr algn="ctr"/>
            <a:r>
              <a:rPr lang="ro-RO" sz="2400" dirty="0"/>
              <a:t>TA &lt; </a:t>
            </a:r>
            <a:r>
              <a:rPr lang="ro-RO" sz="2400" dirty="0" err="1"/>
              <a:t>percentila</a:t>
            </a:r>
            <a:r>
              <a:rPr lang="ro-RO" sz="2400" dirty="0"/>
              <a:t> 90 sau TA &lt; 130/80mmHg</a:t>
            </a:r>
          </a:p>
        </p:txBody>
      </p:sp>
    </p:spTree>
    <p:extLst>
      <p:ext uri="{BB962C8B-B14F-4D97-AF65-F5344CB8AC3E}">
        <p14:creationId xmlns:p14="http://schemas.microsoft.com/office/powerpoint/2010/main" val="262189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4DA3D06-A56B-5855-8B25-C6658C8787C5}"/>
              </a:ext>
            </a:extLst>
          </p:cNvPr>
          <p:cNvSpPr>
            <a:spLocks noGrp="1"/>
          </p:cNvSpPr>
          <p:nvPr>
            <p:ph type="title"/>
          </p:nvPr>
        </p:nvSpPr>
        <p:spPr/>
        <p:txBody>
          <a:bodyPr/>
          <a:lstStyle/>
          <a:p>
            <a:r>
              <a:rPr lang="en-US" dirty="0" err="1"/>
              <a:t>Metode</a:t>
            </a:r>
            <a:r>
              <a:rPr lang="en-US" dirty="0"/>
              <a:t> de </a:t>
            </a:r>
            <a:r>
              <a:rPr lang="en-US" dirty="0" err="1"/>
              <a:t>monitorizare</a:t>
            </a:r>
            <a:r>
              <a:rPr lang="en-US" dirty="0"/>
              <a:t> a TA la </a:t>
            </a:r>
            <a:r>
              <a:rPr lang="en-US" dirty="0" err="1"/>
              <a:t>domicliu</a:t>
            </a:r>
            <a:r>
              <a:rPr lang="en-US" dirty="0"/>
              <a:t> </a:t>
            </a:r>
          </a:p>
        </p:txBody>
      </p:sp>
      <p:sp>
        <p:nvSpPr>
          <p:cNvPr id="5" name="Text Placeholder 4">
            <a:extLst>
              <a:ext uri="{FF2B5EF4-FFF2-40B4-BE49-F238E27FC236}">
                <a16:creationId xmlns:a16="http://schemas.microsoft.com/office/drawing/2014/main" id="{127FC5F3-2BA7-28B7-BE5D-F0C0F09CF8A0}"/>
              </a:ext>
            </a:extLst>
          </p:cNvPr>
          <p:cNvSpPr>
            <a:spLocks noGrp="1"/>
          </p:cNvSpPr>
          <p:nvPr>
            <p:ph type="body" idx="1"/>
          </p:nvPr>
        </p:nvSpPr>
        <p:spPr>
          <a:solidFill>
            <a:schemeClr val="accent2"/>
          </a:solidFill>
        </p:spPr>
        <p:txBody>
          <a:bodyPr/>
          <a:lstStyle/>
          <a:p>
            <a:endParaRPr lang="en-US" dirty="0"/>
          </a:p>
        </p:txBody>
      </p:sp>
    </p:spTree>
    <p:extLst>
      <p:ext uri="{BB962C8B-B14F-4D97-AF65-F5344CB8AC3E}">
        <p14:creationId xmlns:p14="http://schemas.microsoft.com/office/powerpoint/2010/main" val="423591252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C364F-1E36-00D9-121A-9D5856352664}"/>
              </a:ext>
            </a:extLst>
          </p:cNvPr>
          <p:cNvSpPr>
            <a:spLocks noGrp="1"/>
          </p:cNvSpPr>
          <p:nvPr>
            <p:ph type="title"/>
          </p:nvPr>
        </p:nvSpPr>
        <p:spPr>
          <a:xfrm>
            <a:off x="838200" y="285617"/>
            <a:ext cx="10515600" cy="859372"/>
          </a:xfrm>
        </p:spPr>
        <p:txBody>
          <a:bodyPr>
            <a:normAutofit/>
          </a:bodyPr>
          <a:lstStyle/>
          <a:p>
            <a:pPr algn="ctr"/>
            <a:r>
              <a:rPr lang="ro-RO" sz="3200" b="1" dirty="0"/>
              <a:t>Măsurarea TA </a:t>
            </a:r>
            <a:r>
              <a:rPr lang="en-US" sz="3200" b="1" dirty="0"/>
              <a:t>in </a:t>
            </a:r>
            <a:r>
              <a:rPr lang="en-US" sz="3200" b="1" dirty="0" err="1"/>
              <a:t>cabinetul</a:t>
            </a:r>
            <a:r>
              <a:rPr lang="en-US" sz="3200" b="1" dirty="0"/>
              <a:t> medical</a:t>
            </a:r>
            <a:r>
              <a:rPr lang="ro-RO" sz="3200" b="1" dirty="0"/>
              <a:t> și </a:t>
            </a:r>
            <a:r>
              <a:rPr lang="en-US" sz="3200" b="1" dirty="0"/>
              <a:t>la </a:t>
            </a:r>
            <a:r>
              <a:rPr lang="en-US" sz="3200" b="1" dirty="0" err="1"/>
              <a:t>domiciliu</a:t>
            </a:r>
            <a:endParaRPr lang="ro-RO" sz="3200" b="1" dirty="0"/>
          </a:p>
        </p:txBody>
      </p:sp>
      <p:pic>
        <p:nvPicPr>
          <p:cNvPr id="5" name="Picture 4">
            <a:extLst>
              <a:ext uri="{FF2B5EF4-FFF2-40B4-BE49-F238E27FC236}">
                <a16:creationId xmlns:a16="http://schemas.microsoft.com/office/drawing/2014/main" id="{B6C93E59-0B30-E708-52A4-85D62B147CB8}"/>
              </a:ext>
            </a:extLst>
          </p:cNvPr>
          <p:cNvPicPr>
            <a:picLocks noChangeAspect="1"/>
          </p:cNvPicPr>
          <p:nvPr/>
        </p:nvPicPr>
        <p:blipFill>
          <a:blip r:embed="rId2"/>
          <a:stretch>
            <a:fillRect/>
          </a:stretch>
        </p:blipFill>
        <p:spPr>
          <a:xfrm>
            <a:off x="8586155" y="6186396"/>
            <a:ext cx="3214682" cy="467587"/>
          </a:xfrm>
          <a:prstGeom prst="rect">
            <a:avLst/>
          </a:prstGeom>
          <a:noFill/>
          <a:ln cap="flat">
            <a:noFill/>
          </a:ln>
          <a:effectLst>
            <a:outerShdw dir="16200000" algn="tl">
              <a:srgbClr val="000000">
                <a:alpha val="40000"/>
              </a:srgbClr>
            </a:outerShdw>
          </a:effectLst>
        </p:spPr>
      </p:pic>
      <p:graphicFrame>
        <p:nvGraphicFramePr>
          <p:cNvPr id="6" name="Table 6">
            <a:extLst>
              <a:ext uri="{FF2B5EF4-FFF2-40B4-BE49-F238E27FC236}">
                <a16:creationId xmlns:a16="http://schemas.microsoft.com/office/drawing/2014/main" id="{2AAC82DC-9243-53CB-FCDD-32A72B11BCF6}"/>
              </a:ext>
            </a:extLst>
          </p:cNvPr>
          <p:cNvGraphicFramePr>
            <a:graphicFrameLocks noGrp="1"/>
          </p:cNvGraphicFramePr>
          <p:nvPr/>
        </p:nvGraphicFramePr>
        <p:xfrm>
          <a:off x="4476750" y="2552701"/>
          <a:ext cx="6718521" cy="3599835"/>
        </p:xfrm>
        <a:graphic>
          <a:graphicData uri="http://schemas.openxmlformats.org/drawingml/2006/table">
            <a:tbl>
              <a:tblPr firstRow="1" bandRow="1">
                <a:tableStyleId>{B301B821-A1FF-4177-AEE7-76D212191A09}</a:tableStyleId>
              </a:tblPr>
              <a:tblGrid>
                <a:gridCol w="6718521">
                  <a:extLst>
                    <a:ext uri="{9D8B030D-6E8A-4147-A177-3AD203B41FA5}">
                      <a16:colId xmlns:a16="http://schemas.microsoft.com/office/drawing/2014/main" val="71944619"/>
                    </a:ext>
                  </a:extLst>
                </a:gridCol>
              </a:tblGrid>
              <a:tr h="626121">
                <a:tc>
                  <a:txBody>
                    <a:bodyPr/>
                    <a:lstStyle/>
                    <a:p>
                      <a:pPr algn="ctr"/>
                      <a:r>
                        <a:rPr lang="en-US" sz="2400" b="1" dirty="0">
                          <a:solidFill>
                            <a:schemeClr val="bg1"/>
                          </a:solidFill>
                        </a:rPr>
                        <a:t>Cand se </a:t>
                      </a:r>
                      <a:r>
                        <a:rPr lang="en-US" sz="2400" b="1" dirty="0" err="1">
                          <a:solidFill>
                            <a:schemeClr val="bg1"/>
                          </a:solidFill>
                        </a:rPr>
                        <a:t>recomanda</a:t>
                      </a:r>
                      <a:r>
                        <a:rPr lang="en-US" sz="2400" b="1" dirty="0">
                          <a:solidFill>
                            <a:schemeClr val="bg1"/>
                          </a:solidFill>
                        </a:rPr>
                        <a:t> </a:t>
                      </a:r>
                      <a:r>
                        <a:rPr lang="en-US" sz="2400" b="1" dirty="0" err="1">
                          <a:solidFill>
                            <a:schemeClr val="bg1"/>
                          </a:solidFill>
                        </a:rPr>
                        <a:t>masurarea</a:t>
                      </a:r>
                      <a:r>
                        <a:rPr lang="en-US" sz="2400" b="1" dirty="0">
                          <a:solidFill>
                            <a:schemeClr val="bg1"/>
                          </a:solidFill>
                        </a:rPr>
                        <a:t> TA la </a:t>
                      </a:r>
                      <a:r>
                        <a:rPr lang="en-US" sz="2400" b="1" dirty="0" err="1">
                          <a:solidFill>
                            <a:schemeClr val="bg1"/>
                          </a:solidFill>
                        </a:rPr>
                        <a:t>domiciliu</a:t>
                      </a:r>
                      <a:r>
                        <a:rPr lang="en-US" sz="2400" b="1" dirty="0">
                          <a:solidFill>
                            <a:schemeClr val="bg1"/>
                          </a:solidFill>
                        </a:rPr>
                        <a:t>?</a:t>
                      </a:r>
                      <a:endParaRPr lang="ro-RO" sz="2400" b="1" dirty="0">
                        <a:solidFill>
                          <a:schemeClr val="bg1"/>
                        </a:solidFill>
                      </a:endParaRPr>
                    </a:p>
                  </a:txBody>
                  <a:tcPr/>
                </a:tc>
                <a:extLst>
                  <a:ext uri="{0D108BD9-81ED-4DB2-BD59-A6C34878D82A}">
                    <a16:rowId xmlns:a16="http://schemas.microsoft.com/office/drawing/2014/main" val="2680356908"/>
                  </a:ext>
                </a:extLst>
              </a:tr>
              <a:tr h="5952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t>In </a:t>
                      </a:r>
                      <a:r>
                        <a:rPr lang="en-US" sz="2400" b="1" dirty="0" err="1"/>
                        <a:t>completare</a:t>
                      </a:r>
                      <a:r>
                        <a:rPr lang="en-US" sz="2400" b="1" dirty="0"/>
                        <a:t> </a:t>
                      </a:r>
                      <a:r>
                        <a:rPr lang="en-US" sz="2400" dirty="0"/>
                        <a:t>la </a:t>
                      </a:r>
                      <a:r>
                        <a:rPr lang="en-US" sz="2400" dirty="0" err="1"/>
                        <a:t>masurarea</a:t>
                      </a:r>
                      <a:r>
                        <a:rPr lang="en-US" sz="2400" dirty="0"/>
                        <a:t> TA in </a:t>
                      </a:r>
                      <a:r>
                        <a:rPr lang="en-US" sz="2400" dirty="0" err="1"/>
                        <a:t>cabinetul</a:t>
                      </a:r>
                      <a:r>
                        <a:rPr lang="en-US" sz="2400" dirty="0"/>
                        <a:t> medical</a:t>
                      </a:r>
                      <a:endParaRPr lang="ro-RO" sz="2400" dirty="0"/>
                    </a:p>
                  </a:txBody>
                  <a:tcPr/>
                </a:tc>
                <a:extLst>
                  <a:ext uri="{0D108BD9-81ED-4DB2-BD59-A6C34878D82A}">
                    <a16:rowId xmlns:a16="http://schemas.microsoft.com/office/drawing/2014/main" val="143397824"/>
                  </a:ext>
                </a:extLst>
              </a:tr>
              <a:tr h="583369">
                <a:tc>
                  <a:txBody>
                    <a:bodyPr/>
                    <a:lstStyle/>
                    <a:p>
                      <a:r>
                        <a:rPr lang="en-US" sz="2400" dirty="0" err="1"/>
                        <a:t>Pentru</a:t>
                      </a:r>
                      <a:r>
                        <a:rPr lang="en-US" sz="2400" dirty="0"/>
                        <a:t> </a:t>
                      </a:r>
                      <a:r>
                        <a:rPr lang="en-US" sz="2400" dirty="0" err="1"/>
                        <a:t>identificarea</a:t>
                      </a:r>
                      <a:r>
                        <a:rPr lang="en-US" sz="2400" dirty="0"/>
                        <a:t> </a:t>
                      </a:r>
                      <a:r>
                        <a:rPr lang="en-US" sz="2400" b="1" dirty="0"/>
                        <a:t>HTA de </a:t>
                      </a:r>
                      <a:r>
                        <a:rPr lang="en-US" sz="2400" b="1" dirty="0" err="1"/>
                        <a:t>halat</a:t>
                      </a:r>
                      <a:r>
                        <a:rPr lang="en-US" sz="2400" b="1" dirty="0"/>
                        <a:t> </a:t>
                      </a:r>
                      <a:r>
                        <a:rPr lang="en-US" sz="2400" b="1" dirty="0" err="1"/>
                        <a:t>alb</a:t>
                      </a:r>
                      <a:r>
                        <a:rPr lang="en-US" sz="2400" dirty="0"/>
                        <a:t> </a:t>
                      </a:r>
                      <a:r>
                        <a:rPr lang="en-US" sz="2400" dirty="0" err="1"/>
                        <a:t>sau</a:t>
                      </a:r>
                      <a:r>
                        <a:rPr lang="en-US" sz="2400" dirty="0"/>
                        <a:t> a </a:t>
                      </a:r>
                      <a:r>
                        <a:rPr lang="en-US" sz="2400" b="1" dirty="0"/>
                        <a:t>HTA </a:t>
                      </a:r>
                      <a:r>
                        <a:rPr lang="en-US" sz="2400" b="1" dirty="0" err="1"/>
                        <a:t>mascate</a:t>
                      </a:r>
                      <a:endParaRPr lang="ro-RO" sz="2400" b="1" dirty="0"/>
                    </a:p>
                  </a:txBody>
                  <a:tcPr/>
                </a:tc>
                <a:extLst>
                  <a:ext uri="{0D108BD9-81ED-4DB2-BD59-A6C34878D82A}">
                    <a16:rowId xmlns:a16="http://schemas.microsoft.com/office/drawing/2014/main" val="2531070186"/>
                  </a:ext>
                </a:extLst>
              </a:tr>
              <a:tr h="733352">
                <a:tc>
                  <a:txBody>
                    <a:bodyPr/>
                    <a:lstStyle/>
                    <a:p>
                      <a:r>
                        <a:rPr lang="en-US" sz="2400" dirty="0" err="1"/>
                        <a:t>Urmarirea</a:t>
                      </a:r>
                      <a:r>
                        <a:rPr lang="en-US" sz="2400" dirty="0"/>
                        <a:t> pe termen lung a </a:t>
                      </a:r>
                      <a:r>
                        <a:rPr lang="en-US" sz="2400" dirty="0" err="1"/>
                        <a:t>eficacitatii</a:t>
                      </a:r>
                      <a:r>
                        <a:rPr lang="en-US" sz="2400" dirty="0"/>
                        <a:t> </a:t>
                      </a:r>
                      <a:r>
                        <a:rPr lang="en-US" sz="2400" dirty="0" err="1"/>
                        <a:t>terapiei</a:t>
                      </a:r>
                      <a:r>
                        <a:rPr lang="en-US" sz="2400" dirty="0"/>
                        <a:t> </a:t>
                      </a:r>
                      <a:r>
                        <a:rPr lang="en-US" sz="2400" dirty="0" err="1"/>
                        <a:t>antihipertensive</a:t>
                      </a:r>
                      <a:endParaRPr lang="ro-RO" sz="2400" dirty="0"/>
                    </a:p>
                  </a:txBody>
                  <a:tcPr/>
                </a:tc>
                <a:extLst>
                  <a:ext uri="{0D108BD9-81ED-4DB2-BD59-A6C34878D82A}">
                    <a16:rowId xmlns:a16="http://schemas.microsoft.com/office/drawing/2014/main" val="1315617522"/>
                  </a:ext>
                </a:extLst>
              </a:tr>
              <a:tr h="732541">
                <a:tc>
                  <a:txBody>
                    <a:bodyPr/>
                    <a:lstStyle/>
                    <a:p>
                      <a:r>
                        <a:rPr lang="en-US" sz="2400" dirty="0" err="1"/>
                        <a:t>Inaintea</a:t>
                      </a:r>
                      <a:r>
                        <a:rPr lang="en-US" sz="2400" dirty="0"/>
                        <a:t> </a:t>
                      </a:r>
                      <a:r>
                        <a:rPr lang="en-US" sz="2400" dirty="0" err="1"/>
                        <a:t>vizitei</a:t>
                      </a:r>
                      <a:r>
                        <a:rPr lang="en-US" sz="2400" dirty="0"/>
                        <a:t> </a:t>
                      </a:r>
                      <a:r>
                        <a:rPr lang="en-US" sz="2400" dirty="0" err="1"/>
                        <a:t>medicale</a:t>
                      </a:r>
                      <a:r>
                        <a:rPr lang="en-US" sz="2400" dirty="0"/>
                        <a:t> la cabinet</a:t>
                      </a:r>
                      <a:endParaRPr lang="ro-RO" sz="2400" dirty="0"/>
                    </a:p>
                  </a:txBody>
                  <a:tcPr/>
                </a:tc>
                <a:extLst>
                  <a:ext uri="{0D108BD9-81ED-4DB2-BD59-A6C34878D82A}">
                    <a16:rowId xmlns:a16="http://schemas.microsoft.com/office/drawing/2014/main" val="3067690068"/>
                  </a:ext>
                </a:extLst>
              </a:tr>
            </a:tbl>
          </a:graphicData>
        </a:graphic>
      </p:graphicFrame>
      <p:pic>
        <p:nvPicPr>
          <p:cNvPr id="8" name="Picture 7">
            <a:extLst>
              <a:ext uri="{FF2B5EF4-FFF2-40B4-BE49-F238E27FC236}">
                <a16:creationId xmlns:a16="http://schemas.microsoft.com/office/drawing/2014/main" id="{A69D84B9-583C-DCB6-B372-B9974A11AA2A}"/>
              </a:ext>
            </a:extLst>
          </p:cNvPr>
          <p:cNvPicPr>
            <a:picLocks noChangeAspect="1"/>
          </p:cNvPicPr>
          <p:nvPr/>
        </p:nvPicPr>
        <p:blipFill>
          <a:blip r:embed="rId3"/>
          <a:stretch>
            <a:fillRect/>
          </a:stretch>
        </p:blipFill>
        <p:spPr>
          <a:xfrm>
            <a:off x="10178542" y="234174"/>
            <a:ext cx="1835879" cy="1368249"/>
          </a:xfrm>
          <a:prstGeom prst="rect">
            <a:avLst/>
          </a:prstGeom>
        </p:spPr>
      </p:pic>
      <p:sp>
        <p:nvSpPr>
          <p:cNvPr id="3" name="TextBox 2">
            <a:extLst>
              <a:ext uri="{FF2B5EF4-FFF2-40B4-BE49-F238E27FC236}">
                <a16:creationId xmlns:a16="http://schemas.microsoft.com/office/drawing/2014/main" id="{78E790FE-DD4C-56A1-A3B5-538C10D703B0}"/>
              </a:ext>
            </a:extLst>
          </p:cNvPr>
          <p:cNvSpPr txBox="1"/>
          <p:nvPr/>
        </p:nvSpPr>
        <p:spPr>
          <a:xfrm>
            <a:off x="512762" y="1047750"/>
            <a:ext cx="7315200" cy="1401025"/>
          </a:xfrm>
          <a:prstGeom prst="rect">
            <a:avLst/>
          </a:prstGeom>
          <a:solidFill>
            <a:schemeClr val="accent4">
              <a:lumMod val="20000"/>
              <a:lumOff val="80000"/>
            </a:schemeClr>
          </a:solidFill>
        </p:spPr>
        <p:txBody>
          <a:bodyPr wrap="square" rtlCol="0">
            <a:spAutoFit/>
          </a:bodyPr>
          <a:lstStyle/>
          <a:p>
            <a:pPr>
              <a:lnSpc>
                <a:spcPct val="150000"/>
              </a:lnSpc>
            </a:pPr>
            <a:r>
              <a:rPr lang="en-US" sz="2800" dirty="0"/>
              <a:t>Cand </a:t>
            </a:r>
            <a:r>
              <a:rPr lang="en-US" sz="2800" dirty="0" err="1"/>
              <a:t>recomandati</a:t>
            </a:r>
            <a:r>
              <a:rPr lang="en-US" sz="2800" dirty="0"/>
              <a:t> MATA </a:t>
            </a:r>
            <a:r>
              <a:rPr lang="en-US" sz="2800" dirty="0" err="1"/>
              <a:t>sau</a:t>
            </a:r>
            <a:r>
              <a:rPr lang="en-US" sz="2800" dirty="0"/>
              <a:t> MTAD?</a:t>
            </a:r>
          </a:p>
          <a:p>
            <a:pPr>
              <a:lnSpc>
                <a:spcPct val="150000"/>
              </a:lnSpc>
            </a:pPr>
            <a:r>
              <a:rPr lang="en-US" sz="2800" dirty="0"/>
              <a:t>Ce </a:t>
            </a:r>
            <a:r>
              <a:rPr lang="en-US" sz="2800" dirty="0" err="1"/>
              <a:t>metoda</a:t>
            </a:r>
            <a:r>
              <a:rPr lang="en-US" sz="2800" dirty="0"/>
              <a:t> </a:t>
            </a:r>
            <a:r>
              <a:rPr lang="en-US" sz="2800" dirty="0" err="1"/>
              <a:t>preferati</a:t>
            </a:r>
            <a:r>
              <a:rPr lang="en-US" sz="2800" dirty="0"/>
              <a:t>? De </a:t>
            </a:r>
            <a:r>
              <a:rPr lang="en-US" sz="2800" dirty="0" err="1"/>
              <a:t>ce</a:t>
            </a:r>
            <a:r>
              <a:rPr lang="en-US" sz="3200" dirty="0"/>
              <a:t>?</a:t>
            </a:r>
          </a:p>
        </p:txBody>
      </p:sp>
      <p:pic>
        <p:nvPicPr>
          <p:cNvPr id="7" name="Picture 6">
            <a:extLst>
              <a:ext uri="{FF2B5EF4-FFF2-40B4-BE49-F238E27FC236}">
                <a16:creationId xmlns:a16="http://schemas.microsoft.com/office/drawing/2014/main" id="{5B106E7A-EE94-0758-886D-F18ED63C2769}"/>
              </a:ext>
            </a:extLst>
          </p:cNvPr>
          <p:cNvPicPr>
            <a:picLocks noChangeAspect="1"/>
          </p:cNvPicPr>
          <p:nvPr/>
        </p:nvPicPr>
        <p:blipFill>
          <a:blip r:embed="rId4"/>
          <a:stretch>
            <a:fillRect/>
          </a:stretch>
        </p:blipFill>
        <p:spPr>
          <a:xfrm>
            <a:off x="152399" y="2766280"/>
            <a:ext cx="4076701" cy="2573236"/>
          </a:xfrm>
          <a:prstGeom prst="rect">
            <a:avLst/>
          </a:prstGeom>
        </p:spPr>
      </p:pic>
    </p:spTree>
    <p:extLst>
      <p:ext uri="{BB962C8B-B14F-4D97-AF65-F5344CB8AC3E}">
        <p14:creationId xmlns:p14="http://schemas.microsoft.com/office/powerpoint/2010/main" val="4153548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ro-RO" b="1" dirty="0">
                <a:solidFill>
                  <a:srgbClr val="FF0000"/>
                </a:solidFill>
              </a:rPr>
              <a:t>Indicații </a:t>
            </a:r>
            <a:r>
              <a:rPr lang="en-US" b="1" dirty="0">
                <a:solidFill>
                  <a:srgbClr val="FF0000"/>
                </a:solidFill>
              </a:rPr>
              <a:t>MATA</a:t>
            </a:r>
            <a:r>
              <a:rPr lang="ro-RO" b="1" dirty="0">
                <a:solidFill>
                  <a:srgbClr val="FF0000"/>
                </a:solidFill>
              </a:rPr>
              <a:t>/măsurarea TA la domiciliu</a:t>
            </a:r>
          </a:p>
        </p:txBody>
      </p:sp>
      <p:sp>
        <p:nvSpPr>
          <p:cNvPr id="2" name="Content Placeholder 1"/>
          <p:cNvSpPr>
            <a:spLocks noGrp="1"/>
          </p:cNvSpPr>
          <p:nvPr>
            <p:ph sz="half" idx="1"/>
          </p:nvPr>
        </p:nvSpPr>
        <p:spPr>
          <a:solidFill>
            <a:schemeClr val="bg2"/>
          </a:solidFill>
        </p:spPr>
        <p:txBody>
          <a:bodyPr>
            <a:noAutofit/>
          </a:bodyPr>
          <a:lstStyle/>
          <a:p>
            <a:r>
              <a:rPr lang="ro-RO" dirty="0"/>
              <a:t>HTA de halat alb</a:t>
            </a:r>
            <a:r>
              <a:rPr lang="en-US" dirty="0"/>
              <a:t> (30-40%)</a:t>
            </a:r>
          </a:p>
          <a:p>
            <a:pPr lvl="1"/>
            <a:r>
              <a:rPr lang="en-US" dirty="0"/>
              <a:t>HTA gr.1 la </a:t>
            </a:r>
            <a:r>
              <a:rPr lang="en-US" dirty="0" err="1"/>
              <a:t>determinarea</a:t>
            </a:r>
            <a:r>
              <a:rPr lang="en-US" dirty="0"/>
              <a:t> TA in cabinet</a:t>
            </a:r>
          </a:p>
          <a:p>
            <a:pPr lvl="1"/>
            <a:r>
              <a:rPr lang="en-US" dirty="0"/>
              <a:t>TA </a:t>
            </a:r>
            <a:r>
              <a:rPr lang="en-US" dirty="0" err="1"/>
              <a:t>crescuta</a:t>
            </a:r>
            <a:r>
              <a:rPr lang="en-US" dirty="0"/>
              <a:t> in cabinet </a:t>
            </a:r>
            <a:r>
              <a:rPr lang="en-US" dirty="0" err="1"/>
              <a:t>fara</a:t>
            </a:r>
            <a:r>
              <a:rPr lang="en-US" dirty="0"/>
              <a:t> AOTMH</a:t>
            </a:r>
            <a:endParaRPr lang="ro-RO" dirty="0"/>
          </a:p>
          <a:p>
            <a:r>
              <a:rPr lang="ro-RO" dirty="0"/>
              <a:t>HTA mascată</a:t>
            </a:r>
            <a:endParaRPr lang="en-US" dirty="0"/>
          </a:p>
          <a:p>
            <a:pPr lvl="1"/>
            <a:r>
              <a:rPr lang="en-US" dirty="0"/>
              <a:t>TA </a:t>
            </a:r>
            <a:r>
              <a:rPr lang="en-US" dirty="0" err="1"/>
              <a:t>normală-înaltă</a:t>
            </a:r>
            <a:r>
              <a:rPr lang="en-US" dirty="0"/>
              <a:t> </a:t>
            </a:r>
            <a:r>
              <a:rPr lang="en-US" dirty="0" err="1"/>
              <a:t>în</a:t>
            </a:r>
            <a:r>
              <a:rPr lang="en-US" dirty="0"/>
              <a:t> cabinet</a:t>
            </a:r>
          </a:p>
          <a:p>
            <a:pPr lvl="1"/>
            <a:r>
              <a:rPr lang="en-US" dirty="0"/>
              <a:t>TA </a:t>
            </a:r>
            <a:r>
              <a:rPr lang="en-US" dirty="0" err="1"/>
              <a:t>normală</a:t>
            </a:r>
            <a:r>
              <a:rPr lang="en-US" dirty="0"/>
              <a:t> </a:t>
            </a:r>
            <a:r>
              <a:rPr lang="en-US" dirty="0" err="1"/>
              <a:t>în</a:t>
            </a:r>
            <a:r>
              <a:rPr lang="en-US" dirty="0"/>
              <a:t> cabinet la </a:t>
            </a:r>
            <a:r>
              <a:rPr lang="en-US" dirty="0" err="1"/>
              <a:t>indivizi</a:t>
            </a:r>
            <a:r>
              <a:rPr lang="en-US" dirty="0"/>
              <a:t> cu AOTMH </a:t>
            </a:r>
            <a:r>
              <a:rPr lang="en-US" dirty="0" err="1"/>
              <a:t>sau</a:t>
            </a:r>
            <a:r>
              <a:rPr lang="en-US" dirty="0"/>
              <a:t> cu </a:t>
            </a:r>
            <a:r>
              <a:rPr lang="en-US" dirty="0" err="1"/>
              <a:t>risc</a:t>
            </a:r>
            <a:r>
              <a:rPr lang="en-US" dirty="0"/>
              <a:t> CV total </a:t>
            </a:r>
            <a:r>
              <a:rPr lang="en-US" dirty="0" err="1"/>
              <a:t>înalt</a:t>
            </a:r>
            <a:endParaRPr lang="ro-RO" dirty="0"/>
          </a:p>
          <a:p>
            <a:r>
              <a:rPr lang="ro-RO" dirty="0"/>
              <a:t>Evaluarea statusului d</a:t>
            </a:r>
            <a:r>
              <a:rPr lang="en-US" dirty="0" err="1"/>
              <a:t>ipping</a:t>
            </a:r>
            <a:r>
              <a:rPr lang="en-US" dirty="0"/>
              <a:t> </a:t>
            </a:r>
            <a:endParaRPr lang="ro-RO" dirty="0"/>
          </a:p>
        </p:txBody>
      </p:sp>
      <p:sp>
        <p:nvSpPr>
          <p:cNvPr id="6" name="Content Placeholder 5"/>
          <p:cNvSpPr>
            <a:spLocks noGrp="1"/>
          </p:cNvSpPr>
          <p:nvPr>
            <p:ph sz="half" idx="2"/>
          </p:nvPr>
        </p:nvSpPr>
        <p:spPr>
          <a:solidFill>
            <a:schemeClr val="bg2"/>
          </a:solidFill>
        </p:spPr>
        <p:txBody>
          <a:bodyPr/>
          <a:lstStyle/>
          <a:p>
            <a:r>
              <a:rPr lang="en-US" dirty="0" err="1"/>
              <a:t>Raspuns</a:t>
            </a:r>
            <a:r>
              <a:rPr lang="en-US" dirty="0"/>
              <a:t> </a:t>
            </a:r>
            <a:r>
              <a:rPr lang="en-US" dirty="0" err="1"/>
              <a:t>exagerat</a:t>
            </a:r>
            <a:r>
              <a:rPr lang="en-US" dirty="0"/>
              <a:t> la </a:t>
            </a:r>
            <a:r>
              <a:rPr lang="en-US" dirty="0" err="1"/>
              <a:t>efort</a:t>
            </a:r>
            <a:endParaRPr lang="en-US" dirty="0"/>
          </a:p>
          <a:p>
            <a:r>
              <a:rPr lang="en-US" dirty="0"/>
              <a:t>HTA la </a:t>
            </a:r>
            <a:r>
              <a:rPr lang="en-US" dirty="0" err="1"/>
              <a:t>pacienti</a:t>
            </a:r>
            <a:r>
              <a:rPr lang="en-US" dirty="0"/>
              <a:t> cu </a:t>
            </a:r>
            <a:r>
              <a:rPr lang="en-US" dirty="0" err="1"/>
              <a:t>risc</a:t>
            </a:r>
            <a:r>
              <a:rPr lang="en-US" dirty="0"/>
              <a:t> </a:t>
            </a:r>
            <a:r>
              <a:rPr lang="en-US" dirty="0" err="1"/>
              <a:t>foarte</a:t>
            </a:r>
            <a:r>
              <a:rPr lang="en-US" dirty="0"/>
              <a:t> </a:t>
            </a:r>
            <a:r>
              <a:rPr lang="en-US" dirty="0" err="1"/>
              <a:t>inalt</a:t>
            </a:r>
            <a:endParaRPr lang="en-US" dirty="0"/>
          </a:p>
          <a:p>
            <a:r>
              <a:rPr lang="ro-RO" dirty="0"/>
              <a:t>hTA </a:t>
            </a:r>
            <a:r>
              <a:rPr lang="en-US" dirty="0" err="1"/>
              <a:t>posturala</a:t>
            </a:r>
            <a:r>
              <a:rPr lang="en-US" dirty="0"/>
              <a:t>/</a:t>
            </a:r>
            <a:r>
              <a:rPr lang="ro-RO" dirty="0"/>
              <a:t>postprandială</a:t>
            </a:r>
          </a:p>
          <a:p>
            <a:r>
              <a:rPr lang="ro-RO" dirty="0"/>
              <a:t>Variabilitatea TA</a:t>
            </a:r>
          </a:p>
          <a:p>
            <a:r>
              <a:rPr lang="ro-RO" dirty="0"/>
              <a:t>HTA la gravide sau suspiciune de eclampsie</a:t>
            </a:r>
            <a:endParaRPr lang="en-US" dirty="0"/>
          </a:p>
          <a:p>
            <a:r>
              <a:rPr lang="ro-RO" dirty="0"/>
              <a:t>HTA rezistentă</a:t>
            </a:r>
          </a:p>
          <a:p>
            <a:endParaRPr lang="ro-RO" dirty="0"/>
          </a:p>
          <a:p>
            <a:endParaRPr lang="en-US" dirty="0"/>
          </a:p>
        </p:txBody>
      </p:sp>
      <p:sp>
        <p:nvSpPr>
          <p:cNvPr id="4" name="Slide Number Placeholder 3"/>
          <p:cNvSpPr>
            <a:spLocks noGrp="1"/>
          </p:cNvSpPr>
          <p:nvPr>
            <p:ph type="sldNum" sz="quarter" idx="12"/>
          </p:nvPr>
        </p:nvSpPr>
        <p:spPr/>
        <p:txBody>
          <a:bodyPr/>
          <a:lstStyle/>
          <a:p>
            <a:fld id="{3EAE322C-3F06-4271-B602-26E0A16DAA71}" type="slidenum">
              <a:rPr lang="en-US" smtClean="0"/>
              <a:t>64</a:t>
            </a:fld>
            <a:endParaRPr lang="en-US"/>
          </a:p>
        </p:txBody>
      </p:sp>
    </p:spTree>
    <p:extLst>
      <p:ext uri="{BB962C8B-B14F-4D97-AF65-F5344CB8AC3E}">
        <p14:creationId xmlns:p14="http://schemas.microsoft.com/office/powerpoint/2010/main" val="189975140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C364F-1E36-00D9-121A-9D5856352664}"/>
              </a:ext>
            </a:extLst>
          </p:cNvPr>
          <p:cNvSpPr>
            <a:spLocks noGrp="1"/>
          </p:cNvSpPr>
          <p:nvPr>
            <p:ph type="title"/>
          </p:nvPr>
        </p:nvSpPr>
        <p:spPr>
          <a:xfrm>
            <a:off x="838200" y="285617"/>
            <a:ext cx="10515600" cy="859372"/>
          </a:xfrm>
        </p:spPr>
        <p:txBody>
          <a:bodyPr>
            <a:normAutofit/>
          </a:bodyPr>
          <a:lstStyle/>
          <a:p>
            <a:pPr algn="ctr"/>
            <a:r>
              <a:rPr lang="ro-RO" sz="3200" b="1" dirty="0"/>
              <a:t>Măsurarea TA </a:t>
            </a:r>
            <a:r>
              <a:rPr lang="en-US" sz="3200" b="1" dirty="0"/>
              <a:t>in </a:t>
            </a:r>
            <a:r>
              <a:rPr lang="en-US" sz="3200" b="1" dirty="0" err="1"/>
              <a:t>cabinetul</a:t>
            </a:r>
            <a:r>
              <a:rPr lang="en-US" sz="3200" b="1" dirty="0"/>
              <a:t> medical</a:t>
            </a:r>
            <a:r>
              <a:rPr lang="ro-RO" sz="3200" b="1" dirty="0"/>
              <a:t> și </a:t>
            </a:r>
            <a:r>
              <a:rPr lang="en-US" sz="3200" b="1" dirty="0"/>
              <a:t>la </a:t>
            </a:r>
            <a:r>
              <a:rPr lang="en-US" sz="3200" b="1" dirty="0" err="1"/>
              <a:t>domiciliu</a:t>
            </a:r>
            <a:endParaRPr lang="ro-RO" sz="3200" b="1" dirty="0"/>
          </a:p>
        </p:txBody>
      </p:sp>
      <p:pic>
        <p:nvPicPr>
          <p:cNvPr id="4" name="Picture 3">
            <a:extLst>
              <a:ext uri="{FF2B5EF4-FFF2-40B4-BE49-F238E27FC236}">
                <a16:creationId xmlns:a16="http://schemas.microsoft.com/office/drawing/2014/main" id="{3D4D0463-1920-67C1-CFF2-49B5AA12BAF4}"/>
              </a:ext>
            </a:extLst>
          </p:cNvPr>
          <p:cNvPicPr>
            <a:picLocks noChangeAspect="1"/>
          </p:cNvPicPr>
          <p:nvPr/>
        </p:nvPicPr>
        <p:blipFill>
          <a:blip r:embed="rId2"/>
          <a:stretch>
            <a:fillRect/>
          </a:stretch>
        </p:blipFill>
        <p:spPr>
          <a:xfrm>
            <a:off x="391163" y="1215417"/>
            <a:ext cx="7687760" cy="5285405"/>
          </a:xfrm>
          <a:prstGeom prst="rect">
            <a:avLst/>
          </a:prstGeom>
          <a:ln>
            <a:solidFill>
              <a:schemeClr val="bg2">
                <a:lumMod val="75000"/>
              </a:schemeClr>
            </a:solidFill>
          </a:ln>
        </p:spPr>
      </p:pic>
      <p:pic>
        <p:nvPicPr>
          <p:cNvPr id="5" name="Picture 4">
            <a:extLst>
              <a:ext uri="{FF2B5EF4-FFF2-40B4-BE49-F238E27FC236}">
                <a16:creationId xmlns:a16="http://schemas.microsoft.com/office/drawing/2014/main" id="{B6C93E59-0B30-E708-52A4-85D62B147CB8}"/>
              </a:ext>
            </a:extLst>
          </p:cNvPr>
          <p:cNvPicPr>
            <a:picLocks noChangeAspect="1"/>
          </p:cNvPicPr>
          <p:nvPr/>
        </p:nvPicPr>
        <p:blipFill>
          <a:blip r:embed="rId3"/>
          <a:stretch>
            <a:fillRect/>
          </a:stretch>
        </p:blipFill>
        <p:spPr>
          <a:xfrm>
            <a:off x="8586155" y="6186396"/>
            <a:ext cx="3214682" cy="467587"/>
          </a:xfrm>
          <a:prstGeom prst="rect">
            <a:avLst/>
          </a:prstGeom>
          <a:noFill/>
          <a:ln cap="flat">
            <a:noFill/>
          </a:ln>
          <a:effectLst>
            <a:outerShdw dir="16200000" algn="tl">
              <a:srgbClr val="000000">
                <a:alpha val="40000"/>
              </a:srgbClr>
            </a:outerShdw>
          </a:effectLst>
        </p:spPr>
      </p:pic>
      <p:pic>
        <p:nvPicPr>
          <p:cNvPr id="8" name="Picture 7">
            <a:extLst>
              <a:ext uri="{FF2B5EF4-FFF2-40B4-BE49-F238E27FC236}">
                <a16:creationId xmlns:a16="http://schemas.microsoft.com/office/drawing/2014/main" id="{A69D84B9-583C-DCB6-B372-B9974A11AA2A}"/>
              </a:ext>
            </a:extLst>
          </p:cNvPr>
          <p:cNvPicPr>
            <a:picLocks noChangeAspect="1"/>
          </p:cNvPicPr>
          <p:nvPr/>
        </p:nvPicPr>
        <p:blipFill>
          <a:blip r:embed="rId4"/>
          <a:stretch>
            <a:fillRect/>
          </a:stretch>
        </p:blipFill>
        <p:spPr>
          <a:xfrm>
            <a:off x="10178542" y="234174"/>
            <a:ext cx="1835879" cy="1368249"/>
          </a:xfrm>
          <a:prstGeom prst="rect">
            <a:avLst/>
          </a:prstGeom>
        </p:spPr>
      </p:pic>
    </p:spTree>
    <p:extLst>
      <p:ext uri="{BB962C8B-B14F-4D97-AF65-F5344CB8AC3E}">
        <p14:creationId xmlns:p14="http://schemas.microsoft.com/office/powerpoint/2010/main" val="235241703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95299" y="99222"/>
            <a:ext cx="6515101" cy="1325563"/>
          </a:xfrm>
        </p:spPr>
        <p:txBody>
          <a:bodyPr/>
          <a:lstStyle/>
          <a:p>
            <a:r>
              <a:rPr lang="en-US" b="1" dirty="0" err="1"/>
              <a:t>Principii</a:t>
            </a:r>
            <a:r>
              <a:rPr lang="en-US" b="1" dirty="0"/>
              <a:t> </a:t>
            </a:r>
            <a:r>
              <a:rPr lang="en-US" b="1" dirty="0" err="1"/>
              <a:t>generale</a:t>
            </a:r>
            <a:r>
              <a:rPr lang="en-US" b="1" dirty="0"/>
              <a:t> MTAD</a:t>
            </a:r>
          </a:p>
        </p:txBody>
      </p:sp>
      <p:sp>
        <p:nvSpPr>
          <p:cNvPr id="7" name="Content Placeholder 6"/>
          <p:cNvSpPr>
            <a:spLocks noGrp="1"/>
          </p:cNvSpPr>
          <p:nvPr>
            <p:ph idx="1"/>
          </p:nvPr>
        </p:nvSpPr>
        <p:spPr>
          <a:xfrm>
            <a:off x="593716" y="1676400"/>
            <a:ext cx="5902334" cy="4342725"/>
          </a:xfrm>
        </p:spPr>
        <p:txBody>
          <a:bodyPr>
            <a:normAutofit lnSpcReduction="10000"/>
          </a:bodyPr>
          <a:lstStyle/>
          <a:p>
            <a:r>
              <a:rPr lang="en-US" dirty="0" err="1"/>
              <a:t>Monitorizare</a:t>
            </a:r>
            <a:r>
              <a:rPr lang="en-US" dirty="0"/>
              <a:t> la 2 </a:t>
            </a:r>
            <a:r>
              <a:rPr lang="en-US" dirty="0" err="1"/>
              <a:t>sapt</a:t>
            </a:r>
            <a:r>
              <a:rPr lang="en-US" dirty="0"/>
              <a:t> </a:t>
            </a:r>
            <a:r>
              <a:rPr lang="en-US" dirty="0" err="1"/>
              <a:t>dupa</a:t>
            </a:r>
            <a:r>
              <a:rPr lang="en-US" dirty="0"/>
              <a:t> </a:t>
            </a:r>
            <a:r>
              <a:rPr lang="en-US" dirty="0" err="1"/>
              <a:t>initierea</a:t>
            </a:r>
            <a:r>
              <a:rPr lang="en-US" dirty="0"/>
              <a:t>/ </a:t>
            </a:r>
            <a:r>
              <a:rPr lang="en-US" dirty="0" err="1"/>
              <a:t>schimbarea</a:t>
            </a:r>
            <a:r>
              <a:rPr lang="en-US" dirty="0"/>
              <a:t> </a:t>
            </a:r>
            <a:r>
              <a:rPr lang="en-US" dirty="0" err="1"/>
              <a:t>terapiei</a:t>
            </a:r>
            <a:endParaRPr lang="en-US" dirty="0"/>
          </a:p>
          <a:p>
            <a:r>
              <a:rPr lang="en-US" dirty="0" err="1"/>
              <a:t>Tensiometru</a:t>
            </a:r>
            <a:r>
              <a:rPr lang="en-US" dirty="0"/>
              <a:t> </a:t>
            </a:r>
            <a:r>
              <a:rPr lang="en-US" dirty="0" err="1"/>
              <a:t>semiautomat</a:t>
            </a:r>
            <a:r>
              <a:rPr lang="en-US" dirty="0"/>
              <a:t> </a:t>
            </a:r>
            <a:r>
              <a:rPr lang="en-US" dirty="0" err="1"/>
              <a:t>validat</a:t>
            </a:r>
            <a:r>
              <a:rPr lang="en-US" dirty="0"/>
              <a:t>, </a:t>
            </a:r>
            <a:r>
              <a:rPr lang="en-US" dirty="0" err="1"/>
              <a:t>manseta</a:t>
            </a:r>
            <a:r>
              <a:rPr lang="en-US" dirty="0"/>
              <a:t> </a:t>
            </a:r>
            <a:r>
              <a:rPr lang="en-US" dirty="0" err="1"/>
              <a:t>corespunzatoare</a:t>
            </a:r>
            <a:endParaRPr lang="en-US" dirty="0"/>
          </a:p>
          <a:p>
            <a:r>
              <a:rPr lang="en-US" dirty="0" err="1"/>
              <a:t>Tensiometru</a:t>
            </a:r>
            <a:r>
              <a:rPr lang="en-US" dirty="0"/>
              <a:t> de </a:t>
            </a:r>
            <a:r>
              <a:rPr lang="en-US" dirty="0" err="1"/>
              <a:t>incheietura</a:t>
            </a:r>
            <a:r>
              <a:rPr lang="en-US" dirty="0"/>
              <a:t>/de </a:t>
            </a:r>
            <a:r>
              <a:rPr lang="en-US" dirty="0" err="1"/>
              <a:t>deget</a:t>
            </a:r>
            <a:r>
              <a:rPr lang="en-US" dirty="0"/>
              <a:t> NU </a:t>
            </a:r>
            <a:r>
              <a:rPr lang="en-US" dirty="0" err="1"/>
              <a:t>sunt</a:t>
            </a:r>
            <a:r>
              <a:rPr lang="en-US" dirty="0"/>
              <a:t> validate</a:t>
            </a:r>
          </a:p>
          <a:p>
            <a:r>
              <a:rPr lang="en-US" dirty="0" err="1"/>
              <a:t>Cafea</a:t>
            </a:r>
            <a:r>
              <a:rPr lang="en-US" dirty="0"/>
              <a:t>, </a:t>
            </a:r>
            <a:r>
              <a:rPr lang="en-US" dirty="0" err="1"/>
              <a:t>alcool</a:t>
            </a:r>
            <a:r>
              <a:rPr lang="en-US" dirty="0"/>
              <a:t>, </a:t>
            </a:r>
            <a:r>
              <a:rPr lang="en-US" dirty="0" err="1"/>
              <a:t>fumat</a:t>
            </a:r>
            <a:r>
              <a:rPr lang="en-US" dirty="0"/>
              <a:t> </a:t>
            </a:r>
            <a:r>
              <a:rPr lang="en-US" dirty="0" err="1"/>
              <a:t>evitate</a:t>
            </a:r>
            <a:r>
              <a:rPr lang="en-US" dirty="0"/>
              <a:t> min 30 min</a:t>
            </a:r>
          </a:p>
          <a:p>
            <a:r>
              <a:rPr lang="en-US" dirty="0" err="1"/>
              <a:t>Persoane</a:t>
            </a:r>
            <a:r>
              <a:rPr lang="en-US" dirty="0"/>
              <a:t> cu </a:t>
            </a:r>
            <a:r>
              <a:rPr lang="en-US" dirty="0" err="1"/>
              <a:t>aritmii</a:t>
            </a:r>
            <a:r>
              <a:rPr lang="en-US" dirty="0"/>
              <a:t>(</a:t>
            </a:r>
            <a:r>
              <a:rPr lang="en-US" dirty="0" err="1"/>
              <a:t>FiA</a:t>
            </a:r>
            <a:r>
              <a:rPr lang="en-US" dirty="0"/>
              <a:t>) – </a:t>
            </a:r>
            <a:r>
              <a:rPr lang="en-US" dirty="0" err="1"/>
              <a:t>erori</a:t>
            </a:r>
            <a:r>
              <a:rPr lang="en-US" dirty="0"/>
              <a:t> in </a:t>
            </a:r>
            <a:r>
              <a:rPr lang="en-US" dirty="0" err="1"/>
              <a:t>masurarea</a:t>
            </a:r>
            <a:r>
              <a:rPr lang="en-US" dirty="0"/>
              <a:t> TA cu dispositive automate</a:t>
            </a:r>
          </a:p>
          <a:p>
            <a:endParaRPr lang="en-US" dirty="0"/>
          </a:p>
        </p:txBody>
      </p:sp>
      <p:pic>
        <p:nvPicPr>
          <p:cNvPr id="2" name="Picture 1"/>
          <p:cNvPicPr>
            <a:picLocks noChangeAspect="1"/>
          </p:cNvPicPr>
          <p:nvPr/>
        </p:nvPicPr>
        <p:blipFill>
          <a:blip r:embed="rId2"/>
          <a:stretch>
            <a:fillRect/>
          </a:stretch>
        </p:blipFill>
        <p:spPr>
          <a:xfrm>
            <a:off x="6896840" y="88798"/>
            <a:ext cx="5142759" cy="6769202"/>
          </a:xfrm>
          <a:prstGeom prst="rect">
            <a:avLst/>
          </a:prstGeom>
        </p:spPr>
      </p:pic>
    </p:spTree>
    <p:extLst>
      <p:ext uri="{BB962C8B-B14F-4D97-AF65-F5344CB8AC3E}">
        <p14:creationId xmlns:p14="http://schemas.microsoft.com/office/powerpoint/2010/main" val="26892420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b="1" dirty="0" err="1"/>
              <a:t>Monitorizarea</a:t>
            </a:r>
            <a:r>
              <a:rPr lang="en-US" b="1" dirty="0"/>
              <a:t> la </a:t>
            </a:r>
            <a:r>
              <a:rPr lang="en-US" b="1" dirty="0" err="1"/>
              <a:t>domiciliu</a:t>
            </a:r>
            <a:r>
              <a:rPr lang="en-US" b="1" dirty="0"/>
              <a:t> a TA (MDTA)</a:t>
            </a:r>
            <a:endParaRPr lang="en-US" dirty="0"/>
          </a:p>
        </p:txBody>
      </p:sp>
      <p:sp>
        <p:nvSpPr>
          <p:cNvPr id="6" name="Content Placeholder 5"/>
          <p:cNvSpPr>
            <a:spLocks noGrp="1"/>
          </p:cNvSpPr>
          <p:nvPr>
            <p:ph idx="1"/>
          </p:nvPr>
        </p:nvSpPr>
        <p:spPr>
          <a:xfrm>
            <a:off x="839571" y="1447800"/>
            <a:ext cx="5525301" cy="5410200"/>
          </a:xfrm>
        </p:spPr>
        <p:txBody>
          <a:bodyPr>
            <a:normAutofit fontScale="85000" lnSpcReduction="20000"/>
          </a:bodyPr>
          <a:lstStyle/>
          <a:p>
            <a:endParaRPr lang="en-US" dirty="0"/>
          </a:p>
          <a:p>
            <a:r>
              <a:rPr lang="it-IT" dirty="0"/>
              <a:t>Min 3 zile/ideal 7 zile consecutive</a:t>
            </a:r>
          </a:p>
          <a:p>
            <a:r>
              <a:rPr lang="it-IT" dirty="0"/>
              <a:t>Citiri dimineaţa </a:t>
            </a:r>
            <a:r>
              <a:rPr lang="en-US" dirty="0" err="1"/>
              <a:t>şi</a:t>
            </a:r>
            <a:r>
              <a:rPr lang="en-US" dirty="0"/>
              <a:t> </a:t>
            </a:r>
            <a:r>
              <a:rPr lang="en-US" dirty="0" err="1"/>
              <a:t>seara</a:t>
            </a:r>
            <a:endParaRPr lang="en-US" dirty="0"/>
          </a:p>
          <a:p>
            <a:r>
              <a:rPr lang="it-IT" dirty="0"/>
              <a:t>Inaintea medicatiei si inaintea mesei</a:t>
            </a:r>
            <a:endParaRPr lang="en-US" dirty="0"/>
          </a:p>
          <a:p>
            <a:r>
              <a:rPr lang="en-US" dirty="0" err="1"/>
              <a:t>Vezica</a:t>
            </a:r>
            <a:r>
              <a:rPr lang="en-US" dirty="0"/>
              <a:t> </a:t>
            </a:r>
            <a:r>
              <a:rPr lang="en-US" dirty="0" err="1"/>
              <a:t>urinara</a:t>
            </a:r>
            <a:r>
              <a:rPr lang="en-US" dirty="0"/>
              <a:t> </a:t>
            </a:r>
            <a:r>
              <a:rPr lang="en-US" dirty="0" err="1"/>
              <a:t>golita</a:t>
            </a:r>
            <a:endParaRPr lang="en-US" dirty="0"/>
          </a:p>
          <a:p>
            <a:r>
              <a:rPr lang="en-US" dirty="0" err="1"/>
              <a:t>Cameră</a:t>
            </a:r>
            <a:r>
              <a:rPr lang="en-US" dirty="0"/>
              <a:t> </a:t>
            </a:r>
            <a:r>
              <a:rPr lang="en-US" dirty="0" err="1"/>
              <a:t>liniştită</a:t>
            </a:r>
            <a:r>
              <a:rPr lang="en-US" dirty="0"/>
              <a:t>, </a:t>
            </a:r>
            <a:r>
              <a:rPr lang="en-US" dirty="0" err="1"/>
              <a:t>după</a:t>
            </a:r>
            <a:r>
              <a:rPr lang="en-US" dirty="0"/>
              <a:t> 5 minute de </a:t>
            </a:r>
            <a:r>
              <a:rPr lang="en-US" dirty="0" err="1"/>
              <a:t>odihnă</a:t>
            </a:r>
            <a:r>
              <a:rPr lang="en-US" dirty="0"/>
              <a:t>, cu </a:t>
            </a:r>
            <a:r>
              <a:rPr lang="en-US" dirty="0" err="1"/>
              <a:t>pacientul</a:t>
            </a:r>
            <a:r>
              <a:rPr lang="en-US" dirty="0"/>
              <a:t> </a:t>
            </a:r>
            <a:r>
              <a:rPr lang="en-US" dirty="0" err="1"/>
              <a:t>aşezat</a:t>
            </a:r>
            <a:r>
              <a:rPr lang="en-US" dirty="0"/>
              <a:t>, cu </a:t>
            </a:r>
            <a:r>
              <a:rPr lang="en-US" dirty="0" err="1"/>
              <a:t>spatele</a:t>
            </a:r>
            <a:r>
              <a:rPr lang="en-US" dirty="0"/>
              <a:t> </a:t>
            </a:r>
            <a:r>
              <a:rPr lang="en-US" dirty="0" err="1"/>
              <a:t>şi</a:t>
            </a:r>
            <a:r>
              <a:rPr lang="en-US" dirty="0"/>
              <a:t> </a:t>
            </a:r>
            <a:r>
              <a:rPr lang="en-US" dirty="0" err="1"/>
              <a:t>braţul</a:t>
            </a:r>
            <a:r>
              <a:rPr lang="en-US" dirty="0"/>
              <a:t> </a:t>
            </a:r>
            <a:r>
              <a:rPr lang="en-US" dirty="0" err="1"/>
              <a:t>sprijinite</a:t>
            </a:r>
            <a:endParaRPr lang="en-US" dirty="0"/>
          </a:p>
          <a:p>
            <a:r>
              <a:rPr lang="en-US" dirty="0" err="1"/>
              <a:t>Talpi</a:t>
            </a:r>
            <a:r>
              <a:rPr lang="en-US" dirty="0"/>
              <a:t> </a:t>
            </a:r>
            <a:r>
              <a:rPr lang="en-US" dirty="0" err="1"/>
              <a:t>pe</a:t>
            </a:r>
            <a:r>
              <a:rPr lang="en-US" dirty="0"/>
              <a:t> </a:t>
            </a:r>
            <a:r>
              <a:rPr lang="en-US" dirty="0" err="1"/>
              <a:t>podea</a:t>
            </a:r>
            <a:r>
              <a:rPr lang="en-US" dirty="0"/>
              <a:t>, </a:t>
            </a:r>
            <a:r>
              <a:rPr lang="en-US" dirty="0" err="1"/>
              <a:t>picioare</a:t>
            </a:r>
            <a:r>
              <a:rPr lang="en-US" dirty="0"/>
              <a:t> </a:t>
            </a:r>
            <a:r>
              <a:rPr lang="en-US" dirty="0" err="1"/>
              <a:t>neincrucisate</a:t>
            </a:r>
            <a:endParaRPr lang="en-US" dirty="0"/>
          </a:p>
          <a:p>
            <a:r>
              <a:rPr lang="en-US" dirty="0"/>
              <a:t>Nu </a:t>
            </a:r>
            <a:r>
              <a:rPr lang="en-US" dirty="0" err="1"/>
              <a:t>vorbeste</a:t>
            </a:r>
            <a:endParaRPr lang="en-US" dirty="0"/>
          </a:p>
          <a:p>
            <a:r>
              <a:rPr lang="it-IT" dirty="0"/>
              <a:t>Două citiri la 1-2 minute distanţă</a:t>
            </a:r>
          </a:p>
          <a:p>
            <a:r>
              <a:rPr lang="it-IT" dirty="0"/>
              <a:t>Jurnal (notare ora, TA, AV)</a:t>
            </a:r>
          </a:p>
          <a:p>
            <a:r>
              <a:rPr lang="en-US" dirty="0">
                <a:ea typeface="Calibri" panose="020F0502020204030204" pitchFamily="34" charset="0"/>
              </a:rPr>
              <a:t>Mas</a:t>
            </a:r>
            <a:r>
              <a:rPr lang="ro-RO" dirty="0">
                <a:ea typeface="Calibri" panose="020F0502020204030204" pitchFamily="34" charset="0"/>
              </a:rPr>
              <a:t>urarea TA pe termen lung presupune 1-2 măsurări ale TA pe săptămână sau lună</a:t>
            </a:r>
            <a:endParaRPr lang="en-US" dirty="0"/>
          </a:p>
          <a:p>
            <a:endParaRPr lang="it-IT" dirty="0"/>
          </a:p>
        </p:txBody>
      </p:sp>
      <p:pic>
        <p:nvPicPr>
          <p:cNvPr id="7" name="Picture 6"/>
          <p:cNvPicPr>
            <a:picLocks noChangeAspect="1"/>
          </p:cNvPicPr>
          <p:nvPr/>
        </p:nvPicPr>
        <p:blipFill>
          <a:blip r:embed="rId2"/>
          <a:stretch>
            <a:fillRect/>
          </a:stretch>
        </p:blipFill>
        <p:spPr>
          <a:xfrm>
            <a:off x="6248401" y="1905001"/>
            <a:ext cx="5684715" cy="4607409"/>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38351029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C0114-F75E-339A-56A8-179B1D82A9A6}"/>
              </a:ext>
            </a:extLst>
          </p:cNvPr>
          <p:cNvSpPr>
            <a:spLocks noGrp="1"/>
          </p:cNvSpPr>
          <p:nvPr>
            <p:ph type="title"/>
          </p:nvPr>
        </p:nvSpPr>
        <p:spPr>
          <a:xfrm>
            <a:off x="838203" y="365129"/>
            <a:ext cx="10515600" cy="1010447"/>
          </a:xfrm>
        </p:spPr>
        <p:txBody>
          <a:bodyPr>
            <a:normAutofit/>
          </a:bodyPr>
          <a:lstStyle/>
          <a:p>
            <a:pPr algn="ctr"/>
            <a:r>
              <a:rPr lang="en-US" sz="3200" b="1" dirty="0"/>
              <a:t>HTA de </a:t>
            </a:r>
            <a:r>
              <a:rPr lang="en-US" sz="3200" b="1" dirty="0" err="1"/>
              <a:t>halat</a:t>
            </a:r>
            <a:r>
              <a:rPr lang="en-US" sz="3200" b="1" dirty="0"/>
              <a:t> </a:t>
            </a:r>
            <a:r>
              <a:rPr lang="en-US" sz="3200" b="1" dirty="0" err="1"/>
              <a:t>alb</a:t>
            </a:r>
            <a:r>
              <a:rPr lang="en-US" sz="3200" b="1" dirty="0"/>
              <a:t> vs HTA </a:t>
            </a:r>
            <a:r>
              <a:rPr lang="en-US" sz="3200" b="1" dirty="0" err="1"/>
              <a:t>mascata</a:t>
            </a:r>
            <a:endParaRPr lang="ro-RO" sz="3200" b="1" dirty="0"/>
          </a:p>
        </p:txBody>
      </p:sp>
      <p:sp>
        <p:nvSpPr>
          <p:cNvPr id="4" name="TextBox 3">
            <a:extLst>
              <a:ext uri="{FF2B5EF4-FFF2-40B4-BE49-F238E27FC236}">
                <a16:creationId xmlns:a16="http://schemas.microsoft.com/office/drawing/2014/main" id="{2E469916-0723-8701-33C2-6715C663C560}"/>
              </a:ext>
            </a:extLst>
          </p:cNvPr>
          <p:cNvSpPr txBox="1"/>
          <p:nvPr/>
        </p:nvSpPr>
        <p:spPr>
          <a:xfrm>
            <a:off x="286247" y="2817618"/>
            <a:ext cx="5626211" cy="2976199"/>
          </a:xfrm>
          <a:prstGeom prst="rect">
            <a:avLst/>
          </a:prstGeom>
          <a:noFill/>
        </p:spPr>
        <p:txBody>
          <a:bodyPr wrap="square">
            <a:spAutoFit/>
          </a:bodyPr>
          <a:lstStyle/>
          <a:p>
            <a:pPr algn="l"/>
            <a:endParaRPr lang="ro-RO" sz="1050" b="0" i="0" u="none" strike="noStrike" baseline="0" dirty="0">
              <a:solidFill>
                <a:srgbClr val="000000"/>
              </a:solidFill>
              <a:latin typeface="Calibri" panose="020F0502020204030204" pitchFamily="34" charset="0"/>
            </a:endParaRPr>
          </a:p>
          <a:p>
            <a:pPr marL="285750" indent="-285750">
              <a:lnSpc>
                <a:spcPct val="150000"/>
              </a:lnSpc>
              <a:buFont typeface="Arial" panose="020B0604020202020204" pitchFamily="34" charset="0"/>
              <a:buChar char="•"/>
            </a:pPr>
            <a:r>
              <a:rPr lang="en-US" sz="2000" b="1" i="1" u="none" strike="noStrike" baseline="0" dirty="0">
                <a:solidFill>
                  <a:srgbClr val="000000"/>
                </a:solidFill>
                <a:latin typeface="Calibri" panose="020F0502020204030204" pitchFamily="34" charset="0"/>
              </a:rPr>
              <a:t>Suspect: </a:t>
            </a:r>
            <a:r>
              <a:rPr lang="en-US" sz="2000" b="0" i="0" u="none" strike="noStrike" baseline="0" dirty="0" err="1">
                <a:solidFill>
                  <a:srgbClr val="000000"/>
                </a:solidFill>
                <a:latin typeface="Calibri" panose="020F0502020204030204" pitchFamily="34" charset="0"/>
              </a:rPr>
              <a:t>probabilitate</a:t>
            </a:r>
            <a:r>
              <a:rPr lang="en-US" sz="2000" b="0" i="0" u="none" strike="noStrike" baseline="0" dirty="0">
                <a:solidFill>
                  <a:srgbClr val="000000"/>
                </a:solidFill>
                <a:latin typeface="Calibri" panose="020F0502020204030204" pitchFamily="34" charset="0"/>
              </a:rPr>
              <a:t> la </a:t>
            </a:r>
            <a:r>
              <a:rPr lang="en-US" sz="2000" b="1" i="0" u="none" strike="noStrike" baseline="0" dirty="0">
                <a:solidFill>
                  <a:srgbClr val="000000"/>
                </a:solidFill>
                <a:latin typeface="Calibri" panose="020F0502020204030204" pitchFamily="34" charset="0"/>
              </a:rPr>
              <a:t>HTA grad 1</a:t>
            </a:r>
          </a:p>
          <a:p>
            <a:pPr marL="285750" indent="-285750">
              <a:lnSpc>
                <a:spcPct val="150000"/>
              </a:lnSpc>
              <a:buFont typeface="Arial" panose="020B0604020202020204" pitchFamily="34" charset="0"/>
              <a:buChar char="•"/>
            </a:pPr>
            <a:r>
              <a:rPr lang="en-US" sz="2000" b="1" i="1" u="none" strike="noStrike" baseline="0" dirty="0">
                <a:solidFill>
                  <a:srgbClr val="000000"/>
                </a:solidFill>
                <a:latin typeface="Calibri" panose="020F0502020204030204" pitchFamily="34" charset="0"/>
              </a:rPr>
              <a:t>Diagnostic: </a:t>
            </a:r>
            <a:r>
              <a:rPr lang="en-US" sz="2000" dirty="0" err="1">
                <a:solidFill>
                  <a:srgbClr val="000000"/>
                </a:solidFill>
                <a:latin typeface="Calibri" panose="020F0502020204030204" pitchFamily="34" charset="0"/>
              </a:rPr>
              <a:t>prin</a:t>
            </a:r>
            <a:r>
              <a:rPr lang="en-US" sz="2000" b="0" i="0" u="none" strike="noStrike" baseline="0" dirty="0">
                <a:solidFill>
                  <a:srgbClr val="000000"/>
                </a:solidFill>
                <a:latin typeface="Calibri" panose="020F0502020204030204" pitchFamily="34" charset="0"/>
              </a:rPr>
              <a:t> MDTA (</a:t>
            </a:r>
            <a:r>
              <a:rPr lang="en-US" sz="2000" b="0" i="0" u="none" strike="noStrike" baseline="0" dirty="0" err="1">
                <a:solidFill>
                  <a:srgbClr val="000000"/>
                </a:solidFill>
                <a:latin typeface="Calibri" panose="020F0502020204030204" pitchFamily="34" charset="0"/>
              </a:rPr>
              <a:t>monitorizarea</a:t>
            </a:r>
            <a:r>
              <a:rPr lang="en-US" sz="2000" b="0" i="0" u="none" strike="noStrike" baseline="0" dirty="0">
                <a:solidFill>
                  <a:srgbClr val="000000"/>
                </a:solidFill>
                <a:latin typeface="Calibri" panose="020F0502020204030204" pitchFamily="34" charset="0"/>
              </a:rPr>
              <a:t> la </a:t>
            </a:r>
            <a:r>
              <a:rPr lang="en-US" sz="2000" b="0" i="0" u="none" strike="noStrike" baseline="0" dirty="0" err="1">
                <a:solidFill>
                  <a:srgbClr val="000000"/>
                </a:solidFill>
                <a:latin typeface="Calibri" panose="020F0502020204030204" pitchFamily="34" charset="0"/>
              </a:rPr>
              <a:t>domiciliu</a:t>
            </a:r>
            <a:r>
              <a:rPr lang="en-US" sz="2000" b="0" i="0" u="none" strike="noStrike" baseline="0" dirty="0">
                <a:solidFill>
                  <a:srgbClr val="000000"/>
                </a:solidFill>
                <a:latin typeface="Calibri" panose="020F0502020204030204" pitchFamily="34" charset="0"/>
              </a:rPr>
              <a:t> a TA) </a:t>
            </a:r>
            <a:r>
              <a:rPr lang="en-US" sz="2000" b="0" i="0" u="none" strike="noStrike" baseline="0" dirty="0" err="1">
                <a:solidFill>
                  <a:srgbClr val="000000"/>
                </a:solidFill>
                <a:latin typeface="Calibri" panose="020F0502020204030204" pitchFamily="34" charset="0"/>
              </a:rPr>
              <a:t>sau</a:t>
            </a:r>
            <a:r>
              <a:rPr lang="en-US" sz="2000" b="0" i="0" u="none" strike="noStrike" baseline="0" dirty="0">
                <a:solidFill>
                  <a:srgbClr val="000000"/>
                </a:solidFill>
                <a:latin typeface="Calibri" panose="020F0502020204030204" pitchFamily="34" charset="0"/>
              </a:rPr>
              <a:t> MATA (</a:t>
            </a:r>
            <a:r>
              <a:rPr lang="en-US" sz="2000" b="0" i="0" u="none" strike="noStrike" baseline="0" dirty="0" err="1">
                <a:solidFill>
                  <a:srgbClr val="000000"/>
                </a:solidFill>
                <a:latin typeface="Calibri" panose="020F0502020204030204" pitchFamily="34" charset="0"/>
              </a:rPr>
              <a:t>monitorizarea</a:t>
            </a:r>
            <a:r>
              <a:rPr lang="en-US" sz="2000" b="0" i="0" u="none" strike="noStrike" baseline="0" dirty="0">
                <a:solidFill>
                  <a:srgbClr val="000000"/>
                </a:solidFill>
                <a:latin typeface="Calibri" panose="020F0502020204030204" pitchFamily="34" charset="0"/>
              </a:rPr>
              <a:t> la </a:t>
            </a:r>
            <a:r>
              <a:rPr lang="en-US" sz="2000" b="0" i="0" u="none" strike="noStrike" baseline="0" dirty="0" err="1">
                <a:solidFill>
                  <a:srgbClr val="000000"/>
                </a:solidFill>
                <a:latin typeface="Calibri" panose="020F0502020204030204" pitchFamily="34" charset="0"/>
              </a:rPr>
              <a:t>domiciliu</a:t>
            </a:r>
            <a:r>
              <a:rPr lang="en-US" sz="2000" b="0" i="0" u="none" strike="noStrike" baseline="0" dirty="0">
                <a:solidFill>
                  <a:srgbClr val="000000"/>
                </a:solidFill>
                <a:latin typeface="Calibri" panose="020F0502020204030204" pitchFamily="34" charset="0"/>
              </a:rPr>
              <a:t> a TA)</a:t>
            </a:r>
          </a:p>
          <a:p>
            <a:pPr marL="285750" indent="-285750">
              <a:lnSpc>
                <a:spcPct val="150000"/>
              </a:lnSpc>
              <a:buFont typeface="Arial" panose="020B0604020202020204" pitchFamily="34" charset="0"/>
              <a:buChar char="•"/>
            </a:pPr>
            <a:r>
              <a:rPr lang="en-US" sz="2000" b="1" i="1" u="none" strike="noStrike" baseline="0" dirty="0" err="1">
                <a:solidFill>
                  <a:srgbClr val="000000"/>
                </a:solidFill>
                <a:latin typeface="Calibri" panose="020F0502020204030204" pitchFamily="34" charset="0"/>
              </a:rPr>
              <a:t>Recomandari</a:t>
            </a:r>
            <a:r>
              <a:rPr lang="ro-RO" sz="2000" b="1" i="1" u="none" strike="noStrike" baseline="0" dirty="0">
                <a:solidFill>
                  <a:srgbClr val="000000"/>
                </a:solidFill>
                <a:latin typeface="Calibri" panose="020F0502020204030204" pitchFamily="34" charset="0"/>
              </a:rPr>
              <a:t>: </a:t>
            </a:r>
            <a:r>
              <a:rPr lang="en-US" sz="2000" b="0" i="0" u="none" strike="noStrike" baseline="0" dirty="0" err="1">
                <a:solidFill>
                  <a:srgbClr val="000000"/>
                </a:solidFill>
                <a:latin typeface="Calibri" panose="020F0502020204030204" pitchFamily="34" charset="0"/>
              </a:rPr>
              <a:t>modificari</a:t>
            </a:r>
            <a:r>
              <a:rPr lang="en-US" sz="2000" b="0" i="0" u="none" strike="noStrike" baseline="0" dirty="0">
                <a:solidFill>
                  <a:srgbClr val="000000"/>
                </a:solidFill>
                <a:latin typeface="Calibri" panose="020F0502020204030204" pitchFamily="34" charset="0"/>
              </a:rPr>
              <a:t> de </a:t>
            </a:r>
            <a:r>
              <a:rPr lang="en-US" sz="2000" b="0" i="0" u="none" strike="noStrike" baseline="0" dirty="0" err="1">
                <a:solidFill>
                  <a:srgbClr val="000000"/>
                </a:solidFill>
                <a:latin typeface="Calibri" panose="020F0502020204030204" pitchFamily="34" charset="0"/>
              </a:rPr>
              <a:t>stil</a:t>
            </a:r>
            <a:r>
              <a:rPr lang="en-US" sz="2000" b="0" i="0" u="none" strike="noStrike" baseline="0" dirty="0">
                <a:solidFill>
                  <a:srgbClr val="000000"/>
                </a:solidFill>
                <a:latin typeface="Calibri" panose="020F0502020204030204" pitchFamily="34" charset="0"/>
              </a:rPr>
              <a:t> de </a:t>
            </a:r>
            <a:r>
              <a:rPr lang="en-US" sz="2000" b="0" i="0" u="none" strike="noStrike" baseline="0" dirty="0" err="1">
                <a:solidFill>
                  <a:srgbClr val="000000"/>
                </a:solidFill>
                <a:latin typeface="Calibri" panose="020F0502020204030204" pitchFamily="34" charset="0"/>
              </a:rPr>
              <a:t>viata</a:t>
            </a:r>
            <a:endParaRPr lang="ro-RO" sz="2000" b="0" i="0" u="none" strike="noStrike" baseline="0" dirty="0">
              <a:solidFill>
                <a:srgbClr val="000000"/>
              </a:solidFill>
              <a:latin typeface="Calibri" panose="020F0502020204030204" pitchFamily="34" charset="0"/>
            </a:endParaRPr>
          </a:p>
          <a:p>
            <a:pPr marL="285750" indent="-285750">
              <a:lnSpc>
                <a:spcPct val="150000"/>
              </a:lnSpc>
              <a:buFont typeface="Arial" panose="020B0604020202020204" pitchFamily="34" charset="0"/>
              <a:buChar char="•"/>
            </a:pPr>
            <a:r>
              <a:rPr lang="en-US" sz="2000" b="1" i="1" dirty="0" err="1">
                <a:solidFill>
                  <a:srgbClr val="000000"/>
                </a:solidFill>
                <a:latin typeface="Calibri" panose="020F0502020204030204" pitchFamily="34" charset="0"/>
              </a:rPr>
              <a:t>T</a:t>
            </a:r>
            <a:r>
              <a:rPr lang="en-US" sz="2000" b="1" i="1" u="none" strike="noStrike" baseline="0" dirty="0" err="1">
                <a:solidFill>
                  <a:srgbClr val="000000"/>
                </a:solidFill>
                <a:latin typeface="Calibri" panose="020F0502020204030204" pitchFamily="34" charset="0"/>
              </a:rPr>
              <a:t>erapi</a:t>
            </a:r>
            <a:r>
              <a:rPr lang="en-US" sz="2000" b="1" i="1" dirty="0" err="1">
                <a:solidFill>
                  <a:srgbClr val="000000"/>
                </a:solidFill>
                <a:latin typeface="Calibri" panose="020F0502020204030204" pitchFamily="34" charset="0"/>
              </a:rPr>
              <a:t>e</a:t>
            </a:r>
            <a:r>
              <a:rPr lang="en-US" sz="2000" b="1" i="1" dirty="0">
                <a:solidFill>
                  <a:srgbClr val="000000"/>
                </a:solidFill>
                <a:latin typeface="Calibri" panose="020F0502020204030204" pitchFamily="34" charset="0"/>
              </a:rPr>
              <a:t> </a:t>
            </a:r>
            <a:r>
              <a:rPr lang="en-US" sz="2000" b="1" i="1" u="none" strike="noStrike" baseline="0" dirty="0" err="1">
                <a:solidFill>
                  <a:srgbClr val="000000"/>
                </a:solidFill>
                <a:latin typeface="Calibri" panose="020F0502020204030204" pitchFamily="34" charset="0"/>
              </a:rPr>
              <a:t>farmacologica</a:t>
            </a:r>
            <a:r>
              <a:rPr lang="en-US" sz="2000" b="1" i="1" u="none" strike="noStrike" baseline="0" dirty="0">
                <a:solidFill>
                  <a:srgbClr val="000000"/>
                </a:solidFill>
                <a:latin typeface="Calibri" panose="020F0502020204030204" pitchFamily="34" charset="0"/>
              </a:rPr>
              <a:t>? </a:t>
            </a:r>
            <a:r>
              <a:rPr lang="en-US" sz="2000" dirty="0">
                <a:solidFill>
                  <a:srgbClr val="000000"/>
                </a:solidFill>
                <a:latin typeface="Calibri" panose="020F0502020204030204" pitchFamily="34" charset="0"/>
              </a:rPr>
              <a:t>- </a:t>
            </a:r>
            <a:r>
              <a:rPr lang="en-US" sz="2000" b="0" i="0" u="none" strike="noStrike" baseline="0" dirty="0" err="1">
                <a:solidFill>
                  <a:srgbClr val="000000"/>
                </a:solidFill>
                <a:latin typeface="Calibri" panose="020F0502020204030204" pitchFamily="34" charset="0"/>
              </a:rPr>
              <a:t>daca</a:t>
            </a:r>
            <a:r>
              <a:rPr lang="en-US" sz="2000" b="0" i="0" u="none" strike="noStrike" baseline="0" dirty="0">
                <a:solidFill>
                  <a:srgbClr val="000000"/>
                </a:solidFill>
                <a:latin typeface="Calibri" panose="020F0502020204030204" pitchFamily="34" charset="0"/>
              </a:rPr>
              <a:t> </a:t>
            </a:r>
            <a:r>
              <a:rPr lang="en-US" sz="2000" b="0" i="0" u="none" strike="noStrike" baseline="0" dirty="0" err="1">
                <a:solidFill>
                  <a:srgbClr val="000000"/>
                </a:solidFill>
                <a:latin typeface="Calibri" panose="020F0502020204030204" pitchFamily="34" charset="0"/>
              </a:rPr>
              <a:t>este</a:t>
            </a:r>
            <a:r>
              <a:rPr lang="en-US" sz="2000" b="0" i="0" u="none" strike="noStrike" baseline="0" dirty="0">
                <a:solidFill>
                  <a:srgbClr val="000000"/>
                </a:solidFill>
                <a:latin typeface="Calibri" panose="020F0502020204030204" pitchFamily="34" charset="0"/>
              </a:rPr>
              <a:t> la </a:t>
            </a:r>
            <a:r>
              <a:rPr lang="en-US" sz="2000" b="0" i="0" u="none" strike="noStrike" baseline="0" dirty="0" err="1">
                <a:solidFill>
                  <a:srgbClr val="000000"/>
                </a:solidFill>
                <a:latin typeface="Calibri" panose="020F0502020204030204" pitchFamily="34" charset="0"/>
              </a:rPr>
              <a:t>risc</a:t>
            </a:r>
            <a:r>
              <a:rPr lang="en-US" sz="2000" b="0" i="0" u="none" strike="noStrike" baseline="0" dirty="0">
                <a:solidFill>
                  <a:srgbClr val="000000"/>
                </a:solidFill>
                <a:latin typeface="Calibri" panose="020F0502020204030204" pitchFamily="34" charset="0"/>
              </a:rPr>
              <a:t> </a:t>
            </a:r>
            <a:r>
              <a:rPr lang="en-US" sz="2000" b="0" i="0" u="none" strike="noStrike" baseline="0" dirty="0" err="1">
                <a:solidFill>
                  <a:srgbClr val="000000"/>
                </a:solidFill>
                <a:latin typeface="Calibri" panose="020F0502020204030204" pitchFamily="34" charset="0"/>
              </a:rPr>
              <a:t>crescut</a:t>
            </a:r>
            <a:r>
              <a:rPr lang="en-US" sz="2000" b="0" i="0" u="none" strike="noStrike" baseline="0" dirty="0">
                <a:solidFill>
                  <a:srgbClr val="000000"/>
                </a:solidFill>
                <a:latin typeface="Calibri" panose="020F0502020204030204" pitchFamily="34" charset="0"/>
              </a:rPr>
              <a:t> de </a:t>
            </a:r>
            <a:r>
              <a:rPr lang="en-US" sz="2000" b="0" i="0" u="none" strike="noStrike" baseline="0" dirty="0" err="1">
                <a:solidFill>
                  <a:srgbClr val="000000"/>
                </a:solidFill>
                <a:latin typeface="Calibri" panose="020F0502020204030204" pitchFamily="34" charset="0"/>
              </a:rPr>
              <a:t>afectare</a:t>
            </a:r>
            <a:r>
              <a:rPr lang="en-US" sz="2000" b="0" i="0" u="none" strike="noStrike" baseline="0" dirty="0">
                <a:solidFill>
                  <a:srgbClr val="000000"/>
                </a:solidFill>
                <a:latin typeface="Calibri" panose="020F0502020204030204" pitchFamily="34" charset="0"/>
              </a:rPr>
              <a:t> de </a:t>
            </a:r>
            <a:r>
              <a:rPr lang="en-US" sz="2000" b="0" i="0" u="none" strike="noStrike" baseline="0" dirty="0" err="1">
                <a:solidFill>
                  <a:srgbClr val="000000"/>
                </a:solidFill>
                <a:latin typeface="Calibri" panose="020F0502020204030204" pitchFamily="34" charset="0"/>
              </a:rPr>
              <a:t>organe</a:t>
            </a:r>
            <a:r>
              <a:rPr lang="en-US" sz="2000" b="0" i="0" u="none" strike="noStrike" baseline="0" dirty="0">
                <a:solidFill>
                  <a:srgbClr val="000000"/>
                </a:solidFill>
                <a:latin typeface="Calibri" panose="020F0502020204030204" pitchFamily="34" charset="0"/>
              </a:rPr>
              <a:t> </a:t>
            </a:r>
            <a:r>
              <a:rPr lang="en-US" sz="2000" b="0" i="0" u="none" strike="noStrike" baseline="0" dirty="0" err="1">
                <a:solidFill>
                  <a:srgbClr val="000000"/>
                </a:solidFill>
                <a:latin typeface="Calibri" panose="020F0502020204030204" pitchFamily="34" charset="0"/>
              </a:rPr>
              <a:t>tinta</a:t>
            </a:r>
            <a:endParaRPr lang="en-US" sz="2000" b="0" i="0" u="none" strike="noStrike" baseline="0" dirty="0">
              <a:solidFill>
                <a:srgbClr val="000000"/>
              </a:solidFill>
              <a:latin typeface="Calibri" panose="020F0502020204030204" pitchFamily="34" charset="0"/>
            </a:endParaRPr>
          </a:p>
        </p:txBody>
      </p:sp>
      <p:sp>
        <p:nvSpPr>
          <p:cNvPr id="6" name="TextBox 5">
            <a:extLst>
              <a:ext uri="{FF2B5EF4-FFF2-40B4-BE49-F238E27FC236}">
                <a16:creationId xmlns:a16="http://schemas.microsoft.com/office/drawing/2014/main" id="{0400A1A8-39AE-F154-0672-9CA50E14B1A8}"/>
              </a:ext>
            </a:extLst>
          </p:cNvPr>
          <p:cNvSpPr txBox="1"/>
          <p:nvPr/>
        </p:nvSpPr>
        <p:spPr>
          <a:xfrm>
            <a:off x="6279544" y="2738105"/>
            <a:ext cx="5398934" cy="4316566"/>
          </a:xfrm>
          <a:prstGeom prst="rect">
            <a:avLst/>
          </a:prstGeom>
          <a:noFill/>
        </p:spPr>
        <p:txBody>
          <a:bodyPr wrap="square">
            <a:spAutoFit/>
          </a:bodyPr>
          <a:lstStyle/>
          <a:p>
            <a:pPr algn="l"/>
            <a:endParaRPr lang="ro-RO" sz="1050" b="0" i="0" u="none" strike="noStrike" baseline="0" dirty="0">
              <a:solidFill>
                <a:srgbClr val="000000"/>
              </a:solidFill>
              <a:latin typeface="Calibri" panose="020F0502020204030204" pitchFamily="34" charset="0"/>
            </a:endParaRPr>
          </a:p>
          <a:p>
            <a:pPr marL="285750" indent="-285750">
              <a:lnSpc>
                <a:spcPct val="150000"/>
              </a:lnSpc>
              <a:buFont typeface="Arial" panose="020B0604020202020204" pitchFamily="34" charset="0"/>
              <a:buChar char="•"/>
            </a:pPr>
            <a:r>
              <a:rPr lang="en-US" sz="2000" b="1" i="1" u="none" strike="noStrike" baseline="0" dirty="0">
                <a:solidFill>
                  <a:srgbClr val="000000"/>
                </a:solidFill>
                <a:latin typeface="Calibri" panose="020F0502020204030204" pitchFamily="34" charset="0"/>
              </a:rPr>
              <a:t>Suspect: </a:t>
            </a:r>
            <a:r>
              <a:rPr lang="en-US" sz="2000" b="0" i="0" u="none" strike="noStrike" baseline="0" dirty="0" err="1">
                <a:solidFill>
                  <a:srgbClr val="000000"/>
                </a:solidFill>
                <a:latin typeface="Calibri" panose="020F0502020204030204" pitchFamily="34" charset="0"/>
              </a:rPr>
              <a:t>probabilitate</a:t>
            </a:r>
            <a:r>
              <a:rPr lang="en-US" sz="2000" b="0" i="0" u="none" strike="noStrike" baseline="0" dirty="0">
                <a:solidFill>
                  <a:srgbClr val="000000"/>
                </a:solidFill>
                <a:latin typeface="Calibri" panose="020F0502020204030204" pitchFamily="34" charset="0"/>
              </a:rPr>
              <a:t> la </a:t>
            </a:r>
            <a:r>
              <a:rPr lang="en-US" sz="2000" b="1" i="0" u="none" strike="noStrike" baseline="0" dirty="0">
                <a:solidFill>
                  <a:srgbClr val="000000"/>
                </a:solidFill>
                <a:latin typeface="Calibri" panose="020F0502020204030204" pitchFamily="34" charset="0"/>
              </a:rPr>
              <a:t>TA normal-</a:t>
            </a:r>
            <a:r>
              <a:rPr lang="en-US" sz="2000" b="1" i="0" u="none" strike="noStrike" baseline="0" dirty="0" err="1">
                <a:solidFill>
                  <a:srgbClr val="000000"/>
                </a:solidFill>
                <a:latin typeface="Calibri" panose="020F0502020204030204" pitchFamily="34" charset="0"/>
              </a:rPr>
              <a:t>inalta</a:t>
            </a:r>
            <a:endParaRPr lang="en-US" sz="2000" b="1" i="0" u="none" strike="noStrike" baseline="0" dirty="0">
              <a:solidFill>
                <a:srgbClr val="000000"/>
              </a:solidFill>
              <a:latin typeface="Calibri" panose="020F0502020204030204" pitchFamily="34" charset="0"/>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Diagnostic: </a:t>
            </a:r>
            <a:r>
              <a:rPr kumimoji="0" lang="en-US" sz="2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prin</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MDTA (</a:t>
            </a:r>
            <a:r>
              <a:rPr kumimoji="0" lang="en-US" sz="2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monitorizarea</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la </a:t>
            </a:r>
            <a:r>
              <a:rPr kumimoji="0" lang="en-US" sz="2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domiciliu</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 TA) </a:t>
            </a:r>
            <a:r>
              <a:rPr kumimoji="0" lang="en-US" sz="2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sau</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MATA (</a:t>
            </a:r>
            <a:r>
              <a:rPr kumimoji="0" lang="en-US" sz="2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monitorizarea</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la </a:t>
            </a:r>
            <a:r>
              <a:rPr kumimoji="0" lang="en-US" sz="2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domiciliu</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 TA)</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1" i="1"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Recomandari</a:t>
            </a:r>
            <a:r>
              <a:rPr kumimoji="0" lang="ro-RO"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modificari</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de </a:t>
            </a:r>
            <a:r>
              <a:rPr kumimoji="0" lang="en-US" sz="2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stil</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de </a:t>
            </a:r>
            <a:r>
              <a:rPr kumimoji="0" lang="en-US" sz="2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viata</a:t>
            </a:r>
            <a:endParaRPr kumimoji="0" lang="ro-RO"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1" i="1"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Terapie</a:t>
            </a:r>
            <a:r>
              <a:rPr kumimoji="0" 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2000" b="1" i="1"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farmacologica</a:t>
            </a:r>
            <a:r>
              <a:rPr kumimoji="0" 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daca</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este</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la </a:t>
            </a:r>
            <a:r>
              <a:rPr kumimoji="0" lang="en-US" sz="2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risc</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crescut</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de </a:t>
            </a:r>
            <a:r>
              <a:rPr kumimoji="0" lang="en-US" sz="2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afectare</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de </a:t>
            </a:r>
            <a:r>
              <a:rPr kumimoji="0" lang="en-US" sz="2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organe</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tinta</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endParaRPr lang="en-US" sz="1800" b="0" i="0" u="none" strike="noStrike" baseline="0" dirty="0">
              <a:solidFill>
                <a:srgbClr val="000000"/>
              </a:solidFill>
              <a:latin typeface="Calibri" panose="020F0502020204030204" pitchFamily="34" charset="0"/>
            </a:endParaRPr>
          </a:p>
          <a:p>
            <a:endParaRPr lang="en-US" sz="1800" b="0" i="0" u="none" strike="noStrike" baseline="0" dirty="0">
              <a:solidFill>
                <a:srgbClr val="000000"/>
              </a:solidFill>
              <a:latin typeface="Calibri" panose="020F0502020204030204" pitchFamily="34" charset="0"/>
            </a:endParaRPr>
          </a:p>
          <a:p>
            <a:endParaRPr lang="en-US" sz="1800" b="0" i="0" u="none" strike="noStrike" baseline="0" dirty="0">
              <a:solidFill>
                <a:srgbClr val="000000"/>
              </a:solidFill>
              <a:latin typeface="Calibri" panose="020F0502020204030204" pitchFamily="34" charset="0"/>
            </a:endParaRPr>
          </a:p>
        </p:txBody>
      </p:sp>
      <p:sp>
        <p:nvSpPr>
          <p:cNvPr id="7" name="Rectangle 6">
            <a:extLst>
              <a:ext uri="{FF2B5EF4-FFF2-40B4-BE49-F238E27FC236}">
                <a16:creationId xmlns:a16="http://schemas.microsoft.com/office/drawing/2014/main" id="{74414981-532F-FE9A-6E5B-AD7586A86B8D}"/>
              </a:ext>
            </a:extLst>
          </p:cNvPr>
          <p:cNvSpPr/>
          <p:nvPr/>
        </p:nvSpPr>
        <p:spPr>
          <a:xfrm>
            <a:off x="1184744" y="1796995"/>
            <a:ext cx="3554233" cy="74742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HTA de </a:t>
            </a:r>
            <a:r>
              <a:rPr lang="en-US" sz="3200" b="1" dirty="0" err="1"/>
              <a:t>halat</a:t>
            </a:r>
            <a:r>
              <a:rPr lang="en-US" sz="3200" b="1" dirty="0"/>
              <a:t> </a:t>
            </a:r>
            <a:r>
              <a:rPr lang="en-US" sz="3200" b="1" dirty="0" err="1"/>
              <a:t>alb</a:t>
            </a:r>
            <a:endParaRPr lang="ro-RO" sz="3200" dirty="0"/>
          </a:p>
        </p:txBody>
      </p:sp>
      <p:sp>
        <p:nvSpPr>
          <p:cNvPr id="8" name="Rectangle 7">
            <a:extLst>
              <a:ext uri="{FF2B5EF4-FFF2-40B4-BE49-F238E27FC236}">
                <a16:creationId xmlns:a16="http://schemas.microsoft.com/office/drawing/2014/main" id="{09FC3829-0CA9-ED10-4962-2178EA965807}"/>
              </a:ext>
            </a:extLst>
          </p:cNvPr>
          <p:cNvSpPr/>
          <p:nvPr/>
        </p:nvSpPr>
        <p:spPr>
          <a:xfrm>
            <a:off x="6934862" y="1789043"/>
            <a:ext cx="3554233" cy="74742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HTA </a:t>
            </a:r>
            <a:r>
              <a:rPr lang="en-US" sz="3200" b="1" dirty="0" err="1"/>
              <a:t>mascata</a:t>
            </a:r>
            <a:endParaRPr lang="ro-RO" sz="3200" dirty="0"/>
          </a:p>
        </p:txBody>
      </p:sp>
    </p:spTree>
    <p:extLst>
      <p:ext uri="{BB962C8B-B14F-4D97-AF65-F5344CB8AC3E}">
        <p14:creationId xmlns:p14="http://schemas.microsoft.com/office/powerpoint/2010/main" val="38071046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ro-RO" b="1" dirty="0">
                <a:solidFill>
                  <a:srgbClr val="FF0000"/>
                </a:solidFill>
              </a:rPr>
              <a:t>Profiluri de HTA</a:t>
            </a:r>
            <a:endParaRPr lang="en-US" b="1" dirty="0">
              <a:solidFill>
                <a:srgbClr val="FF0000"/>
              </a:solidFill>
            </a:endParaRPr>
          </a:p>
        </p:txBody>
      </p:sp>
      <p:sp>
        <p:nvSpPr>
          <p:cNvPr id="3" name="Content Placeholder 2"/>
          <p:cNvSpPr>
            <a:spLocks noGrp="1"/>
          </p:cNvSpPr>
          <p:nvPr>
            <p:ph idx="1"/>
          </p:nvPr>
        </p:nvSpPr>
        <p:spPr>
          <a:xfrm>
            <a:off x="243840" y="1825625"/>
            <a:ext cx="6431280" cy="4351338"/>
          </a:xfrm>
        </p:spPr>
        <p:txBody>
          <a:bodyPr>
            <a:normAutofit fontScale="92500" lnSpcReduction="20000"/>
          </a:bodyPr>
          <a:lstStyle/>
          <a:p>
            <a:pPr>
              <a:lnSpc>
                <a:spcPct val="150000"/>
              </a:lnSpc>
            </a:pPr>
            <a:r>
              <a:rPr lang="ro-RO" b="1" dirty="0">
                <a:latin typeface="Calibri" panose="020F0502020204030204" pitchFamily="34" charset="0"/>
                <a:cs typeface="Calibri" panose="020F0502020204030204" pitchFamily="34" charset="0"/>
              </a:rPr>
              <a:t>r</a:t>
            </a:r>
            <a:r>
              <a:rPr lang="en-US" b="1" dirty="0" err="1">
                <a:latin typeface="Calibri" panose="020F0502020204030204" pitchFamily="34" charset="0"/>
                <a:cs typeface="Calibri" panose="020F0502020204030204" pitchFamily="34" charset="0"/>
              </a:rPr>
              <a:t>iser</a:t>
            </a:r>
            <a:r>
              <a:rPr lang="ro-RO" b="1" dirty="0">
                <a:latin typeface="Calibri" panose="020F0502020204030204" pitchFamily="34" charset="0"/>
                <a:cs typeface="Calibri" panose="020F0502020204030204" pitchFamily="34" charset="0"/>
              </a:rPr>
              <a:t> (TA diurne &lt; TA nocturne)</a:t>
            </a:r>
          </a:p>
          <a:p>
            <a:pPr>
              <a:lnSpc>
                <a:spcPct val="150000"/>
              </a:lnSpc>
            </a:pPr>
            <a:r>
              <a:rPr lang="vi-VN" b="1" dirty="0">
                <a:latin typeface="Calibri" panose="020F0502020204030204" pitchFamily="34" charset="0"/>
                <a:cs typeface="Calibri" panose="020F0502020204030204" pitchFamily="34" charset="0"/>
              </a:rPr>
              <a:t>non-dipper </a:t>
            </a:r>
            <a:r>
              <a:rPr lang="ro-RO" b="1" dirty="0">
                <a:latin typeface="Calibri" panose="020F0502020204030204" pitchFamily="34" charset="0"/>
                <a:cs typeface="Calibri" panose="020F0502020204030204" pitchFamily="34" charset="0"/>
              </a:rPr>
              <a:t>(</a:t>
            </a:r>
            <a:r>
              <a:rPr lang="vi-VN" b="1" dirty="0">
                <a:latin typeface="Calibri" panose="020F0502020204030204" pitchFamily="34" charset="0"/>
                <a:cs typeface="Calibri" panose="020F0502020204030204" pitchFamily="34" charset="0"/>
              </a:rPr>
              <a:t>scădere cu </a:t>
            </a:r>
            <a:r>
              <a:rPr lang="en-US" b="1" dirty="0">
                <a:latin typeface="Calibri" panose="020F0502020204030204" pitchFamily="34" charset="0"/>
                <a:cs typeface="Calibri" panose="020F0502020204030204" pitchFamily="34" charset="0"/>
              </a:rPr>
              <a:t>0 - </a:t>
            </a:r>
            <a:r>
              <a:rPr lang="vi-VN" b="1" dirty="0">
                <a:latin typeface="Calibri" panose="020F0502020204030204" pitchFamily="34" charset="0"/>
                <a:cs typeface="Calibri" panose="020F0502020204030204" pitchFamily="34" charset="0"/>
              </a:rPr>
              <a:t>10% a valorilor TA </a:t>
            </a:r>
            <a:r>
              <a:rPr lang="en-US" b="1" dirty="0">
                <a:latin typeface="Calibri" panose="020F0502020204030204" pitchFamily="34" charset="0"/>
                <a:cs typeface="Calibri" panose="020F0502020204030204" pitchFamily="34" charset="0"/>
              </a:rPr>
              <a:t>nocturne)</a:t>
            </a:r>
            <a:endParaRPr lang="ro-RO" b="1" dirty="0"/>
          </a:p>
          <a:p>
            <a:pPr>
              <a:lnSpc>
                <a:spcPct val="150000"/>
              </a:lnSpc>
            </a:pPr>
            <a:r>
              <a:rPr lang="ro-RO" b="1" dirty="0" err="1"/>
              <a:t>dipper</a:t>
            </a:r>
            <a:r>
              <a:rPr lang="ro-RO" b="1" dirty="0"/>
              <a:t> (</a:t>
            </a:r>
            <a:r>
              <a:rPr lang="vi-VN" b="1" dirty="0">
                <a:latin typeface="Calibri" panose="020F0502020204030204" pitchFamily="34" charset="0"/>
                <a:cs typeface="Calibri" panose="020F0502020204030204" pitchFamily="34" charset="0"/>
              </a:rPr>
              <a:t>scădere</a:t>
            </a:r>
            <a:r>
              <a:rPr lang="en-US" b="1" dirty="0">
                <a:latin typeface="Calibri" panose="020F0502020204030204" pitchFamily="34" charset="0"/>
                <a:cs typeface="Calibri" panose="020F0502020204030204" pitchFamily="34" charset="0"/>
              </a:rPr>
              <a:t>a</a:t>
            </a:r>
            <a:r>
              <a:rPr lang="ro-RO" b="1" dirty="0">
                <a:latin typeface="Calibri" panose="020F0502020204030204" pitchFamily="34" charset="0"/>
                <a:cs typeface="Calibri" panose="020F0502020204030204" pitchFamily="34" charset="0"/>
              </a:rPr>
              <a:t> </a:t>
            </a:r>
            <a:r>
              <a:rPr lang="vi-VN" b="1" dirty="0">
                <a:latin typeface="Calibri" panose="020F0502020204030204" pitchFamily="34" charset="0"/>
                <a:cs typeface="Calibri" panose="020F0502020204030204" pitchFamily="34" charset="0"/>
              </a:rPr>
              <a:t>TA nocturne faţă de valorile diurne</a:t>
            </a:r>
            <a:r>
              <a:rPr lang="ro-RO" b="1" dirty="0">
                <a:latin typeface="Calibri" panose="020F0502020204030204" pitchFamily="34" charset="0"/>
                <a:cs typeface="Calibri" panose="020F0502020204030204" pitchFamily="34" charset="0"/>
              </a:rPr>
              <a:t> cu 10</a:t>
            </a:r>
            <a:r>
              <a:rPr lang="en-US" b="1" dirty="0">
                <a:latin typeface="Calibri" panose="020F0502020204030204" pitchFamily="34" charset="0"/>
                <a:cs typeface="Calibri" panose="020F0502020204030204" pitchFamily="34" charset="0"/>
              </a:rPr>
              <a:t> </a:t>
            </a:r>
            <a:r>
              <a:rPr lang="ro-RO" b="1" dirty="0">
                <a:latin typeface="Calibri" panose="020F0502020204030204" pitchFamily="34" charset="0"/>
                <a:cs typeface="Calibri" panose="020F0502020204030204" pitchFamily="34" charset="0"/>
              </a:rPr>
              <a:t>-20%</a:t>
            </a:r>
            <a:r>
              <a:rPr lang="ro-RO" b="1" dirty="0"/>
              <a:t>)</a:t>
            </a:r>
          </a:p>
          <a:p>
            <a:pPr>
              <a:lnSpc>
                <a:spcPct val="150000"/>
              </a:lnSpc>
            </a:pPr>
            <a:r>
              <a:rPr lang="ro-RO" b="1" dirty="0"/>
              <a:t>extreme </a:t>
            </a:r>
            <a:r>
              <a:rPr lang="vi-VN" b="1" dirty="0">
                <a:latin typeface="Calibri" panose="020F0502020204030204" pitchFamily="34" charset="0"/>
                <a:cs typeface="Calibri" panose="020F0502020204030204" pitchFamily="34" charset="0"/>
              </a:rPr>
              <a:t>dipper</a:t>
            </a:r>
            <a:r>
              <a:rPr lang="ro-RO" b="1" dirty="0">
                <a:latin typeface="Calibri" panose="020F0502020204030204" pitchFamily="34" charset="0"/>
                <a:cs typeface="Calibri" panose="020F0502020204030204" pitchFamily="34" charset="0"/>
              </a:rPr>
              <a:t> (</a:t>
            </a:r>
            <a:r>
              <a:rPr lang="vi-VN" b="1" dirty="0">
                <a:latin typeface="Calibri" panose="020F0502020204030204" pitchFamily="34" charset="0"/>
                <a:cs typeface="Calibri" panose="020F0502020204030204" pitchFamily="34" charset="0"/>
              </a:rPr>
              <a:t>scăderea </a:t>
            </a:r>
            <a:r>
              <a:rPr lang="vi-VN" b="1" dirty="0">
                <a:latin typeface="Times New Roman"/>
                <a:cs typeface="Times New Roman"/>
              </a:rPr>
              <a:t>˃</a:t>
            </a:r>
            <a:r>
              <a:rPr lang="en-US" b="1" dirty="0">
                <a:latin typeface="Times New Roman"/>
                <a:cs typeface="Times New Roman"/>
              </a:rPr>
              <a:t> </a:t>
            </a:r>
            <a:r>
              <a:rPr lang="vi-VN" b="1" dirty="0">
                <a:latin typeface="Calibri" panose="020F0502020204030204" pitchFamily="34" charset="0"/>
                <a:cs typeface="Calibri" panose="020F0502020204030204" pitchFamily="34" charset="0"/>
              </a:rPr>
              <a:t>20%</a:t>
            </a:r>
            <a:r>
              <a:rPr lang="ro-RO" b="1" dirty="0">
                <a:latin typeface="Calibri" panose="020F0502020204030204" pitchFamily="34" charset="0"/>
                <a:cs typeface="Calibri" panose="020F0502020204030204" pitchFamily="34" charset="0"/>
              </a:rPr>
              <a:t> a valorilor </a:t>
            </a:r>
            <a:r>
              <a:rPr lang="en-US" b="1" dirty="0">
                <a:latin typeface="Calibri" panose="020F0502020204030204" pitchFamily="34" charset="0"/>
                <a:cs typeface="Calibri" panose="020F0502020204030204" pitchFamily="34" charset="0"/>
              </a:rPr>
              <a:t> TA nocturne)=&gt;</a:t>
            </a:r>
            <a:r>
              <a:rPr lang="en-US" b="1" dirty="0" err="1">
                <a:latin typeface="Calibri" panose="020F0502020204030204" pitchFamily="34" charset="0"/>
                <a:cs typeface="Calibri" panose="020F0502020204030204" pitchFamily="34" charset="0"/>
              </a:rPr>
              <a:t>evenim</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cerebrale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vasculare</a:t>
            </a:r>
            <a:endParaRPr lang="ro-RO" b="1" dirty="0">
              <a:latin typeface="Calibri" panose="020F0502020204030204" pitchFamily="34" charset="0"/>
              <a:cs typeface="Calibri" panose="020F0502020204030204" pitchFamily="34" charset="0"/>
            </a:endParaRPr>
          </a:p>
          <a:p>
            <a:pPr>
              <a:lnSpc>
                <a:spcPct val="150000"/>
              </a:lnSpc>
            </a:pPr>
            <a:endParaRPr lang="ro-RO" b="1" dirty="0">
              <a:latin typeface="Calibri" panose="020F0502020204030204" pitchFamily="34" charset="0"/>
              <a:cs typeface="Calibri" panose="020F0502020204030204" pitchFamily="34" charset="0"/>
            </a:endParaRPr>
          </a:p>
          <a:p>
            <a:endParaRPr lang="vi-VN" b="1" dirty="0">
              <a:latin typeface="Calibri" panose="020F0502020204030204" pitchFamily="34" charset="0"/>
              <a:cs typeface="Calibri" panose="020F0502020204030204" pitchFamily="34" charset="0"/>
            </a:endParaRPr>
          </a:p>
          <a:p>
            <a:endParaRPr lang="en-US" dirty="0"/>
          </a:p>
        </p:txBody>
      </p:sp>
      <p:sp>
        <p:nvSpPr>
          <p:cNvPr id="7" name="Footer Placeholder 6"/>
          <p:cNvSpPr>
            <a:spLocks noGrp="1"/>
          </p:cNvSpPr>
          <p:nvPr>
            <p:ph type="ftr" sz="quarter" idx="11"/>
          </p:nvPr>
        </p:nvSpPr>
        <p:spPr/>
        <p:txBody>
          <a:bodyPr/>
          <a:lstStyle/>
          <a:p>
            <a:r>
              <a:rPr lang="en-US" dirty="0"/>
              <a:t>J of Clinical Hypertension, Volume: 21, Issue: 9, Pages: 1250-1283, First published: 18 September 2019, DOI: (10.1111/jch.13652</a:t>
            </a:r>
          </a:p>
        </p:txBody>
      </p:sp>
      <p:sp>
        <p:nvSpPr>
          <p:cNvPr id="4" name="Slide Number Placeholder 3"/>
          <p:cNvSpPr>
            <a:spLocks noGrp="1"/>
          </p:cNvSpPr>
          <p:nvPr>
            <p:ph type="sldNum" sz="quarter" idx="12"/>
          </p:nvPr>
        </p:nvSpPr>
        <p:spPr/>
        <p:txBody>
          <a:bodyPr/>
          <a:lstStyle/>
          <a:p>
            <a:fld id="{3EAE322C-3F06-4271-B602-26E0A16DAA71}" type="slidenum">
              <a:rPr lang="en-US" smtClean="0"/>
              <a:t>69</a:t>
            </a:fld>
            <a:endParaRPr lang="en-US"/>
          </a:p>
        </p:txBody>
      </p:sp>
      <p:sp>
        <p:nvSpPr>
          <p:cNvPr id="5" name="TextBox 4"/>
          <p:cNvSpPr txBox="1"/>
          <p:nvPr/>
        </p:nvSpPr>
        <p:spPr>
          <a:xfrm>
            <a:off x="81783" y="5779104"/>
            <a:ext cx="7432534" cy="369236"/>
          </a:xfrm>
          <a:prstGeom prst="rect">
            <a:avLst/>
          </a:prstGeom>
          <a:noFill/>
        </p:spPr>
        <p:txBody>
          <a:bodyPr wrap="square" rtlCol="0">
            <a:spAutoFit/>
          </a:bodyPr>
          <a:lstStyle/>
          <a:p>
            <a:r>
              <a:rPr lang="en-US" sz="1799" b="1" dirty="0" err="1">
                <a:solidFill>
                  <a:srgbClr val="0070C0"/>
                </a:solidFill>
              </a:rPr>
              <a:t>NB.Normotensivii</a:t>
            </a:r>
            <a:r>
              <a:rPr lang="en-US" sz="1799" b="1" dirty="0">
                <a:solidFill>
                  <a:srgbClr val="0070C0"/>
                </a:solidFill>
              </a:rPr>
              <a:t> non-dipper/riser au </a:t>
            </a:r>
            <a:r>
              <a:rPr lang="en-US" sz="1799" b="1" dirty="0" err="1">
                <a:solidFill>
                  <a:srgbClr val="0070C0"/>
                </a:solidFill>
              </a:rPr>
              <a:t>risc</a:t>
            </a:r>
            <a:r>
              <a:rPr lang="en-US" sz="1799" b="1" dirty="0">
                <a:solidFill>
                  <a:srgbClr val="0070C0"/>
                </a:solidFill>
              </a:rPr>
              <a:t> CV </a:t>
            </a:r>
            <a:r>
              <a:rPr lang="en-US" sz="1799" b="1" dirty="0" err="1">
                <a:solidFill>
                  <a:srgbClr val="0070C0"/>
                </a:solidFill>
              </a:rPr>
              <a:t>crescut</a:t>
            </a:r>
            <a:r>
              <a:rPr lang="en-US" sz="1799" b="1" dirty="0">
                <a:solidFill>
                  <a:srgbClr val="0070C0"/>
                </a:solidFill>
              </a:rPr>
              <a:t> (20%)</a:t>
            </a:r>
          </a:p>
        </p:txBody>
      </p:sp>
      <p:pic>
        <p:nvPicPr>
          <p:cNvPr id="6" name="Picture 5"/>
          <p:cNvPicPr>
            <a:picLocks noChangeAspect="1"/>
          </p:cNvPicPr>
          <p:nvPr/>
        </p:nvPicPr>
        <p:blipFill>
          <a:blip r:embed="rId3"/>
          <a:stretch>
            <a:fillRect/>
          </a:stretch>
        </p:blipFill>
        <p:spPr>
          <a:xfrm>
            <a:off x="6763073" y="1930124"/>
            <a:ext cx="5428927" cy="3973187"/>
          </a:xfrm>
          <a:prstGeom prst="rect">
            <a:avLst/>
          </a:prstGeom>
        </p:spPr>
      </p:pic>
    </p:spTree>
    <p:extLst>
      <p:ext uri="{BB962C8B-B14F-4D97-AF65-F5344CB8AC3E}">
        <p14:creationId xmlns:p14="http://schemas.microsoft.com/office/powerpoint/2010/main" val="23984296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31">
            <a:extLst>
              <a:ext uri="{FF2B5EF4-FFF2-40B4-BE49-F238E27FC236}">
                <a16:creationId xmlns:a16="http://schemas.microsoft.com/office/drawing/2014/main" id="{72E6A6D8-8E8A-914A-212A-ACD2DDA73769}"/>
              </a:ext>
            </a:extLst>
          </p:cNvPr>
          <p:cNvGraphicFramePr>
            <a:graphicFrameLocks noGrp="1"/>
          </p:cNvGraphicFramePr>
          <p:nvPr/>
        </p:nvGraphicFramePr>
        <p:xfrm>
          <a:off x="5544590" y="2061557"/>
          <a:ext cx="3752437" cy="2777406"/>
        </p:xfrm>
        <a:graphic>
          <a:graphicData uri="http://schemas.openxmlformats.org/drawingml/2006/table">
            <a:tbl>
              <a:tblPr firstRow="1" bandRow="1">
                <a:effectLst>
                  <a:reflection blurRad="6350" stA="52000" endA="300" endPos="35000" dir="5400000" sy="-100000" algn="bl" rotWithShape="0"/>
                </a:effectLst>
              </a:tblPr>
              <a:tblGrid>
                <a:gridCol w="1737359">
                  <a:extLst>
                    <a:ext uri="{9D8B030D-6E8A-4147-A177-3AD203B41FA5}">
                      <a16:colId xmlns:a16="http://schemas.microsoft.com/office/drawing/2014/main" val="1101804475"/>
                    </a:ext>
                  </a:extLst>
                </a:gridCol>
                <a:gridCol w="1022466">
                  <a:extLst>
                    <a:ext uri="{9D8B030D-6E8A-4147-A177-3AD203B41FA5}">
                      <a16:colId xmlns:a16="http://schemas.microsoft.com/office/drawing/2014/main" val="82075217"/>
                    </a:ext>
                  </a:extLst>
                </a:gridCol>
                <a:gridCol w="992612">
                  <a:extLst>
                    <a:ext uri="{9D8B030D-6E8A-4147-A177-3AD203B41FA5}">
                      <a16:colId xmlns:a16="http://schemas.microsoft.com/office/drawing/2014/main" val="2426030770"/>
                    </a:ext>
                  </a:extLst>
                </a:gridCol>
              </a:tblGrid>
              <a:tr h="598942">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sz="1400" dirty="0" err="1">
                          <a:solidFill>
                            <a:schemeClr val="bg1"/>
                          </a:solidFill>
                        </a:rPr>
                        <a:t>Hipertensiune</a:t>
                      </a:r>
                      <a:r>
                        <a:rPr lang="en-US" sz="1400" dirty="0">
                          <a:solidFill>
                            <a:schemeClr val="bg1"/>
                          </a:solidFill>
                        </a:rPr>
                        <a:t> </a:t>
                      </a:r>
                      <a:r>
                        <a:rPr lang="en-US" sz="1400" dirty="0" err="1">
                          <a:solidFill>
                            <a:schemeClr val="bg1"/>
                          </a:solidFill>
                        </a:rPr>
                        <a:t>arteriala</a:t>
                      </a:r>
                      <a:endParaRPr lang="en-US" sz="1400" dirty="0">
                        <a:solidFill>
                          <a:schemeClr val="bg1"/>
                        </a:solidFill>
                      </a:endParaRP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242269"/>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sz="1400" dirty="0">
                        <a:solidFill>
                          <a:schemeClr val="accent6">
                            <a:lumMod val="10000"/>
                          </a:schemeClr>
                        </a:solidFill>
                      </a:endParaRP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242269"/>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sz="1400" dirty="0">
                        <a:solidFill>
                          <a:schemeClr val="accent6">
                            <a:lumMod val="10000"/>
                          </a:schemeClr>
                        </a:solidFill>
                      </a:endParaRP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242269"/>
                    </a:solidFill>
                  </a:tcPr>
                </a:tc>
                <a:extLst>
                  <a:ext uri="{0D108BD9-81ED-4DB2-BD59-A6C34878D82A}">
                    <a16:rowId xmlns:a16="http://schemas.microsoft.com/office/drawing/2014/main" val="304793324"/>
                  </a:ext>
                </a:extLst>
              </a:tr>
              <a:tr h="37637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400" dirty="0" err="1">
                          <a:solidFill>
                            <a:schemeClr val="accent6">
                              <a:lumMod val="10000"/>
                            </a:schemeClr>
                          </a:solidFill>
                        </a:rPr>
                        <a:t>Nediagnosticati</a:t>
                      </a:r>
                      <a:r>
                        <a:rPr lang="en-US" sz="1400" dirty="0">
                          <a:solidFill>
                            <a:schemeClr val="accent6">
                              <a:lumMod val="10000"/>
                            </a:schemeClr>
                          </a:solidFill>
                        </a:rPr>
                        <a:t> (%)</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242269">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400" dirty="0">
                          <a:solidFill>
                            <a:schemeClr val="accent6">
                              <a:lumMod val="10000"/>
                            </a:schemeClr>
                          </a:solidFill>
                        </a:rPr>
                        <a:t>23</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242269">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400" dirty="0">
                          <a:solidFill>
                            <a:schemeClr val="accent6">
                              <a:lumMod val="10000"/>
                            </a:schemeClr>
                          </a:solidFill>
                        </a:rPr>
                        <a:t>37</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242269">
                        <a:tint val="40000"/>
                      </a:srgbClr>
                    </a:solidFill>
                  </a:tcPr>
                </a:tc>
                <a:extLst>
                  <a:ext uri="{0D108BD9-81ED-4DB2-BD59-A6C34878D82A}">
                    <a16:rowId xmlns:a16="http://schemas.microsoft.com/office/drawing/2014/main" val="782753878"/>
                  </a:ext>
                </a:extLst>
              </a:tr>
              <a:tr h="53409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400" dirty="0" err="1">
                          <a:solidFill>
                            <a:schemeClr val="accent6">
                              <a:lumMod val="10000"/>
                            </a:schemeClr>
                          </a:solidFill>
                        </a:rPr>
                        <a:t>Diagnosticati</a:t>
                      </a:r>
                      <a:r>
                        <a:rPr lang="en-US" sz="1400" dirty="0">
                          <a:solidFill>
                            <a:schemeClr val="accent6">
                              <a:lumMod val="10000"/>
                            </a:schemeClr>
                          </a:solidFill>
                        </a:rPr>
                        <a:t> </a:t>
                      </a:r>
                      <a:r>
                        <a:rPr lang="en-US" sz="1400" dirty="0" err="1">
                          <a:solidFill>
                            <a:schemeClr val="accent6">
                              <a:lumMod val="10000"/>
                            </a:schemeClr>
                          </a:solidFill>
                        </a:rPr>
                        <a:t>si</a:t>
                      </a:r>
                      <a:r>
                        <a:rPr lang="en-US" sz="1400" dirty="0">
                          <a:solidFill>
                            <a:schemeClr val="accent6">
                              <a:lumMod val="10000"/>
                            </a:schemeClr>
                          </a:solidFill>
                        </a:rPr>
                        <a:t> </a:t>
                      </a:r>
                      <a:r>
                        <a:rPr lang="en-US" sz="1400" dirty="0" err="1">
                          <a:solidFill>
                            <a:schemeClr val="accent6">
                              <a:lumMod val="10000"/>
                            </a:schemeClr>
                          </a:solidFill>
                        </a:rPr>
                        <a:t>netratati</a:t>
                      </a:r>
                      <a:r>
                        <a:rPr lang="en-US" sz="1400" dirty="0">
                          <a:solidFill>
                            <a:schemeClr val="accent6">
                              <a:lumMod val="10000"/>
                            </a:schemeClr>
                          </a:solidFill>
                        </a:rPr>
                        <a:t> (%)</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42269">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400" dirty="0">
                          <a:solidFill>
                            <a:schemeClr val="accent6">
                              <a:lumMod val="10000"/>
                            </a:schemeClr>
                          </a:solidFill>
                        </a:rPr>
                        <a:t>17</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42269">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400" dirty="0">
                          <a:solidFill>
                            <a:schemeClr val="accent6">
                              <a:lumMod val="10000"/>
                            </a:schemeClr>
                          </a:solidFill>
                        </a:rPr>
                        <a:t>17</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42269">
                        <a:tint val="20000"/>
                      </a:srgbClr>
                    </a:solidFill>
                  </a:tcPr>
                </a:tc>
                <a:extLst>
                  <a:ext uri="{0D108BD9-81ED-4DB2-BD59-A6C34878D82A}">
                    <a16:rowId xmlns:a16="http://schemas.microsoft.com/office/drawing/2014/main" val="3625579934"/>
                  </a:ext>
                </a:extLst>
              </a:tr>
              <a:tr h="52373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400" dirty="0" err="1">
                          <a:solidFill>
                            <a:schemeClr val="accent6">
                              <a:lumMod val="10000"/>
                            </a:schemeClr>
                          </a:solidFill>
                        </a:rPr>
                        <a:t>Diagnosticati</a:t>
                      </a:r>
                      <a:r>
                        <a:rPr lang="en-US" sz="1400" dirty="0">
                          <a:solidFill>
                            <a:schemeClr val="accent6">
                              <a:lumMod val="10000"/>
                            </a:schemeClr>
                          </a:solidFill>
                        </a:rPr>
                        <a:t> </a:t>
                      </a:r>
                      <a:r>
                        <a:rPr lang="en-US" sz="1400" dirty="0" err="1">
                          <a:solidFill>
                            <a:schemeClr val="accent6">
                              <a:lumMod val="10000"/>
                            </a:schemeClr>
                          </a:solidFill>
                        </a:rPr>
                        <a:t>si</a:t>
                      </a:r>
                      <a:r>
                        <a:rPr lang="en-US" sz="1400" dirty="0">
                          <a:solidFill>
                            <a:schemeClr val="accent6">
                              <a:lumMod val="10000"/>
                            </a:schemeClr>
                          </a:solidFill>
                        </a:rPr>
                        <a:t> </a:t>
                      </a:r>
                      <a:r>
                        <a:rPr lang="en-US" sz="1400" dirty="0" err="1">
                          <a:solidFill>
                            <a:schemeClr val="accent6">
                              <a:lumMod val="10000"/>
                            </a:schemeClr>
                          </a:solidFill>
                        </a:rPr>
                        <a:t>tratati</a:t>
                      </a:r>
                      <a:r>
                        <a:rPr lang="en-US" sz="1400" dirty="0">
                          <a:solidFill>
                            <a:schemeClr val="accent6">
                              <a:lumMod val="10000"/>
                            </a:schemeClr>
                          </a:solidFill>
                        </a:rPr>
                        <a:t> (%)</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42269">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400" dirty="0">
                          <a:solidFill>
                            <a:schemeClr val="accent6">
                              <a:lumMod val="10000"/>
                            </a:schemeClr>
                          </a:solidFill>
                        </a:rPr>
                        <a:t>35</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42269">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400" dirty="0">
                          <a:solidFill>
                            <a:schemeClr val="accent6">
                              <a:lumMod val="10000"/>
                            </a:schemeClr>
                          </a:solidFill>
                        </a:rPr>
                        <a:t>28</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42269">
                        <a:tint val="40000"/>
                      </a:srgbClr>
                    </a:solidFill>
                  </a:tcPr>
                </a:tc>
                <a:extLst>
                  <a:ext uri="{0D108BD9-81ED-4DB2-BD59-A6C34878D82A}">
                    <a16:rowId xmlns:a16="http://schemas.microsoft.com/office/drawing/2014/main" val="1197315138"/>
                  </a:ext>
                </a:extLst>
              </a:tr>
              <a:tr h="74425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400" dirty="0" err="1">
                          <a:solidFill>
                            <a:schemeClr val="accent6">
                              <a:lumMod val="10000"/>
                            </a:schemeClr>
                          </a:solidFill>
                        </a:rPr>
                        <a:t>Diagnosticati</a:t>
                      </a:r>
                      <a:r>
                        <a:rPr lang="en-US" sz="1400" dirty="0">
                          <a:solidFill>
                            <a:schemeClr val="accent6">
                              <a:lumMod val="10000"/>
                            </a:schemeClr>
                          </a:solidFill>
                        </a:rPr>
                        <a:t>, </a:t>
                      </a:r>
                      <a:r>
                        <a:rPr lang="en-US" sz="1400" dirty="0" err="1">
                          <a:solidFill>
                            <a:schemeClr val="accent6">
                              <a:lumMod val="10000"/>
                            </a:schemeClr>
                          </a:solidFill>
                        </a:rPr>
                        <a:t>tratati</a:t>
                      </a:r>
                      <a:r>
                        <a:rPr lang="en-US" sz="1400" dirty="0">
                          <a:solidFill>
                            <a:schemeClr val="accent6">
                              <a:lumMod val="10000"/>
                            </a:schemeClr>
                          </a:solidFill>
                        </a:rPr>
                        <a:t> </a:t>
                      </a:r>
                      <a:r>
                        <a:rPr lang="en-US" sz="1400" dirty="0" err="1">
                          <a:solidFill>
                            <a:schemeClr val="accent6">
                              <a:lumMod val="10000"/>
                            </a:schemeClr>
                          </a:solidFill>
                        </a:rPr>
                        <a:t>si</a:t>
                      </a:r>
                      <a:r>
                        <a:rPr lang="en-US" sz="1400" dirty="0">
                          <a:solidFill>
                            <a:schemeClr val="accent6">
                              <a:lumMod val="10000"/>
                            </a:schemeClr>
                          </a:solidFill>
                        </a:rPr>
                        <a:t> </a:t>
                      </a:r>
                      <a:r>
                        <a:rPr lang="en-US" sz="1400" dirty="0" err="1">
                          <a:solidFill>
                            <a:schemeClr val="accent6">
                              <a:lumMod val="10000"/>
                            </a:schemeClr>
                          </a:solidFill>
                        </a:rPr>
                        <a:t>controlati</a:t>
                      </a:r>
                      <a:r>
                        <a:rPr lang="en-US" sz="1400" dirty="0">
                          <a:solidFill>
                            <a:schemeClr val="accent6">
                              <a:lumMod val="10000"/>
                            </a:schemeClr>
                          </a:solidFill>
                        </a:rPr>
                        <a:t> (%)</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42269">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400" dirty="0">
                          <a:solidFill>
                            <a:schemeClr val="accent6">
                              <a:lumMod val="10000"/>
                            </a:schemeClr>
                          </a:solidFill>
                        </a:rPr>
                        <a:t>25</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42269">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400" dirty="0">
                          <a:solidFill>
                            <a:schemeClr val="accent6">
                              <a:lumMod val="10000"/>
                            </a:schemeClr>
                          </a:solidFill>
                        </a:rPr>
                        <a:t>17</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42269">
                        <a:tint val="20000"/>
                      </a:srgbClr>
                    </a:solidFill>
                  </a:tcPr>
                </a:tc>
                <a:extLst>
                  <a:ext uri="{0D108BD9-81ED-4DB2-BD59-A6C34878D82A}">
                    <a16:rowId xmlns:a16="http://schemas.microsoft.com/office/drawing/2014/main" val="1923042067"/>
                  </a:ext>
                </a:extLst>
              </a:tr>
            </a:tbl>
          </a:graphicData>
        </a:graphic>
      </p:graphicFrame>
      <p:grpSp>
        <p:nvGrpSpPr>
          <p:cNvPr id="6" name="Group 5">
            <a:extLst>
              <a:ext uri="{FF2B5EF4-FFF2-40B4-BE49-F238E27FC236}">
                <a16:creationId xmlns:a16="http://schemas.microsoft.com/office/drawing/2014/main" id="{862EECEC-35DA-3E97-1EC0-4F37D826FBA3}"/>
              </a:ext>
            </a:extLst>
          </p:cNvPr>
          <p:cNvGrpSpPr/>
          <p:nvPr/>
        </p:nvGrpSpPr>
        <p:grpSpPr>
          <a:xfrm>
            <a:off x="7297185" y="2007388"/>
            <a:ext cx="1726092" cy="743886"/>
            <a:chOff x="6986181" y="2180765"/>
            <a:chExt cx="1726092" cy="743886"/>
          </a:xfrm>
        </p:grpSpPr>
        <p:pic>
          <p:nvPicPr>
            <p:cNvPr id="4" name="Graphic 3" descr="Female Profile">
              <a:extLst>
                <a:ext uri="{FF2B5EF4-FFF2-40B4-BE49-F238E27FC236}">
                  <a16:creationId xmlns:a16="http://schemas.microsoft.com/office/drawing/2014/main" id="{839187B7-C5F1-0C4E-5AA8-3F1FE8772B0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86181" y="2226476"/>
              <a:ext cx="622056" cy="652463"/>
            </a:xfrm>
            <a:prstGeom prst="rect">
              <a:avLst/>
            </a:prstGeom>
          </p:spPr>
        </p:pic>
        <p:pic>
          <p:nvPicPr>
            <p:cNvPr id="5" name="Graphic 4" descr="Male profile">
              <a:extLst>
                <a:ext uri="{FF2B5EF4-FFF2-40B4-BE49-F238E27FC236}">
                  <a16:creationId xmlns:a16="http://schemas.microsoft.com/office/drawing/2014/main" id="{6E47013A-E8A7-BA66-06D1-EAA0646DCC7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03055" y="2180765"/>
              <a:ext cx="709218" cy="743886"/>
            </a:xfrm>
            <a:prstGeom prst="rect">
              <a:avLst/>
            </a:prstGeom>
          </p:spPr>
        </p:pic>
      </p:grpSp>
      <p:grpSp>
        <p:nvGrpSpPr>
          <p:cNvPr id="8" name="Group 7">
            <a:extLst>
              <a:ext uri="{FF2B5EF4-FFF2-40B4-BE49-F238E27FC236}">
                <a16:creationId xmlns:a16="http://schemas.microsoft.com/office/drawing/2014/main" id="{93FD2176-2FAC-3FFB-37FD-C9A62C83ADDB}"/>
              </a:ext>
            </a:extLst>
          </p:cNvPr>
          <p:cNvGrpSpPr/>
          <p:nvPr/>
        </p:nvGrpSpPr>
        <p:grpSpPr>
          <a:xfrm>
            <a:off x="9461661" y="1197329"/>
            <a:ext cx="2584879" cy="3961900"/>
            <a:chOff x="359887" y="1628800"/>
            <a:chExt cx="3210954" cy="4203694"/>
          </a:xfrm>
        </p:grpSpPr>
        <p:pic>
          <p:nvPicPr>
            <p:cNvPr id="9" name="Picture 8">
              <a:extLst>
                <a:ext uri="{FF2B5EF4-FFF2-40B4-BE49-F238E27FC236}">
                  <a16:creationId xmlns:a16="http://schemas.microsoft.com/office/drawing/2014/main" id="{0B7A645C-CD24-24C2-761B-B07135430023}"/>
                </a:ext>
              </a:extLst>
            </p:cNvPr>
            <p:cNvPicPr>
              <a:picLocks noChangeAspect="1"/>
            </p:cNvPicPr>
            <p:nvPr/>
          </p:nvPicPr>
          <p:blipFill>
            <a:blip r:embed="rId6"/>
            <a:stretch>
              <a:fillRect/>
            </a:stretch>
          </p:blipFill>
          <p:spPr>
            <a:xfrm>
              <a:off x="479376" y="1732342"/>
              <a:ext cx="3091465" cy="2981672"/>
            </a:xfrm>
            <a:prstGeom prst="rect">
              <a:avLst/>
            </a:prstGeom>
          </p:spPr>
        </p:pic>
        <p:pic>
          <p:nvPicPr>
            <p:cNvPr id="10" name="Picture 9">
              <a:extLst>
                <a:ext uri="{FF2B5EF4-FFF2-40B4-BE49-F238E27FC236}">
                  <a16:creationId xmlns:a16="http://schemas.microsoft.com/office/drawing/2014/main" id="{A7C61865-E7F4-3A7E-C073-B3EDB210362D}"/>
                </a:ext>
              </a:extLst>
            </p:cNvPr>
            <p:cNvPicPr>
              <a:picLocks noChangeAspect="1"/>
            </p:cNvPicPr>
            <p:nvPr/>
          </p:nvPicPr>
          <p:blipFill>
            <a:blip r:embed="rId7"/>
            <a:stretch>
              <a:fillRect/>
            </a:stretch>
          </p:blipFill>
          <p:spPr>
            <a:xfrm>
              <a:off x="1231697" y="4714014"/>
              <a:ext cx="1921078" cy="778668"/>
            </a:xfrm>
            <a:prstGeom prst="rect">
              <a:avLst/>
            </a:prstGeom>
          </p:spPr>
        </p:pic>
        <p:sp>
          <p:nvSpPr>
            <p:cNvPr id="11" name="Rectangle: Rounded Corners 10">
              <a:extLst>
                <a:ext uri="{FF2B5EF4-FFF2-40B4-BE49-F238E27FC236}">
                  <a16:creationId xmlns:a16="http://schemas.microsoft.com/office/drawing/2014/main" id="{81FCD4C1-201D-1B6C-D1BA-3DB5389AB821}"/>
                </a:ext>
              </a:extLst>
            </p:cNvPr>
            <p:cNvSpPr/>
            <p:nvPr/>
          </p:nvSpPr>
          <p:spPr>
            <a:xfrm>
              <a:off x="359887" y="1628800"/>
              <a:ext cx="3091464" cy="420369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lIns="360000" tIns="756000" rIns="648000" bIns="0" rtlCol="0" anchor="t" anchorCtr="0"/>
            <a:lstStyle/>
            <a:p>
              <a:pPr marL="0" marR="0" lvl="0" indent="0" algn="l" defTabSz="1219110" rtl="0" eaLnBrk="1" fontAlgn="auto" latinLnBrk="0" hangingPunct="1">
                <a:lnSpc>
                  <a:spcPts val="2200"/>
                </a:lnSpc>
                <a:spcBef>
                  <a:spcPts val="0"/>
                </a:spcBef>
                <a:spcAft>
                  <a:spcPts val="0"/>
                </a:spcAft>
                <a:buClrTx/>
                <a:buSzTx/>
                <a:buFontTx/>
                <a:buNone/>
                <a:tabLst/>
                <a:defRPr/>
              </a:pPr>
              <a:endParaRPr kumimoji="0" lang="en-US" sz="16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endParaRPr>
            </a:p>
          </p:txBody>
        </p:sp>
      </p:grpSp>
      <p:sp>
        <p:nvSpPr>
          <p:cNvPr id="13" name="Oval 12">
            <a:extLst>
              <a:ext uri="{FF2B5EF4-FFF2-40B4-BE49-F238E27FC236}">
                <a16:creationId xmlns:a16="http://schemas.microsoft.com/office/drawing/2014/main" id="{58902C41-12AB-7977-1524-D9E61913AE55}"/>
              </a:ext>
            </a:extLst>
          </p:cNvPr>
          <p:cNvSpPr/>
          <p:nvPr/>
        </p:nvSpPr>
        <p:spPr>
          <a:xfrm>
            <a:off x="8160231" y="5256815"/>
            <a:ext cx="3549758" cy="910400"/>
          </a:xfrm>
          <a:prstGeom prst="ellipse">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mn-cs"/>
              </a:rPr>
              <a:t>Central and Eastern Europe</a:t>
            </a:r>
          </a:p>
        </p:txBody>
      </p:sp>
      <p:sp>
        <p:nvSpPr>
          <p:cNvPr id="14" name="Title 13">
            <a:extLst>
              <a:ext uri="{FF2B5EF4-FFF2-40B4-BE49-F238E27FC236}">
                <a16:creationId xmlns:a16="http://schemas.microsoft.com/office/drawing/2014/main" id="{D6446EA1-DE19-16D9-1C47-0A5FA4694232}"/>
              </a:ext>
            </a:extLst>
          </p:cNvPr>
          <p:cNvSpPr>
            <a:spLocks noGrp="1"/>
          </p:cNvSpPr>
          <p:nvPr>
            <p:ph type="title"/>
          </p:nvPr>
        </p:nvSpPr>
        <p:spPr>
          <a:xfrm>
            <a:off x="897622" y="365125"/>
            <a:ext cx="10456178" cy="624495"/>
          </a:xfrm>
        </p:spPr>
        <p:txBody>
          <a:bodyPr>
            <a:normAutofit/>
          </a:bodyPr>
          <a:lstStyle/>
          <a:p>
            <a:pPr algn="ctr"/>
            <a:r>
              <a:rPr lang="ro-RO" sz="3200" b="1" dirty="0">
                <a:solidFill>
                  <a:srgbClr val="C00000"/>
                </a:solidFill>
              </a:rPr>
              <a:t>Hipertensiunea arteriala este inca insuficient controlata</a:t>
            </a:r>
          </a:p>
        </p:txBody>
      </p:sp>
      <p:sp>
        <p:nvSpPr>
          <p:cNvPr id="16" name="TextBox 15">
            <a:extLst>
              <a:ext uri="{FF2B5EF4-FFF2-40B4-BE49-F238E27FC236}">
                <a16:creationId xmlns:a16="http://schemas.microsoft.com/office/drawing/2014/main" id="{E5D8738F-5359-131A-34E0-21C423869D4E}"/>
              </a:ext>
            </a:extLst>
          </p:cNvPr>
          <p:cNvSpPr txBox="1"/>
          <p:nvPr/>
        </p:nvSpPr>
        <p:spPr>
          <a:xfrm>
            <a:off x="630141" y="6308209"/>
            <a:ext cx="6094674" cy="276999"/>
          </a:xfrm>
          <a:prstGeom prst="rect">
            <a:avLst/>
          </a:prstGeom>
          <a:noFill/>
        </p:spPr>
        <p:txBody>
          <a:bodyPr wrap="square">
            <a:spAutoFit/>
          </a:bodyPr>
          <a:lstStyle/>
          <a:p>
            <a:r>
              <a:rPr lang="en-US" sz="1200" dirty="0">
                <a:solidFill>
                  <a:schemeClr val="accent6">
                    <a:lumMod val="10000"/>
                  </a:schemeClr>
                </a:solidFill>
              </a:rPr>
              <a:t>Majid </a:t>
            </a:r>
            <a:r>
              <a:rPr lang="en-US" sz="1200" dirty="0" err="1">
                <a:solidFill>
                  <a:schemeClr val="accent6">
                    <a:lumMod val="10000"/>
                  </a:schemeClr>
                </a:solidFill>
              </a:rPr>
              <a:t>Ezzati</a:t>
            </a:r>
            <a:r>
              <a:rPr lang="en-US" sz="1200" dirty="0">
                <a:solidFill>
                  <a:schemeClr val="accent6">
                    <a:lumMod val="10000"/>
                  </a:schemeClr>
                </a:solidFill>
              </a:rPr>
              <a:t> et al, </a:t>
            </a:r>
            <a:r>
              <a:rPr lang="en-US" sz="1200" i="1" dirty="0">
                <a:solidFill>
                  <a:schemeClr val="accent6">
                    <a:lumMod val="10000"/>
                  </a:schemeClr>
                </a:solidFill>
              </a:rPr>
              <a:t>Lancet </a:t>
            </a:r>
            <a:r>
              <a:rPr lang="en-US" sz="1200" dirty="0">
                <a:solidFill>
                  <a:schemeClr val="accent6">
                    <a:lumMod val="10000"/>
                  </a:schemeClr>
                </a:solidFill>
              </a:rPr>
              <a:t>2021; 398: 957–80</a:t>
            </a:r>
          </a:p>
        </p:txBody>
      </p:sp>
      <p:pic>
        <p:nvPicPr>
          <p:cNvPr id="19" name="Image 3">
            <a:extLst>
              <a:ext uri="{FF2B5EF4-FFF2-40B4-BE49-F238E27FC236}">
                <a16:creationId xmlns:a16="http://schemas.microsoft.com/office/drawing/2014/main" id="{0F157CFB-E915-94C2-7E68-6F507B8A918E}"/>
              </a:ext>
            </a:extLst>
          </p:cNvPr>
          <p:cNvPicPr>
            <a:picLocks noChangeAspect="1"/>
          </p:cNvPicPr>
          <p:nvPr/>
        </p:nvPicPr>
        <p:blipFill>
          <a:blip r:embed="rId8"/>
          <a:stretch>
            <a:fillRect/>
          </a:stretch>
        </p:blipFill>
        <p:spPr>
          <a:xfrm>
            <a:off x="311453" y="1406102"/>
            <a:ext cx="5013945" cy="5086773"/>
          </a:xfrm>
          <a:prstGeom prst="rect">
            <a:avLst/>
          </a:prstGeom>
        </p:spPr>
      </p:pic>
      <p:sp>
        <p:nvSpPr>
          <p:cNvPr id="3" name="TextBox 2">
            <a:extLst>
              <a:ext uri="{FF2B5EF4-FFF2-40B4-BE49-F238E27FC236}">
                <a16:creationId xmlns:a16="http://schemas.microsoft.com/office/drawing/2014/main" id="{891F3F8D-CFE8-3EF6-5A17-95A516C910B2}"/>
              </a:ext>
            </a:extLst>
          </p:cNvPr>
          <p:cNvSpPr txBox="1"/>
          <p:nvPr/>
        </p:nvSpPr>
        <p:spPr>
          <a:xfrm>
            <a:off x="5644086" y="6400401"/>
            <a:ext cx="6094674" cy="276999"/>
          </a:xfrm>
          <a:prstGeom prst="rect">
            <a:avLst/>
          </a:prstGeom>
          <a:noFill/>
        </p:spPr>
        <p:txBody>
          <a:bodyPr wrap="square">
            <a:spAutoFit/>
          </a:bodyPr>
          <a:lstStyle/>
          <a:p>
            <a:pPr algn="ctr"/>
            <a:r>
              <a:rPr lang="en-US" sz="1200" i="1" dirty="0"/>
              <a:t>Lancet </a:t>
            </a:r>
            <a:r>
              <a:rPr lang="fr-FR" sz="1200" i="1" dirty="0"/>
              <a:t>https://doi.org/10.1016/ S0140-6736(21)01330-1</a:t>
            </a:r>
            <a:endParaRPr lang="en-US" sz="1200" i="1" dirty="0"/>
          </a:p>
        </p:txBody>
      </p:sp>
      <p:sp>
        <p:nvSpPr>
          <p:cNvPr id="22" name="TextBox 21">
            <a:extLst>
              <a:ext uri="{FF2B5EF4-FFF2-40B4-BE49-F238E27FC236}">
                <a16:creationId xmlns:a16="http://schemas.microsoft.com/office/drawing/2014/main" id="{E9514A97-2E08-535E-3C5B-E22004BB8F34}"/>
              </a:ext>
            </a:extLst>
          </p:cNvPr>
          <p:cNvSpPr txBox="1"/>
          <p:nvPr/>
        </p:nvSpPr>
        <p:spPr>
          <a:xfrm>
            <a:off x="722694" y="6539207"/>
            <a:ext cx="4040137" cy="276999"/>
          </a:xfrm>
          <a:prstGeom prst="rect">
            <a:avLst/>
          </a:prstGeom>
          <a:noFill/>
        </p:spPr>
        <p:txBody>
          <a:bodyPr wrap="square">
            <a:spAutoFit/>
          </a:bodyPr>
          <a:lstStyle/>
          <a:p>
            <a:r>
              <a:rPr lang="en-US" sz="1200" i="1" dirty="0"/>
              <a:t>Lancet</a:t>
            </a:r>
            <a:r>
              <a:rPr lang="en-US" sz="1200" dirty="0"/>
              <a:t>, 2020 Oct 17;396(10258):1223-1249</a:t>
            </a:r>
            <a:endParaRPr lang="ro-RO" sz="1200" dirty="0"/>
          </a:p>
        </p:txBody>
      </p:sp>
    </p:spTree>
    <p:extLst>
      <p:ext uri="{BB962C8B-B14F-4D97-AF65-F5344CB8AC3E}">
        <p14:creationId xmlns:p14="http://schemas.microsoft.com/office/powerpoint/2010/main" val="49376217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err="1"/>
              <a:t>Avantajele</a:t>
            </a:r>
            <a:r>
              <a:rPr lang="en-US" b="1" dirty="0"/>
              <a:t> MATA </a:t>
            </a:r>
            <a:r>
              <a:rPr lang="en-US" b="1" dirty="0" err="1"/>
              <a:t>si</a:t>
            </a:r>
            <a:r>
              <a:rPr lang="en-US" b="1" dirty="0"/>
              <a:t> MTAD</a:t>
            </a:r>
          </a:p>
        </p:txBody>
      </p:sp>
      <p:sp>
        <p:nvSpPr>
          <p:cNvPr id="5" name="Content Placeholder 4"/>
          <p:cNvSpPr>
            <a:spLocks noGrp="1"/>
          </p:cNvSpPr>
          <p:nvPr>
            <p:ph sz="half" idx="1"/>
          </p:nvPr>
        </p:nvSpPr>
        <p:spPr>
          <a:xfrm>
            <a:off x="839569" y="1826043"/>
            <a:ext cx="5799628" cy="4350205"/>
          </a:xfrm>
        </p:spPr>
        <p:txBody>
          <a:bodyPr>
            <a:normAutofit lnSpcReduction="10000"/>
          </a:bodyPr>
          <a:lstStyle/>
          <a:p>
            <a:pPr marL="0" indent="0">
              <a:buNone/>
            </a:pPr>
            <a:endParaRPr lang="en-US" b="1" dirty="0">
              <a:solidFill>
                <a:srgbClr val="C00000"/>
              </a:solidFill>
            </a:endParaRPr>
          </a:p>
          <a:p>
            <a:pPr marL="0" indent="0">
              <a:buNone/>
            </a:pPr>
            <a:r>
              <a:rPr lang="en-US" b="1" dirty="0">
                <a:solidFill>
                  <a:srgbClr val="C00000"/>
                </a:solidFill>
              </a:rPr>
              <a:t>MATA</a:t>
            </a:r>
          </a:p>
          <a:p>
            <a:r>
              <a:rPr lang="en-US" dirty="0"/>
              <a:t>HTA de </a:t>
            </a:r>
            <a:r>
              <a:rPr lang="en-US" dirty="0" err="1"/>
              <a:t>halat</a:t>
            </a:r>
            <a:r>
              <a:rPr lang="en-US" dirty="0"/>
              <a:t> </a:t>
            </a:r>
            <a:r>
              <a:rPr lang="en-US" dirty="0" err="1"/>
              <a:t>alb</a:t>
            </a:r>
            <a:r>
              <a:rPr lang="en-US" dirty="0"/>
              <a:t>/HTA </a:t>
            </a:r>
            <a:r>
              <a:rPr lang="en-US" dirty="0" err="1"/>
              <a:t>mascata</a:t>
            </a:r>
            <a:endParaRPr lang="en-US" dirty="0"/>
          </a:p>
          <a:p>
            <a:r>
              <a:rPr lang="en-US" dirty="0" err="1"/>
              <a:t>Citiri</a:t>
            </a:r>
            <a:r>
              <a:rPr lang="en-US" dirty="0"/>
              <a:t> </a:t>
            </a:r>
            <a:r>
              <a:rPr lang="en-US" dirty="0" err="1"/>
              <a:t>pe</a:t>
            </a:r>
            <a:r>
              <a:rPr lang="en-US" dirty="0"/>
              <a:t> </a:t>
            </a:r>
            <a:r>
              <a:rPr lang="en-US" dirty="0" err="1"/>
              <a:t>timp</a:t>
            </a:r>
            <a:r>
              <a:rPr lang="en-US" dirty="0"/>
              <a:t> de </a:t>
            </a:r>
            <a:r>
              <a:rPr lang="en-US" dirty="0" err="1"/>
              <a:t>noapte</a:t>
            </a:r>
            <a:endParaRPr lang="en-US" dirty="0"/>
          </a:p>
          <a:p>
            <a:r>
              <a:rPr lang="en-US" dirty="0" err="1"/>
              <a:t>Măsurare</a:t>
            </a:r>
            <a:r>
              <a:rPr lang="en-US" dirty="0"/>
              <a:t> </a:t>
            </a:r>
            <a:r>
              <a:rPr lang="en-US" dirty="0" err="1"/>
              <a:t>în</a:t>
            </a:r>
            <a:r>
              <a:rPr lang="en-US" dirty="0"/>
              <a:t> </a:t>
            </a:r>
            <a:r>
              <a:rPr lang="en-US" dirty="0" err="1"/>
              <a:t>conditii</a:t>
            </a:r>
            <a:r>
              <a:rPr lang="en-US" dirty="0"/>
              <a:t> de </a:t>
            </a:r>
            <a:r>
              <a:rPr lang="en-US" dirty="0" err="1"/>
              <a:t>viata</a:t>
            </a:r>
            <a:r>
              <a:rPr lang="en-US" dirty="0"/>
              <a:t> </a:t>
            </a:r>
            <a:r>
              <a:rPr lang="en-US" dirty="0" err="1"/>
              <a:t>reale</a:t>
            </a:r>
            <a:endParaRPr lang="en-US" dirty="0"/>
          </a:p>
          <a:p>
            <a:r>
              <a:rPr lang="en-US" dirty="0" err="1"/>
              <a:t>Fenotipul</a:t>
            </a:r>
            <a:r>
              <a:rPr lang="en-US" dirty="0"/>
              <a:t> TA </a:t>
            </a:r>
          </a:p>
          <a:p>
            <a:r>
              <a:rPr lang="en-US" dirty="0" err="1"/>
              <a:t>Informații</a:t>
            </a:r>
            <a:r>
              <a:rPr lang="en-US" dirty="0"/>
              <a:t> sup</a:t>
            </a:r>
            <a:r>
              <a:rPr lang="ro-RO" dirty="0"/>
              <a:t>l</a:t>
            </a:r>
            <a:r>
              <a:rPr lang="en-US" dirty="0" err="1"/>
              <a:t>imentare</a:t>
            </a:r>
            <a:r>
              <a:rPr lang="en-US" dirty="0"/>
              <a:t> </a:t>
            </a:r>
            <a:r>
              <a:rPr lang="en-US" dirty="0" err="1"/>
              <a:t>intr</a:t>
            </a:r>
            <a:r>
              <a:rPr lang="en-US" dirty="0"/>
              <a:t>-o </a:t>
            </a:r>
            <a:r>
              <a:rPr lang="en-US" dirty="0" err="1"/>
              <a:t>singură</a:t>
            </a:r>
            <a:r>
              <a:rPr lang="en-US" dirty="0"/>
              <a:t> </a:t>
            </a:r>
            <a:r>
              <a:rPr lang="en-US" dirty="0" err="1"/>
              <a:t>sesiune</a:t>
            </a:r>
            <a:r>
              <a:rPr lang="en-US" dirty="0"/>
              <a:t> de </a:t>
            </a:r>
            <a:r>
              <a:rPr lang="en-US" dirty="0" err="1"/>
              <a:t>măsurare</a:t>
            </a:r>
            <a:r>
              <a:rPr lang="en-US" dirty="0"/>
              <a:t> </a:t>
            </a:r>
          </a:p>
          <a:p>
            <a:r>
              <a:rPr lang="ro-RO" dirty="0"/>
              <a:t>P</a:t>
            </a:r>
            <a:r>
              <a:rPr lang="en-US" dirty="0" err="1"/>
              <a:t>redictie</a:t>
            </a:r>
            <a:r>
              <a:rPr lang="en-US" dirty="0"/>
              <a:t> </a:t>
            </a:r>
            <a:r>
              <a:rPr lang="en-US" dirty="0" err="1"/>
              <a:t>si</a:t>
            </a:r>
            <a:r>
              <a:rPr lang="en-US" dirty="0"/>
              <a:t> </a:t>
            </a:r>
            <a:r>
              <a:rPr lang="en-US" dirty="0" err="1"/>
              <a:t>evaluarea</a:t>
            </a:r>
            <a:r>
              <a:rPr lang="en-US" dirty="0"/>
              <a:t> </a:t>
            </a:r>
            <a:r>
              <a:rPr lang="en-US" dirty="0" err="1"/>
              <a:t>riscului</a:t>
            </a:r>
            <a:r>
              <a:rPr lang="en-US" dirty="0"/>
              <a:t> CV</a:t>
            </a:r>
          </a:p>
        </p:txBody>
      </p:sp>
      <p:sp>
        <p:nvSpPr>
          <p:cNvPr id="6" name="Content Placeholder 5"/>
          <p:cNvSpPr>
            <a:spLocks noGrp="1"/>
          </p:cNvSpPr>
          <p:nvPr>
            <p:ph sz="half" idx="2"/>
          </p:nvPr>
        </p:nvSpPr>
        <p:spPr>
          <a:xfrm>
            <a:off x="6708371" y="1826043"/>
            <a:ext cx="4644060" cy="4350205"/>
          </a:xfrm>
        </p:spPr>
        <p:txBody>
          <a:bodyPr>
            <a:normAutofit lnSpcReduction="10000"/>
          </a:bodyPr>
          <a:lstStyle/>
          <a:p>
            <a:pPr marL="0" indent="0">
              <a:buNone/>
            </a:pPr>
            <a:endParaRPr lang="en-US" b="1" dirty="0">
              <a:solidFill>
                <a:srgbClr val="C00000"/>
              </a:solidFill>
            </a:endParaRPr>
          </a:p>
          <a:p>
            <a:pPr marL="0" indent="0">
              <a:buNone/>
            </a:pPr>
            <a:r>
              <a:rPr lang="en-US" b="1" dirty="0">
                <a:solidFill>
                  <a:srgbClr val="C00000"/>
                </a:solidFill>
              </a:rPr>
              <a:t>MTAD</a:t>
            </a:r>
          </a:p>
          <a:p>
            <a:pPr marL="0" indent="0">
              <a:buNone/>
            </a:pPr>
            <a:r>
              <a:rPr lang="en-US" dirty="0"/>
              <a:t>HTA de </a:t>
            </a:r>
            <a:r>
              <a:rPr lang="en-US" dirty="0" err="1"/>
              <a:t>halat</a:t>
            </a:r>
            <a:r>
              <a:rPr lang="en-US" dirty="0"/>
              <a:t> </a:t>
            </a:r>
            <a:r>
              <a:rPr lang="en-US" dirty="0" err="1"/>
              <a:t>alb</a:t>
            </a:r>
            <a:r>
              <a:rPr lang="en-US" dirty="0"/>
              <a:t>/HTA </a:t>
            </a:r>
            <a:r>
              <a:rPr lang="en-US" dirty="0" err="1"/>
              <a:t>mascata</a:t>
            </a:r>
            <a:endParaRPr lang="en-US" dirty="0"/>
          </a:p>
          <a:p>
            <a:r>
              <a:rPr lang="en-US" dirty="0" err="1"/>
              <a:t>Ieftina</a:t>
            </a:r>
            <a:r>
              <a:rPr lang="en-US" dirty="0"/>
              <a:t> </a:t>
            </a:r>
            <a:r>
              <a:rPr lang="en-US" dirty="0" err="1"/>
              <a:t>si</a:t>
            </a:r>
            <a:r>
              <a:rPr lang="en-US" dirty="0"/>
              <a:t> </a:t>
            </a:r>
            <a:r>
              <a:rPr lang="en-US" dirty="0" err="1"/>
              <a:t>disponibila</a:t>
            </a:r>
            <a:endParaRPr lang="en-US" dirty="0"/>
          </a:p>
          <a:p>
            <a:r>
              <a:rPr lang="en-US" dirty="0" err="1"/>
              <a:t>Repetabila</a:t>
            </a:r>
            <a:r>
              <a:rPr lang="en-US" dirty="0"/>
              <a:t> </a:t>
            </a:r>
          </a:p>
          <a:p>
            <a:r>
              <a:rPr lang="en-US" dirty="0" err="1"/>
              <a:t>Pacient</a:t>
            </a:r>
            <a:r>
              <a:rPr lang="en-US" dirty="0"/>
              <a:t> </a:t>
            </a:r>
            <a:r>
              <a:rPr lang="en-US" dirty="0" err="1"/>
              <a:t>mai</a:t>
            </a:r>
            <a:r>
              <a:rPr lang="en-US" dirty="0"/>
              <a:t> </a:t>
            </a:r>
            <a:r>
              <a:rPr lang="en-US" dirty="0" err="1"/>
              <a:t>relaxat</a:t>
            </a:r>
            <a:endParaRPr lang="en-US" dirty="0"/>
          </a:p>
          <a:p>
            <a:r>
              <a:rPr lang="en-US" dirty="0" err="1"/>
              <a:t>Implicarea</a:t>
            </a:r>
            <a:r>
              <a:rPr lang="en-US" dirty="0"/>
              <a:t> </a:t>
            </a:r>
            <a:r>
              <a:rPr lang="en-US" dirty="0" err="1"/>
              <a:t>pacientului</a:t>
            </a:r>
            <a:endParaRPr lang="en-US" dirty="0"/>
          </a:p>
          <a:p>
            <a:r>
              <a:rPr lang="en-US" dirty="0" err="1"/>
              <a:t>Cresterea</a:t>
            </a:r>
            <a:r>
              <a:rPr lang="en-US" dirty="0"/>
              <a:t> </a:t>
            </a:r>
            <a:r>
              <a:rPr lang="en-US" dirty="0" err="1"/>
              <a:t>aderentei</a:t>
            </a:r>
            <a:endParaRPr lang="en-US" dirty="0"/>
          </a:p>
          <a:p>
            <a:endParaRPr lang="en-US" dirty="0"/>
          </a:p>
          <a:p>
            <a:pPr marL="0" indent="0">
              <a:buNone/>
            </a:pPr>
            <a:endParaRPr lang="en-US" dirty="0"/>
          </a:p>
        </p:txBody>
      </p:sp>
    </p:spTree>
    <p:extLst>
      <p:ext uri="{BB962C8B-B14F-4D97-AF65-F5344CB8AC3E}">
        <p14:creationId xmlns:p14="http://schemas.microsoft.com/office/powerpoint/2010/main" val="24026432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err="1"/>
              <a:t>Dezavantaje</a:t>
            </a:r>
            <a:endParaRPr lang="en-US" b="1" dirty="0"/>
          </a:p>
        </p:txBody>
      </p:sp>
      <p:sp>
        <p:nvSpPr>
          <p:cNvPr id="3" name="Content Placeholder 2"/>
          <p:cNvSpPr>
            <a:spLocks noGrp="1"/>
          </p:cNvSpPr>
          <p:nvPr>
            <p:ph sz="half" idx="1"/>
          </p:nvPr>
        </p:nvSpPr>
        <p:spPr/>
        <p:txBody>
          <a:bodyPr/>
          <a:lstStyle/>
          <a:p>
            <a:pPr marL="0" indent="0">
              <a:buNone/>
            </a:pPr>
            <a:r>
              <a:rPr lang="en-US" b="1" dirty="0">
                <a:solidFill>
                  <a:srgbClr val="C00000"/>
                </a:solidFill>
              </a:rPr>
              <a:t>MATA</a:t>
            </a:r>
          </a:p>
          <a:p>
            <a:r>
              <a:rPr lang="en-US" dirty="0" err="1"/>
              <a:t>Scumpa</a:t>
            </a:r>
            <a:endParaRPr lang="en-US" dirty="0"/>
          </a:p>
          <a:p>
            <a:r>
              <a:rPr lang="en-US" dirty="0" err="1"/>
              <a:t>Disponibilitate</a:t>
            </a:r>
            <a:r>
              <a:rPr lang="en-US" dirty="0"/>
              <a:t> </a:t>
            </a:r>
            <a:r>
              <a:rPr lang="en-US" dirty="0" err="1"/>
              <a:t>limitata</a:t>
            </a:r>
            <a:endParaRPr lang="en-US" dirty="0"/>
          </a:p>
          <a:p>
            <a:r>
              <a:rPr lang="en-US" dirty="0" err="1"/>
              <a:t>Poate</a:t>
            </a:r>
            <a:r>
              <a:rPr lang="en-US" dirty="0"/>
              <a:t> fi </a:t>
            </a:r>
            <a:r>
              <a:rPr lang="en-US" dirty="0" err="1"/>
              <a:t>neconfortabila</a:t>
            </a:r>
            <a:r>
              <a:rPr lang="en-US" dirty="0"/>
              <a:t> </a:t>
            </a:r>
            <a:r>
              <a:rPr lang="en-US" dirty="0" err="1"/>
              <a:t>pentru</a:t>
            </a:r>
            <a:r>
              <a:rPr lang="en-US" dirty="0"/>
              <a:t> </a:t>
            </a:r>
            <a:r>
              <a:rPr lang="en-US" dirty="0" err="1"/>
              <a:t>pacient</a:t>
            </a:r>
            <a:endParaRPr lang="en-US" dirty="0"/>
          </a:p>
          <a:p>
            <a:r>
              <a:rPr lang="en-US" dirty="0" err="1"/>
              <a:t>Surse</a:t>
            </a:r>
            <a:r>
              <a:rPr lang="en-US" dirty="0"/>
              <a:t> de </a:t>
            </a:r>
            <a:r>
              <a:rPr lang="en-US" dirty="0" err="1"/>
              <a:t>eroare</a:t>
            </a:r>
            <a:endParaRPr lang="en-US" dirty="0"/>
          </a:p>
        </p:txBody>
      </p:sp>
      <p:sp>
        <p:nvSpPr>
          <p:cNvPr id="4" name="Content Placeholder 3"/>
          <p:cNvSpPr>
            <a:spLocks noGrp="1"/>
          </p:cNvSpPr>
          <p:nvPr>
            <p:ph sz="half" idx="2"/>
          </p:nvPr>
        </p:nvSpPr>
        <p:spPr/>
        <p:txBody>
          <a:bodyPr/>
          <a:lstStyle/>
          <a:p>
            <a:pPr marL="0" indent="0">
              <a:buNone/>
            </a:pPr>
            <a:r>
              <a:rPr lang="en-US" b="1" dirty="0">
                <a:solidFill>
                  <a:srgbClr val="C00000"/>
                </a:solidFill>
              </a:rPr>
              <a:t>MTAD</a:t>
            </a:r>
          </a:p>
          <a:p>
            <a:r>
              <a:rPr lang="en-US" dirty="0" err="1"/>
              <a:t>Masurarea</a:t>
            </a:r>
            <a:r>
              <a:rPr lang="en-US" dirty="0"/>
              <a:t> </a:t>
            </a:r>
            <a:r>
              <a:rPr lang="en-US" dirty="0" err="1"/>
              <a:t>doar</a:t>
            </a:r>
            <a:r>
              <a:rPr lang="en-US" dirty="0"/>
              <a:t> a </a:t>
            </a:r>
            <a:r>
              <a:rPr lang="en-US" dirty="0" err="1"/>
              <a:t>valorilor</a:t>
            </a:r>
            <a:r>
              <a:rPr lang="en-US" dirty="0"/>
              <a:t> TA de moment </a:t>
            </a:r>
          </a:p>
          <a:p>
            <a:r>
              <a:rPr lang="en-US" dirty="0" err="1"/>
              <a:t>Erori</a:t>
            </a:r>
            <a:r>
              <a:rPr lang="en-US" dirty="0"/>
              <a:t> de </a:t>
            </a:r>
            <a:r>
              <a:rPr lang="en-US" dirty="0" err="1"/>
              <a:t>masurare</a:t>
            </a:r>
            <a:r>
              <a:rPr lang="en-US" dirty="0"/>
              <a:t> (</a:t>
            </a:r>
            <a:r>
              <a:rPr lang="en-US" dirty="0" err="1"/>
              <a:t>aparate</a:t>
            </a:r>
            <a:r>
              <a:rPr lang="en-US" dirty="0"/>
              <a:t> </a:t>
            </a:r>
            <a:r>
              <a:rPr lang="en-US" dirty="0" err="1"/>
              <a:t>nevalidate</a:t>
            </a:r>
            <a:r>
              <a:rPr lang="en-US" dirty="0"/>
              <a:t>, </a:t>
            </a:r>
            <a:r>
              <a:rPr lang="en-US" dirty="0" err="1"/>
              <a:t>neinlocuirea</a:t>
            </a:r>
            <a:r>
              <a:rPr lang="en-US" dirty="0"/>
              <a:t> </a:t>
            </a:r>
            <a:r>
              <a:rPr lang="en-US" dirty="0" err="1"/>
              <a:t>bateriilor</a:t>
            </a:r>
            <a:r>
              <a:rPr lang="en-US" dirty="0"/>
              <a:t>, </a:t>
            </a:r>
            <a:r>
              <a:rPr lang="en-US" dirty="0" err="1"/>
              <a:t>erori</a:t>
            </a:r>
            <a:r>
              <a:rPr lang="en-US" dirty="0"/>
              <a:t> de </a:t>
            </a:r>
            <a:r>
              <a:rPr lang="en-US" dirty="0" err="1"/>
              <a:t>asezare</a:t>
            </a:r>
            <a:r>
              <a:rPr lang="en-US" dirty="0"/>
              <a:t> a </a:t>
            </a:r>
            <a:r>
              <a:rPr lang="en-US" dirty="0" err="1"/>
              <a:t>mansetei</a:t>
            </a:r>
            <a:r>
              <a:rPr lang="en-US" dirty="0"/>
              <a:t>, </a:t>
            </a:r>
            <a:r>
              <a:rPr lang="en-US" dirty="0" err="1"/>
              <a:t>nerespectarea</a:t>
            </a:r>
            <a:r>
              <a:rPr lang="en-US" dirty="0"/>
              <a:t> </a:t>
            </a:r>
            <a:r>
              <a:rPr lang="en-US" dirty="0" err="1"/>
              <a:t>conditiilor</a:t>
            </a:r>
            <a:r>
              <a:rPr lang="en-US" dirty="0"/>
              <a:t> standard)</a:t>
            </a:r>
          </a:p>
          <a:p>
            <a:r>
              <a:rPr lang="en-US" dirty="0"/>
              <a:t>Nu se </a:t>
            </a:r>
            <a:r>
              <a:rPr lang="en-US" dirty="0" err="1"/>
              <a:t>obtin</a:t>
            </a:r>
            <a:r>
              <a:rPr lang="en-US" dirty="0"/>
              <a:t> </a:t>
            </a:r>
            <a:r>
              <a:rPr lang="en-US" dirty="0" err="1"/>
              <a:t>valori</a:t>
            </a:r>
            <a:r>
              <a:rPr lang="en-US" dirty="0"/>
              <a:t> nocturne</a:t>
            </a:r>
          </a:p>
        </p:txBody>
      </p:sp>
    </p:spTree>
    <p:extLst>
      <p:ext uri="{BB962C8B-B14F-4D97-AF65-F5344CB8AC3E}">
        <p14:creationId xmlns:p14="http://schemas.microsoft.com/office/powerpoint/2010/main" val="343359941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t>MATA – </a:t>
            </a:r>
            <a:r>
              <a:rPr lang="en-US" b="1" dirty="0" err="1"/>
              <a:t>definire</a:t>
            </a:r>
            <a:r>
              <a:rPr lang="en-US" b="1" dirty="0"/>
              <a:t> </a:t>
            </a:r>
            <a:r>
              <a:rPr lang="en-US" b="1" dirty="0" err="1"/>
              <a:t>si</a:t>
            </a:r>
            <a:r>
              <a:rPr lang="en-US" b="1" dirty="0"/>
              <a:t> </a:t>
            </a:r>
            <a:r>
              <a:rPr lang="en-US" b="1" dirty="0" err="1"/>
              <a:t>importanta</a:t>
            </a:r>
            <a:r>
              <a:rPr lang="en-US" b="1" dirty="0"/>
              <a:t> </a:t>
            </a:r>
            <a:r>
              <a:rPr lang="en-US" b="1" dirty="0" err="1"/>
              <a:t>clinica</a:t>
            </a:r>
            <a:endParaRPr lang="en-US" b="1" dirty="0"/>
          </a:p>
        </p:txBody>
      </p:sp>
      <p:sp>
        <p:nvSpPr>
          <p:cNvPr id="3" name="Content Placeholder 2"/>
          <p:cNvSpPr>
            <a:spLocks noGrp="1"/>
          </p:cNvSpPr>
          <p:nvPr>
            <p:ph idx="1"/>
          </p:nvPr>
        </p:nvSpPr>
        <p:spPr/>
        <p:txBody>
          <a:bodyPr>
            <a:normAutofit lnSpcReduction="10000"/>
          </a:bodyPr>
          <a:lstStyle/>
          <a:p>
            <a:r>
              <a:rPr lang="en-US" dirty="0" err="1"/>
              <a:t>Complementara</a:t>
            </a:r>
            <a:r>
              <a:rPr lang="en-US" dirty="0"/>
              <a:t> cu MTAD</a:t>
            </a:r>
          </a:p>
          <a:p>
            <a:r>
              <a:rPr lang="en-US" dirty="0"/>
              <a:t>Media </a:t>
            </a:r>
            <a:r>
              <a:rPr lang="en-US" dirty="0" err="1"/>
              <a:t>valorilor</a:t>
            </a:r>
            <a:r>
              <a:rPr lang="en-US" dirty="0"/>
              <a:t> TA </a:t>
            </a:r>
            <a:r>
              <a:rPr lang="en-US" dirty="0" err="1"/>
              <a:t>pe</a:t>
            </a:r>
            <a:r>
              <a:rPr lang="en-US" dirty="0"/>
              <a:t> 24 ore</a:t>
            </a:r>
          </a:p>
          <a:p>
            <a:r>
              <a:rPr lang="en-US" dirty="0"/>
              <a:t>TA </a:t>
            </a:r>
            <a:r>
              <a:rPr lang="en-US" dirty="0" err="1"/>
              <a:t>diurna</a:t>
            </a:r>
            <a:r>
              <a:rPr lang="en-US" dirty="0"/>
              <a:t>=Media </a:t>
            </a:r>
            <a:r>
              <a:rPr lang="en-US" dirty="0" err="1"/>
              <a:t>valorilor</a:t>
            </a:r>
            <a:r>
              <a:rPr lang="en-US" dirty="0"/>
              <a:t> TA </a:t>
            </a:r>
            <a:r>
              <a:rPr lang="en-US" dirty="0" err="1"/>
              <a:t>diurne</a:t>
            </a:r>
            <a:r>
              <a:rPr lang="en-US" dirty="0"/>
              <a:t> (</a:t>
            </a:r>
            <a:r>
              <a:rPr lang="en-US" dirty="0" err="1"/>
              <a:t>veghe</a:t>
            </a:r>
            <a:r>
              <a:rPr lang="en-US" dirty="0"/>
              <a:t>)</a:t>
            </a:r>
          </a:p>
          <a:p>
            <a:r>
              <a:rPr lang="en-US" dirty="0"/>
              <a:t>TA </a:t>
            </a:r>
            <a:r>
              <a:rPr lang="en-US" dirty="0" err="1"/>
              <a:t>nocturna</a:t>
            </a:r>
            <a:r>
              <a:rPr lang="en-US" dirty="0"/>
              <a:t>=Media </a:t>
            </a:r>
            <a:r>
              <a:rPr lang="en-US" dirty="0" err="1"/>
              <a:t>valorilor</a:t>
            </a:r>
            <a:r>
              <a:rPr lang="en-US" dirty="0"/>
              <a:t> TA nocturne(</a:t>
            </a:r>
            <a:r>
              <a:rPr lang="en-US" dirty="0" err="1"/>
              <a:t>somn</a:t>
            </a:r>
            <a:r>
              <a:rPr lang="en-US" dirty="0"/>
              <a:t>)</a:t>
            </a:r>
          </a:p>
          <a:p>
            <a:r>
              <a:rPr lang="en-US" dirty="0"/>
              <a:t>TA </a:t>
            </a:r>
            <a:r>
              <a:rPr lang="en-US" dirty="0" err="1"/>
              <a:t>matinala</a:t>
            </a:r>
            <a:r>
              <a:rPr lang="en-US" dirty="0"/>
              <a:t>=Media </a:t>
            </a:r>
            <a:r>
              <a:rPr lang="en-US" dirty="0" err="1"/>
              <a:t>valorilor</a:t>
            </a:r>
            <a:r>
              <a:rPr lang="en-US" dirty="0"/>
              <a:t> TA </a:t>
            </a:r>
            <a:r>
              <a:rPr lang="en-US" dirty="0" err="1"/>
              <a:t>matinale</a:t>
            </a:r>
            <a:r>
              <a:rPr lang="en-US" dirty="0"/>
              <a:t> (la 2 ore de la </a:t>
            </a:r>
            <a:r>
              <a:rPr lang="en-US" dirty="0" err="1"/>
              <a:t>cresterea</a:t>
            </a:r>
            <a:r>
              <a:rPr lang="en-US" dirty="0"/>
              <a:t> TA)</a:t>
            </a:r>
          </a:p>
          <a:p>
            <a:r>
              <a:rPr lang="en-US" dirty="0" err="1"/>
              <a:t>Identificarea</a:t>
            </a:r>
            <a:r>
              <a:rPr lang="en-US" dirty="0"/>
              <a:t> </a:t>
            </a:r>
            <a:r>
              <a:rPr lang="en-US" dirty="0" err="1"/>
              <a:t>persoanelor</a:t>
            </a:r>
            <a:r>
              <a:rPr lang="en-US" dirty="0"/>
              <a:t> </a:t>
            </a:r>
            <a:r>
              <a:rPr lang="en-US" dirty="0" err="1"/>
              <a:t>expuse</a:t>
            </a:r>
            <a:r>
              <a:rPr lang="en-US" dirty="0"/>
              <a:t> la </a:t>
            </a:r>
            <a:r>
              <a:rPr lang="en-US" dirty="0" err="1"/>
              <a:t>risc</a:t>
            </a:r>
            <a:r>
              <a:rPr lang="en-US" dirty="0"/>
              <a:t> CV</a:t>
            </a:r>
          </a:p>
          <a:p>
            <a:r>
              <a:rPr lang="en-US" dirty="0" err="1"/>
              <a:t>Confirmarea</a:t>
            </a:r>
            <a:r>
              <a:rPr lang="en-US" dirty="0"/>
              <a:t> dg de HTA </a:t>
            </a:r>
            <a:r>
              <a:rPr lang="en-US" dirty="0" err="1"/>
              <a:t>si</a:t>
            </a:r>
            <a:r>
              <a:rPr lang="en-US" dirty="0"/>
              <a:t> </a:t>
            </a:r>
            <a:r>
              <a:rPr lang="en-US" dirty="0" err="1"/>
              <a:t>incadrarea</a:t>
            </a:r>
            <a:r>
              <a:rPr lang="en-US" dirty="0"/>
              <a:t> in grade</a:t>
            </a:r>
          </a:p>
          <a:p>
            <a:r>
              <a:rPr lang="en-US" dirty="0" err="1"/>
              <a:t>Stabilirea</a:t>
            </a:r>
            <a:r>
              <a:rPr lang="en-US" dirty="0"/>
              <a:t> </a:t>
            </a:r>
            <a:r>
              <a:rPr lang="en-US" dirty="0" err="1"/>
              <a:t>tintelor</a:t>
            </a:r>
            <a:r>
              <a:rPr lang="en-US" dirty="0"/>
              <a:t> </a:t>
            </a:r>
            <a:r>
              <a:rPr lang="en-US" dirty="0" err="1"/>
              <a:t>terapeutice</a:t>
            </a:r>
            <a:endParaRPr lang="en-US" dirty="0"/>
          </a:p>
          <a:p>
            <a:r>
              <a:rPr lang="en-US" dirty="0" err="1"/>
              <a:t>Elaborarea</a:t>
            </a:r>
            <a:r>
              <a:rPr lang="en-US" dirty="0"/>
              <a:t> </a:t>
            </a:r>
            <a:r>
              <a:rPr lang="en-US" dirty="0" err="1"/>
              <a:t>planului</a:t>
            </a:r>
            <a:r>
              <a:rPr lang="en-US" dirty="0"/>
              <a:t> de </a:t>
            </a:r>
            <a:r>
              <a:rPr lang="en-US" dirty="0" err="1"/>
              <a:t>tratament</a:t>
            </a:r>
            <a:r>
              <a:rPr lang="en-US" dirty="0"/>
              <a:t> </a:t>
            </a:r>
          </a:p>
        </p:txBody>
      </p:sp>
      <p:pic>
        <p:nvPicPr>
          <p:cNvPr id="2050" name="Picture 2" descr="Holter contec ABPM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03950" y="1409697"/>
            <a:ext cx="1273812" cy="1943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902525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Utilizarea</a:t>
            </a:r>
            <a:r>
              <a:rPr lang="en-US" b="1" dirty="0"/>
              <a:t> </a:t>
            </a:r>
            <a:r>
              <a:rPr lang="en-US" b="1" dirty="0" err="1"/>
              <a:t>aparatelor</a:t>
            </a:r>
            <a:r>
              <a:rPr lang="en-US" b="1" dirty="0"/>
              <a:t> MATA</a:t>
            </a:r>
          </a:p>
        </p:txBody>
      </p:sp>
      <p:sp>
        <p:nvSpPr>
          <p:cNvPr id="3" name="Content Placeholder 2"/>
          <p:cNvSpPr>
            <a:spLocks noGrp="1"/>
          </p:cNvSpPr>
          <p:nvPr>
            <p:ph idx="1"/>
          </p:nvPr>
        </p:nvSpPr>
        <p:spPr/>
        <p:txBody>
          <a:bodyPr>
            <a:normAutofit/>
          </a:bodyPr>
          <a:lstStyle/>
          <a:p>
            <a:pPr>
              <a:lnSpc>
                <a:spcPct val="150000"/>
              </a:lnSpc>
            </a:pPr>
            <a:r>
              <a:rPr lang="en-US" dirty="0"/>
              <a:t>Personal </a:t>
            </a:r>
            <a:r>
              <a:rPr lang="en-US" dirty="0" err="1"/>
              <a:t>instruit</a:t>
            </a:r>
            <a:r>
              <a:rPr lang="en-US" dirty="0"/>
              <a:t> (</a:t>
            </a:r>
            <a:r>
              <a:rPr lang="en-US" dirty="0" err="1"/>
              <a:t>fixare</a:t>
            </a:r>
            <a:r>
              <a:rPr lang="en-US" dirty="0"/>
              <a:t>)</a:t>
            </a:r>
          </a:p>
          <a:p>
            <a:pPr>
              <a:lnSpc>
                <a:spcPct val="150000"/>
              </a:lnSpc>
            </a:pPr>
            <a:r>
              <a:rPr lang="en-US" dirty="0" err="1"/>
              <a:t>Setare</a:t>
            </a:r>
            <a:r>
              <a:rPr lang="en-US" dirty="0"/>
              <a:t> </a:t>
            </a:r>
            <a:r>
              <a:rPr lang="en-US" dirty="0" err="1"/>
              <a:t>aparat</a:t>
            </a:r>
            <a:r>
              <a:rPr lang="en-US" dirty="0"/>
              <a:t> (15-30 min </a:t>
            </a:r>
            <a:r>
              <a:rPr lang="en-US" dirty="0" err="1"/>
              <a:t>ziua</a:t>
            </a:r>
            <a:r>
              <a:rPr lang="en-US" dirty="0"/>
              <a:t>/30-60 min </a:t>
            </a:r>
            <a:r>
              <a:rPr lang="en-US" dirty="0" err="1"/>
              <a:t>noaptea</a:t>
            </a:r>
            <a:r>
              <a:rPr lang="en-US" dirty="0"/>
              <a:t>)</a:t>
            </a:r>
          </a:p>
          <a:p>
            <a:pPr>
              <a:lnSpc>
                <a:spcPct val="150000"/>
              </a:lnSpc>
            </a:pPr>
            <a:r>
              <a:rPr lang="en-US" dirty="0" err="1"/>
              <a:t>Interpretarea</a:t>
            </a:r>
            <a:r>
              <a:rPr lang="en-US" dirty="0"/>
              <a:t> – </a:t>
            </a:r>
            <a:r>
              <a:rPr lang="en-US" dirty="0" err="1"/>
              <a:t>instruire</a:t>
            </a:r>
            <a:endParaRPr lang="en-US" dirty="0"/>
          </a:p>
          <a:p>
            <a:pPr>
              <a:lnSpc>
                <a:spcPct val="150000"/>
              </a:lnSpc>
            </a:pPr>
            <a:r>
              <a:rPr lang="en-US" dirty="0" err="1"/>
              <a:t>Durata</a:t>
            </a:r>
            <a:r>
              <a:rPr lang="en-US" dirty="0"/>
              <a:t> de </a:t>
            </a:r>
            <a:r>
              <a:rPr lang="en-US" dirty="0" err="1"/>
              <a:t>monitorizare</a:t>
            </a:r>
            <a:r>
              <a:rPr lang="en-US" dirty="0"/>
              <a:t> 24 ore (ideal 2x24 ore)</a:t>
            </a:r>
          </a:p>
        </p:txBody>
      </p:sp>
      <p:pic>
        <p:nvPicPr>
          <p:cNvPr id="4" name="Picture 4" descr="Ce este tensiunea arterială? - Clinica de cardiologie Cardiocla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14628" y="2225988"/>
            <a:ext cx="2190179" cy="2085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548537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20000"/>
          </a:bodyPr>
          <a:lstStyle/>
          <a:p>
            <a:pPr>
              <a:lnSpc>
                <a:spcPct val="150000"/>
              </a:lnSpc>
            </a:pPr>
            <a:r>
              <a:rPr lang="en-US" dirty="0"/>
              <a:t>Se </a:t>
            </a:r>
            <a:r>
              <a:rPr lang="en-US" dirty="0" err="1"/>
              <a:t>prefera</a:t>
            </a:r>
            <a:r>
              <a:rPr lang="en-US" dirty="0"/>
              <a:t> </a:t>
            </a:r>
            <a:r>
              <a:rPr lang="en-US" dirty="0" err="1"/>
              <a:t>monitorizarea</a:t>
            </a:r>
            <a:r>
              <a:rPr lang="en-US" dirty="0"/>
              <a:t> in </a:t>
            </a:r>
            <a:r>
              <a:rPr lang="en-US" dirty="0" err="1"/>
              <a:t>cursul</a:t>
            </a:r>
            <a:r>
              <a:rPr lang="en-US" dirty="0"/>
              <a:t> </a:t>
            </a:r>
            <a:r>
              <a:rPr lang="en-US" dirty="0" err="1"/>
              <a:t>unei</a:t>
            </a:r>
            <a:r>
              <a:rPr lang="en-US" dirty="0"/>
              <a:t> </a:t>
            </a:r>
            <a:r>
              <a:rPr lang="en-US" dirty="0" err="1"/>
              <a:t>zile</a:t>
            </a:r>
            <a:r>
              <a:rPr lang="en-US" dirty="0"/>
              <a:t> </a:t>
            </a:r>
            <a:r>
              <a:rPr lang="en-US" dirty="0" err="1"/>
              <a:t>normale</a:t>
            </a:r>
            <a:r>
              <a:rPr lang="en-US" dirty="0"/>
              <a:t> de </a:t>
            </a:r>
            <a:r>
              <a:rPr lang="en-US" dirty="0" err="1"/>
              <a:t>lucru</a:t>
            </a:r>
            <a:r>
              <a:rPr lang="en-US" dirty="0"/>
              <a:t> (</a:t>
            </a:r>
            <a:r>
              <a:rPr lang="en-US" dirty="0" err="1"/>
              <a:t>evita</a:t>
            </a:r>
            <a:r>
              <a:rPr lang="en-US" dirty="0"/>
              <a:t> weekend)</a:t>
            </a:r>
          </a:p>
          <a:p>
            <a:pPr>
              <a:lnSpc>
                <a:spcPct val="150000"/>
              </a:lnSpc>
            </a:pPr>
            <a:r>
              <a:rPr lang="en-US" dirty="0" err="1"/>
              <a:t>Durata</a:t>
            </a:r>
            <a:r>
              <a:rPr lang="en-US" dirty="0"/>
              <a:t> 24 ore</a:t>
            </a:r>
          </a:p>
          <a:p>
            <a:pPr>
              <a:lnSpc>
                <a:spcPct val="150000"/>
              </a:lnSpc>
            </a:pPr>
            <a:r>
              <a:rPr lang="en-US" dirty="0" err="1"/>
              <a:t>Pacientul</a:t>
            </a:r>
            <a:r>
              <a:rPr lang="en-US" dirty="0"/>
              <a:t> </a:t>
            </a:r>
            <a:r>
              <a:rPr lang="en-US" dirty="0" err="1"/>
              <a:t>este</a:t>
            </a:r>
            <a:r>
              <a:rPr lang="en-US" dirty="0"/>
              <a:t> </a:t>
            </a:r>
            <a:r>
              <a:rPr lang="en-US" dirty="0" err="1"/>
              <a:t>sfătuit</a:t>
            </a:r>
            <a:r>
              <a:rPr lang="en-US" dirty="0"/>
              <a:t> </a:t>
            </a:r>
            <a:r>
              <a:rPr lang="en-US" dirty="0" err="1"/>
              <a:t>să</a:t>
            </a:r>
            <a:r>
              <a:rPr lang="en-US" dirty="0"/>
              <a:t> </a:t>
            </a:r>
            <a:r>
              <a:rPr lang="en-US" dirty="0" err="1"/>
              <a:t>aibă</a:t>
            </a:r>
            <a:r>
              <a:rPr lang="en-US" dirty="0"/>
              <a:t> </a:t>
            </a:r>
            <a:r>
              <a:rPr lang="en-US" dirty="0" err="1"/>
              <a:t>activitate</a:t>
            </a:r>
            <a:r>
              <a:rPr lang="en-US" dirty="0"/>
              <a:t> </a:t>
            </a:r>
            <a:r>
              <a:rPr lang="en-US" dirty="0" err="1"/>
              <a:t>normală</a:t>
            </a:r>
            <a:r>
              <a:rPr lang="en-US" dirty="0"/>
              <a:t> </a:t>
            </a:r>
            <a:r>
              <a:rPr lang="en-US" dirty="0" err="1"/>
              <a:t>fără</a:t>
            </a:r>
            <a:r>
              <a:rPr lang="en-US" dirty="0"/>
              <a:t> a </a:t>
            </a:r>
            <a:r>
              <a:rPr lang="en-US" dirty="0" err="1"/>
              <a:t>efectua</a:t>
            </a:r>
            <a:r>
              <a:rPr lang="en-US" dirty="0"/>
              <a:t> </a:t>
            </a:r>
            <a:r>
              <a:rPr lang="en-US" dirty="0" err="1"/>
              <a:t>eforturi</a:t>
            </a:r>
            <a:r>
              <a:rPr lang="en-US" dirty="0"/>
              <a:t> </a:t>
            </a:r>
            <a:r>
              <a:rPr lang="en-US" dirty="0" err="1"/>
              <a:t>fizice</a:t>
            </a:r>
            <a:r>
              <a:rPr lang="en-US" dirty="0"/>
              <a:t> </a:t>
            </a:r>
            <a:r>
              <a:rPr lang="en-US" dirty="0" err="1"/>
              <a:t>exagerate</a:t>
            </a:r>
            <a:r>
              <a:rPr lang="en-US" dirty="0"/>
              <a:t>. </a:t>
            </a:r>
          </a:p>
          <a:p>
            <a:pPr>
              <a:lnSpc>
                <a:spcPct val="150000"/>
              </a:lnSpc>
            </a:pPr>
            <a:r>
              <a:rPr lang="en-US" dirty="0" err="1"/>
              <a:t>În</a:t>
            </a:r>
            <a:r>
              <a:rPr lang="en-US" dirty="0"/>
              <a:t> </a:t>
            </a:r>
            <a:r>
              <a:rPr lang="en-US" dirty="0" err="1"/>
              <a:t>momentul</a:t>
            </a:r>
            <a:r>
              <a:rPr lang="en-US" dirty="0"/>
              <a:t> </a:t>
            </a:r>
            <a:r>
              <a:rPr lang="en-US" dirty="0" err="1"/>
              <a:t>umflării</a:t>
            </a:r>
            <a:r>
              <a:rPr lang="en-US" dirty="0"/>
              <a:t> </a:t>
            </a:r>
            <a:r>
              <a:rPr lang="en-US" dirty="0" err="1"/>
              <a:t>manşetei</a:t>
            </a:r>
            <a:r>
              <a:rPr lang="en-US" dirty="0"/>
              <a:t> =&gt; </a:t>
            </a:r>
            <a:r>
              <a:rPr lang="en-US" dirty="0" err="1"/>
              <a:t>sa</a:t>
            </a:r>
            <a:r>
              <a:rPr lang="en-US" dirty="0"/>
              <a:t> se </a:t>
            </a:r>
            <a:r>
              <a:rPr lang="en-US" dirty="0" err="1"/>
              <a:t>opreasca</a:t>
            </a:r>
            <a:r>
              <a:rPr lang="en-US" dirty="0"/>
              <a:t> din </a:t>
            </a:r>
            <a:r>
              <a:rPr lang="en-US" dirty="0" err="1"/>
              <a:t>activitate</a:t>
            </a:r>
            <a:r>
              <a:rPr lang="en-US" dirty="0"/>
              <a:t> </a:t>
            </a:r>
            <a:r>
              <a:rPr lang="en-US" dirty="0" err="1"/>
              <a:t>şi</a:t>
            </a:r>
            <a:r>
              <a:rPr lang="en-US" dirty="0"/>
              <a:t> </a:t>
            </a:r>
            <a:r>
              <a:rPr lang="en-US" dirty="0" err="1"/>
              <a:t>să</a:t>
            </a:r>
            <a:r>
              <a:rPr lang="en-US" dirty="0"/>
              <a:t> </a:t>
            </a:r>
            <a:r>
              <a:rPr lang="en-US" dirty="0" err="1"/>
              <a:t>ţină</a:t>
            </a:r>
            <a:r>
              <a:rPr lang="en-US" dirty="0"/>
              <a:t> </a:t>
            </a:r>
            <a:r>
              <a:rPr lang="en-US" dirty="0" err="1"/>
              <a:t>mâna</a:t>
            </a:r>
            <a:r>
              <a:rPr lang="en-US" dirty="0"/>
              <a:t> </a:t>
            </a:r>
            <a:r>
              <a:rPr lang="en-US" dirty="0" err="1"/>
              <a:t>nemişcată</a:t>
            </a:r>
            <a:r>
              <a:rPr lang="en-US" dirty="0"/>
              <a:t> la </a:t>
            </a:r>
            <a:r>
              <a:rPr lang="en-US" dirty="0" err="1"/>
              <a:t>nivelul</a:t>
            </a:r>
            <a:r>
              <a:rPr lang="en-US" dirty="0"/>
              <a:t> </a:t>
            </a:r>
            <a:r>
              <a:rPr lang="en-US" dirty="0" err="1"/>
              <a:t>inimii</a:t>
            </a:r>
            <a:r>
              <a:rPr lang="en-US" dirty="0"/>
              <a:t>.</a:t>
            </a:r>
          </a:p>
          <a:p>
            <a:endParaRPr lang="en-US" dirty="0"/>
          </a:p>
        </p:txBody>
      </p:sp>
    </p:spTree>
    <p:extLst>
      <p:ext uri="{BB962C8B-B14F-4D97-AF65-F5344CB8AC3E}">
        <p14:creationId xmlns:p14="http://schemas.microsoft.com/office/powerpoint/2010/main" val="19238080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897B6-A286-0503-2CB7-2D6846E3196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A76C33E-27B1-DB79-AE2B-8F2E6CE80994}"/>
              </a:ext>
            </a:extLst>
          </p:cNvPr>
          <p:cNvSpPr>
            <a:spLocks noGrp="1"/>
          </p:cNvSpPr>
          <p:nvPr>
            <p:ph idx="1"/>
          </p:nvPr>
        </p:nvSpPr>
        <p:spPr/>
        <p:txBody>
          <a:bodyPr>
            <a:normAutofit fontScale="92500" lnSpcReduction="10000"/>
          </a:bodyPr>
          <a:lstStyle/>
          <a:p>
            <a:r>
              <a:rPr lang="en-US" dirty="0"/>
              <a:t>Se </a:t>
            </a:r>
            <a:r>
              <a:rPr lang="en-US" dirty="0" err="1"/>
              <a:t>programeaza</a:t>
            </a:r>
            <a:r>
              <a:rPr lang="en-US" dirty="0"/>
              <a:t> </a:t>
            </a:r>
            <a:r>
              <a:rPr lang="en-US" dirty="0" err="1"/>
              <a:t>aparatul</a:t>
            </a:r>
            <a:endParaRPr lang="en-US" dirty="0"/>
          </a:p>
          <a:p>
            <a:r>
              <a:rPr lang="en-US" dirty="0" err="1"/>
              <a:t>Manseta</a:t>
            </a:r>
            <a:r>
              <a:rPr lang="en-US" dirty="0"/>
              <a:t> se </a:t>
            </a:r>
            <a:r>
              <a:rPr lang="en-US" dirty="0" err="1"/>
              <a:t>pune</a:t>
            </a:r>
            <a:r>
              <a:rPr lang="en-US" dirty="0"/>
              <a:t> </a:t>
            </a:r>
            <a:r>
              <a:rPr lang="en-US" dirty="0" err="1"/>
              <a:t>peste</a:t>
            </a:r>
            <a:r>
              <a:rPr lang="en-US" dirty="0"/>
              <a:t> o </a:t>
            </a:r>
            <a:r>
              <a:rPr lang="en-US" dirty="0" err="1"/>
              <a:t>haina</a:t>
            </a:r>
            <a:r>
              <a:rPr lang="en-US" dirty="0"/>
              <a:t> </a:t>
            </a:r>
            <a:r>
              <a:rPr lang="en-US" dirty="0" err="1"/>
              <a:t>subtire</a:t>
            </a:r>
            <a:r>
              <a:rPr lang="en-US" dirty="0"/>
              <a:t>, cu </a:t>
            </a:r>
            <a:r>
              <a:rPr lang="en-US" dirty="0" err="1"/>
              <a:t>furtunul</a:t>
            </a:r>
            <a:r>
              <a:rPr lang="en-US" dirty="0"/>
              <a:t> in sus, pe mana non-</a:t>
            </a:r>
            <a:r>
              <a:rPr lang="en-US" dirty="0" err="1"/>
              <a:t>dominanta</a:t>
            </a:r>
            <a:endParaRPr lang="en-US" dirty="0"/>
          </a:p>
          <a:p>
            <a:r>
              <a:rPr lang="en-US" dirty="0"/>
              <a:t>Se </a:t>
            </a:r>
            <a:r>
              <a:rPr lang="en-US" dirty="0" err="1"/>
              <a:t>compara</a:t>
            </a:r>
            <a:r>
              <a:rPr lang="en-US" dirty="0"/>
              <a:t> </a:t>
            </a:r>
            <a:r>
              <a:rPr lang="en-US" dirty="0" err="1"/>
              <a:t>valoarea</a:t>
            </a:r>
            <a:r>
              <a:rPr lang="en-US" dirty="0"/>
              <a:t> </a:t>
            </a:r>
            <a:r>
              <a:rPr lang="en-US" dirty="0" err="1"/>
              <a:t>masurata</a:t>
            </a:r>
            <a:r>
              <a:rPr lang="en-US" dirty="0"/>
              <a:t> de medic cu </a:t>
            </a:r>
            <a:r>
              <a:rPr lang="en-US" dirty="0" err="1"/>
              <a:t>cea</a:t>
            </a:r>
            <a:r>
              <a:rPr lang="en-US" dirty="0"/>
              <a:t> </a:t>
            </a:r>
            <a:r>
              <a:rPr lang="en-US" dirty="0" err="1"/>
              <a:t>masurata</a:t>
            </a:r>
            <a:r>
              <a:rPr lang="en-US" dirty="0"/>
              <a:t> de </a:t>
            </a:r>
            <a:r>
              <a:rPr lang="en-US" dirty="0" err="1"/>
              <a:t>aparat</a:t>
            </a:r>
            <a:r>
              <a:rPr lang="en-US" dirty="0"/>
              <a:t> (</a:t>
            </a:r>
            <a:r>
              <a:rPr lang="en-US" dirty="0" err="1"/>
              <a:t>diferenta</a:t>
            </a:r>
            <a:r>
              <a:rPr lang="en-US" dirty="0"/>
              <a:t> &gt;5 mmHg=&gt; </a:t>
            </a:r>
            <a:r>
              <a:rPr lang="en-US" dirty="0" err="1"/>
              <a:t>reia</a:t>
            </a:r>
            <a:r>
              <a:rPr lang="en-US" dirty="0"/>
              <a:t>)</a:t>
            </a:r>
          </a:p>
          <a:p>
            <a:r>
              <a:rPr lang="en-US" dirty="0" err="1"/>
              <a:t>Informarea</a:t>
            </a:r>
            <a:r>
              <a:rPr lang="en-US" dirty="0"/>
              <a:t> </a:t>
            </a:r>
            <a:r>
              <a:rPr lang="en-US" dirty="0" err="1"/>
              <a:t>pacientului</a:t>
            </a:r>
            <a:r>
              <a:rPr lang="en-US" dirty="0"/>
              <a:t> (discomfort, </a:t>
            </a:r>
            <a:r>
              <a:rPr lang="en-US" dirty="0" err="1"/>
              <a:t>frecventa</a:t>
            </a:r>
            <a:r>
              <a:rPr lang="en-US" dirty="0"/>
              <a:t>, </a:t>
            </a:r>
            <a:r>
              <a:rPr lang="en-US" dirty="0" err="1"/>
              <a:t>relaxare</a:t>
            </a:r>
            <a:r>
              <a:rPr lang="en-US" dirty="0"/>
              <a:t> brat, </a:t>
            </a:r>
            <a:r>
              <a:rPr lang="en-US" dirty="0" err="1"/>
              <a:t>oprire</a:t>
            </a:r>
            <a:r>
              <a:rPr lang="en-US" dirty="0"/>
              <a:t> monitor </a:t>
            </a:r>
            <a:r>
              <a:rPr lang="en-US" dirty="0" err="1"/>
              <a:t>si</a:t>
            </a:r>
            <a:r>
              <a:rPr lang="en-US" dirty="0"/>
              <a:t> </a:t>
            </a:r>
            <a:r>
              <a:rPr lang="en-US" dirty="0" err="1"/>
              <a:t>scoatere</a:t>
            </a:r>
            <a:r>
              <a:rPr lang="en-US" dirty="0"/>
              <a:t> la </a:t>
            </a:r>
            <a:r>
              <a:rPr lang="en-US" dirty="0" err="1"/>
              <a:t>baie</a:t>
            </a:r>
            <a:r>
              <a:rPr lang="en-US" dirty="0"/>
              <a:t>, </a:t>
            </a:r>
            <a:r>
              <a:rPr lang="en-US" dirty="0" err="1"/>
              <a:t>mentinere</a:t>
            </a:r>
            <a:r>
              <a:rPr lang="en-US" dirty="0"/>
              <a:t> in </a:t>
            </a:r>
            <a:r>
              <a:rPr lang="en-US" dirty="0" err="1"/>
              <a:t>timpul</a:t>
            </a:r>
            <a:r>
              <a:rPr lang="en-US" dirty="0"/>
              <a:t> </a:t>
            </a:r>
            <a:r>
              <a:rPr lang="en-US" dirty="0" err="1"/>
              <a:t>somnului</a:t>
            </a:r>
            <a:r>
              <a:rPr lang="en-US" dirty="0"/>
              <a:t>)</a:t>
            </a:r>
          </a:p>
          <a:p>
            <a:r>
              <a:rPr lang="en-US" dirty="0" err="1"/>
              <a:t>Activitati</a:t>
            </a:r>
            <a:r>
              <a:rPr lang="en-US" dirty="0"/>
              <a:t> </a:t>
            </a:r>
            <a:r>
              <a:rPr lang="en-US" dirty="0" err="1"/>
              <a:t>obisnuite</a:t>
            </a:r>
            <a:r>
              <a:rPr lang="en-US" dirty="0"/>
              <a:t>, </a:t>
            </a:r>
            <a:r>
              <a:rPr lang="en-US" dirty="0" err="1"/>
              <a:t>evita</a:t>
            </a:r>
            <a:r>
              <a:rPr lang="en-US" dirty="0"/>
              <a:t> </a:t>
            </a:r>
            <a:r>
              <a:rPr lang="en-US" dirty="0" err="1"/>
              <a:t>excese</a:t>
            </a:r>
            <a:endParaRPr lang="en-US" dirty="0"/>
          </a:p>
          <a:p>
            <a:r>
              <a:rPr lang="en-US" dirty="0" err="1"/>
              <a:t>Jurnal</a:t>
            </a:r>
            <a:r>
              <a:rPr lang="en-US" dirty="0"/>
              <a:t> (</a:t>
            </a:r>
            <a:r>
              <a:rPr lang="en-US" dirty="0" err="1"/>
              <a:t>orar</a:t>
            </a:r>
            <a:r>
              <a:rPr lang="en-US" dirty="0"/>
              <a:t> mese, </a:t>
            </a:r>
            <a:r>
              <a:rPr lang="en-US" dirty="0" err="1"/>
              <a:t>somn</a:t>
            </a:r>
            <a:r>
              <a:rPr lang="en-US" dirty="0"/>
              <a:t>, </a:t>
            </a:r>
            <a:r>
              <a:rPr lang="en-US" dirty="0" err="1"/>
              <a:t>medicatie</a:t>
            </a:r>
            <a:r>
              <a:rPr lang="en-US" dirty="0"/>
              <a:t>, </a:t>
            </a:r>
            <a:r>
              <a:rPr lang="en-US" dirty="0" err="1"/>
              <a:t>evenimente</a:t>
            </a:r>
            <a:r>
              <a:rPr lang="en-US" dirty="0"/>
              <a:t>, stress)</a:t>
            </a:r>
          </a:p>
          <a:p>
            <a:r>
              <a:rPr lang="en-US" dirty="0"/>
              <a:t>Ora de </a:t>
            </a:r>
            <a:r>
              <a:rPr lang="en-US" dirty="0" err="1"/>
              <a:t>returnare</a:t>
            </a:r>
            <a:endParaRPr lang="en-US" dirty="0"/>
          </a:p>
          <a:p>
            <a:endParaRPr lang="en-US" dirty="0"/>
          </a:p>
        </p:txBody>
      </p:sp>
      <p:pic>
        <p:nvPicPr>
          <p:cNvPr id="4" name="Picture 3">
            <a:extLst>
              <a:ext uri="{FF2B5EF4-FFF2-40B4-BE49-F238E27FC236}">
                <a16:creationId xmlns:a16="http://schemas.microsoft.com/office/drawing/2014/main" id="{5BF08F9D-DA3D-FAD6-9212-048982F6E50A}"/>
              </a:ext>
            </a:extLst>
          </p:cNvPr>
          <p:cNvPicPr>
            <a:picLocks noChangeAspect="1"/>
          </p:cNvPicPr>
          <p:nvPr/>
        </p:nvPicPr>
        <p:blipFill>
          <a:blip r:embed="rId3"/>
          <a:stretch>
            <a:fillRect/>
          </a:stretch>
        </p:blipFill>
        <p:spPr>
          <a:xfrm>
            <a:off x="10363201" y="5181600"/>
            <a:ext cx="1578291" cy="1513972"/>
          </a:xfrm>
          <a:prstGeom prst="rect">
            <a:avLst/>
          </a:prstGeom>
        </p:spPr>
      </p:pic>
      <p:pic>
        <p:nvPicPr>
          <p:cNvPr id="6" name="Picture 5">
            <a:extLst>
              <a:ext uri="{FF2B5EF4-FFF2-40B4-BE49-F238E27FC236}">
                <a16:creationId xmlns:a16="http://schemas.microsoft.com/office/drawing/2014/main" id="{900E284C-ADFD-566E-20FB-F7094E6F2804}"/>
              </a:ext>
            </a:extLst>
          </p:cNvPr>
          <p:cNvPicPr>
            <a:picLocks noChangeAspect="1"/>
          </p:cNvPicPr>
          <p:nvPr/>
        </p:nvPicPr>
        <p:blipFill>
          <a:blip r:embed="rId4"/>
          <a:stretch>
            <a:fillRect/>
          </a:stretch>
        </p:blipFill>
        <p:spPr>
          <a:xfrm>
            <a:off x="7543801" y="152401"/>
            <a:ext cx="3074153" cy="1975215"/>
          </a:xfrm>
          <a:prstGeom prst="rect">
            <a:avLst/>
          </a:prstGeom>
        </p:spPr>
      </p:pic>
    </p:spTree>
    <p:extLst>
      <p:ext uri="{BB962C8B-B14F-4D97-AF65-F5344CB8AC3E}">
        <p14:creationId xmlns:p14="http://schemas.microsoft.com/office/powerpoint/2010/main" val="236460359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a:t>Precautii</a:t>
            </a:r>
            <a:r>
              <a:rPr lang="en-US" dirty="0"/>
              <a:t> de </a:t>
            </a:r>
            <a:r>
              <a:rPr lang="en-US" dirty="0" err="1"/>
              <a:t>setare</a:t>
            </a:r>
            <a:endParaRPr lang="en-US" dirty="0"/>
          </a:p>
        </p:txBody>
      </p:sp>
      <p:sp>
        <p:nvSpPr>
          <p:cNvPr id="3" name="Content Placeholder 2"/>
          <p:cNvSpPr>
            <a:spLocks noGrp="1"/>
          </p:cNvSpPr>
          <p:nvPr>
            <p:ph idx="1"/>
          </p:nvPr>
        </p:nvSpPr>
        <p:spPr>
          <a:xfrm>
            <a:off x="533400" y="2603715"/>
            <a:ext cx="10866120" cy="3415410"/>
          </a:xfrm>
        </p:spPr>
        <p:txBody>
          <a:bodyPr>
            <a:normAutofit lnSpcReduction="10000"/>
          </a:bodyPr>
          <a:lstStyle/>
          <a:p>
            <a:pPr>
              <a:lnSpc>
                <a:spcPct val="150000"/>
              </a:lnSpc>
            </a:pPr>
            <a:r>
              <a:rPr lang="en-US" dirty="0" err="1"/>
              <a:t>Stabilirea</a:t>
            </a:r>
            <a:r>
              <a:rPr lang="en-US" dirty="0"/>
              <a:t> </a:t>
            </a:r>
            <a:r>
              <a:rPr lang="en-US" dirty="0" err="1"/>
              <a:t>intervalului</a:t>
            </a:r>
            <a:r>
              <a:rPr lang="en-US" dirty="0"/>
              <a:t> de </a:t>
            </a:r>
            <a:r>
              <a:rPr lang="en-US" dirty="0" err="1"/>
              <a:t>timp</a:t>
            </a:r>
            <a:r>
              <a:rPr lang="en-US" dirty="0"/>
              <a:t> </a:t>
            </a:r>
            <a:r>
              <a:rPr lang="en-US" dirty="0" err="1"/>
              <a:t>zi</a:t>
            </a:r>
            <a:r>
              <a:rPr lang="en-US" dirty="0"/>
              <a:t>(15-30 min)/</a:t>
            </a:r>
            <a:r>
              <a:rPr lang="en-US" dirty="0" err="1"/>
              <a:t>noapte</a:t>
            </a:r>
            <a:r>
              <a:rPr lang="en-US" dirty="0"/>
              <a:t> (30-60min) - in </a:t>
            </a:r>
            <a:r>
              <a:rPr lang="en-US" dirty="0" err="1"/>
              <a:t>functie</a:t>
            </a:r>
            <a:r>
              <a:rPr lang="en-US" dirty="0"/>
              <a:t> de </a:t>
            </a:r>
            <a:r>
              <a:rPr lang="en-US" dirty="0" err="1"/>
              <a:t>programul</a:t>
            </a:r>
            <a:r>
              <a:rPr lang="en-US" dirty="0"/>
              <a:t> </a:t>
            </a:r>
            <a:r>
              <a:rPr lang="en-US" dirty="0" err="1"/>
              <a:t>pacientului</a:t>
            </a:r>
            <a:r>
              <a:rPr lang="en-US" dirty="0"/>
              <a:t> </a:t>
            </a:r>
            <a:r>
              <a:rPr lang="en-US" dirty="0" err="1"/>
              <a:t>somn</a:t>
            </a:r>
            <a:r>
              <a:rPr lang="en-US" dirty="0"/>
              <a:t>/</a:t>
            </a:r>
            <a:r>
              <a:rPr lang="en-US" dirty="0" err="1"/>
              <a:t>veghe</a:t>
            </a:r>
            <a:endParaRPr lang="en-US" dirty="0"/>
          </a:p>
          <a:p>
            <a:pPr>
              <a:lnSpc>
                <a:spcPct val="150000"/>
              </a:lnSpc>
            </a:pPr>
            <a:r>
              <a:rPr lang="en-US" dirty="0" err="1"/>
              <a:t>Sincronizarea</a:t>
            </a:r>
            <a:r>
              <a:rPr lang="en-US" dirty="0"/>
              <a:t> </a:t>
            </a:r>
            <a:r>
              <a:rPr lang="en-US" dirty="0" err="1"/>
              <a:t>adecvata</a:t>
            </a:r>
            <a:r>
              <a:rPr lang="en-US" dirty="0"/>
              <a:t> a </a:t>
            </a:r>
            <a:r>
              <a:rPr lang="en-US" dirty="0" err="1"/>
              <a:t>datelor</a:t>
            </a:r>
            <a:r>
              <a:rPr lang="en-US" dirty="0"/>
              <a:t> TA (</a:t>
            </a:r>
            <a:r>
              <a:rPr lang="en-US" dirty="0" err="1"/>
              <a:t>ciclu</a:t>
            </a:r>
            <a:r>
              <a:rPr lang="en-US" dirty="0"/>
              <a:t> </a:t>
            </a:r>
            <a:r>
              <a:rPr lang="en-US" dirty="0" err="1"/>
              <a:t>repaus</a:t>
            </a:r>
            <a:r>
              <a:rPr lang="en-US" dirty="0"/>
              <a:t>/</a:t>
            </a:r>
            <a:r>
              <a:rPr lang="en-US" dirty="0" err="1"/>
              <a:t>activitate</a:t>
            </a:r>
            <a:r>
              <a:rPr lang="en-US" dirty="0"/>
              <a:t>)</a:t>
            </a:r>
          </a:p>
          <a:p>
            <a:pPr>
              <a:lnSpc>
                <a:spcPct val="150000"/>
              </a:lnSpc>
            </a:pPr>
            <a:r>
              <a:rPr lang="en-US" dirty="0" err="1"/>
              <a:t>Modalitatea</a:t>
            </a:r>
            <a:r>
              <a:rPr lang="en-US" dirty="0"/>
              <a:t> </a:t>
            </a:r>
            <a:r>
              <a:rPr lang="en-US" dirty="0" err="1"/>
              <a:t>programată</a:t>
            </a:r>
            <a:r>
              <a:rPr lang="en-US" dirty="0"/>
              <a:t> pe </a:t>
            </a:r>
            <a:r>
              <a:rPr lang="en-US" dirty="0" err="1"/>
              <a:t>cele</a:t>
            </a:r>
            <a:r>
              <a:rPr lang="en-US" dirty="0"/>
              <a:t> </a:t>
            </a:r>
            <a:r>
              <a:rPr lang="en-US" dirty="0" err="1"/>
              <a:t>mai</a:t>
            </a:r>
            <a:r>
              <a:rPr lang="en-US" dirty="0"/>
              <a:t> </a:t>
            </a:r>
            <a:r>
              <a:rPr lang="en-US" dirty="0" err="1"/>
              <a:t>multe</a:t>
            </a:r>
            <a:r>
              <a:rPr lang="en-US" dirty="0"/>
              <a:t> </a:t>
            </a:r>
            <a:r>
              <a:rPr lang="en-US" dirty="0" err="1"/>
              <a:t>aparate</a:t>
            </a:r>
            <a:r>
              <a:rPr lang="en-US" dirty="0"/>
              <a:t> de a </a:t>
            </a:r>
            <a:r>
              <a:rPr lang="en-US" dirty="0" err="1"/>
              <a:t>repeta</a:t>
            </a:r>
            <a:r>
              <a:rPr lang="en-US" dirty="0"/>
              <a:t> automat o </a:t>
            </a:r>
            <a:r>
              <a:rPr lang="en-US" dirty="0" err="1"/>
              <a:t>determinare</a:t>
            </a:r>
            <a:r>
              <a:rPr lang="en-US" dirty="0"/>
              <a:t> a TA la 2 minute </a:t>
            </a:r>
            <a:r>
              <a:rPr lang="en-US" dirty="0" err="1"/>
              <a:t>după</a:t>
            </a:r>
            <a:r>
              <a:rPr lang="en-US" dirty="0"/>
              <a:t> </a:t>
            </a:r>
            <a:r>
              <a:rPr lang="en-US" dirty="0" err="1"/>
              <a:t>apariția</a:t>
            </a:r>
            <a:r>
              <a:rPr lang="en-US" dirty="0"/>
              <a:t> </a:t>
            </a:r>
            <a:r>
              <a:rPr lang="en-US" dirty="0" err="1"/>
              <a:t>unei</a:t>
            </a:r>
            <a:r>
              <a:rPr lang="en-US" dirty="0"/>
              <a:t> </a:t>
            </a:r>
            <a:r>
              <a:rPr lang="en-US" dirty="0" err="1"/>
              <a:t>erori</a:t>
            </a:r>
            <a:r>
              <a:rPr lang="en-US" dirty="0"/>
              <a:t> de </a:t>
            </a:r>
            <a:r>
              <a:rPr lang="en-US" dirty="0" err="1"/>
              <a:t>măsurare</a:t>
            </a:r>
            <a:endParaRPr lang="en-US" dirty="0"/>
          </a:p>
        </p:txBody>
      </p:sp>
    </p:spTree>
    <p:extLst>
      <p:ext uri="{BB962C8B-B14F-4D97-AF65-F5344CB8AC3E}">
        <p14:creationId xmlns:p14="http://schemas.microsoft.com/office/powerpoint/2010/main" val="118283639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728D01-CB7D-DBDA-2DBC-E6ED32C2DE8B}"/>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D402F40C-87BB-4C32-B3DC-F597FAF3C9D6}"/>
              </a:ext>
            </a:extLst>
          </p:cNvPr>
          <p:cNvSpPr>
            <a:spLocks noGrp="1"/>
          </p:cNvSpPr>
          <p:nvPr>
            <p:ph idx="1"/>
          </p:nvPr>
        </p:nvSpPr>
        <p:spPr/>
        <p:txBody>
          <a:bodyPr/>
          <a:lstStyle/>
          <a:p>
            <a:r>
              <a:rPr lang="en-US" sz="2399" dirty="0" err="1"/>
              <a:t>Montarea</a:t>
            </a:r>
            <a:r>
              <a:rPr lang="en-US" sz="2399" dirty="0"/>
              <a:t> </a:t>
            </a:r>
            <a:r>
              <a:rPr lang="en-US" sz="2399" dirty="0" err="1"/>
              <a:t>mansetei</a:t>
            </a:r>
            <a:endParaRPr lang="en-US" sz="2399" dirty="0"/>
          </a:p>
          <a:p>
            <a:r>
              <a:rPr lang="en-US" sz="2399" dirty="0"/>
              <a:t>Sa fie </a:t>
            </a:r>
            <a:r>
              <a:rPr lang="en-US" sz="2399" dirty="0" err="1"/>
              <a:t>confortabile</a:t>
            </a:r>
            <a:r>
              <a:rPr lang="en-US" sz="2399" dirty="0"/>
              <a:t>, </a:t>
            </a:r>
            <a:r>
              <a:rPr lang="en-US" sz="2399" dirty="0" err="1"/>
              <a:t>peste</a:t>
            </a:r>
            <a:r>
              <a:rPr lang="en-US" sz="2399" dirty="0"/>
              <a:t> o </a:t>
            </a:r>
            <a:r>
              <a:rPr lang="en-US" sz="2399" dirty="0" err="1"/>
              <a:t>haina</a:t>
            </a:r>
            <a:r>
              <a:rPr lang="en-US" sz="2399" dirty="0"/>
              <a:t> </a:t>
            </a:r>
            <a:r>
              <a:rPr lang="en-US" sz="2399" dirty="0" err="1"/>
              <a:t>subtire</a:t>
            </a:r>
            <a:endParaRPr lang="en-US" sz="2399" dirty="0"/>
          </a:p>
          <a:p>
            <a:r>
              <a:rPr lang="en-US" sz="2399" dirty="0"/>
              <a:t>Se </a:t>
            </a:r>
            <a:r>
              <a:rPr lang="en-US" sz="2399" dirty="0" err="1"/>
              <a:t>monteaza</a:t>
            </a:r>
            <a:r>
              <a:rPr lang="en-US" sz="2399" dirty="0"/>
              <a:t> cu </a:t>
            </a:r>
            <a:r>
              <a:rPr lang="en-US" sz="2399" dirty="0" err="1"/>
              <a:t>furtunul</a:t>
            </a:r>
            <a:r>
              <a:rPr lang="en-US" sz="2399" dirty="0"/>
              <a:t> in </a:t>
            </a:r>
            <a:r>
              <a:rPr lang="en-US" sz="2399" dirty="0" err="1"/>
              <a:t>sus</a:t>
            </a:r>
            <a:r>
              <a:rPr lang="en-US" sz="2399" dirty="0"/>
              <a:t>, </a:t>
            </a:r>
            <a:r>
              <a:rPr lang="en-US" sz="2399" dirty="0" err="1"/>
              <a:t>indice</a:t>
            </a:r>
            <a:r>
              <a:rPr lang="en-US" sz="2399" dirty="0"/>
              <a:t> de </a:t>
            </a:r>
            <a:r>
              <a:rPr lang="en-US" sz="2399" dirty="0" err="1"/>
              <a:t>artera</a:t>
            </a:r>
            <a:r>
              <a:rPr lang="en-US" sz="2399" dirty="0"/>
              <a:t> in </a:t>
            </a:r>
            <a:r>
              <a:rPr lang="en-US" sz="2399" dirty="0" err="1"/>
              <a:t>jos.</a:t>
            </a:r>
            <a:endParaRPr lang="en-US" sz="2399" dirty="0"/>
          </a:p>
          <a:p>
            <a:r>
              <a:rPr lang="en-US" sz="2399" dirty="0"/>
              <a:t>De la </a:t>
            </a:r>
            <a:r>
              <a:rPr lang="en-US" sz="2399" dirty="0" err="1"/>
              <a:t>furtun</a:t>
            </a:r>
            <a:r>
              <a:rPr lang="en-US" sz="2399" dirty="0"/>
              <a:t>, se </a:t>
            </a:r>
            <a:r>
              <a:rPr lang="en-US" sz="2399" dirty="0" err="1"/>
              <a:t>ajunge</a:t>
            </a:r>
            <a:r>
              <a:rPr lang="en-US" sz="2399" dirty="0"/>
              <a:t> </a:t>
            </a:r>
            <a:r>
              <a:rPr lang="en-US" sz="2399" dirty="0" err="1"/>
              <a:t>dupa</a:t>
            </a:r>
            <a:r>
              <a:rPr lang="en-US" sz="2399" dirty="0"/>
              <a:t> gat, la </a:t>
            </a:r>
            <a:r>
              <a:rPr lang="en-US" sz="2399" dirty="0" err="1"/>
              <a:t>aparat</a:t>
            </a:r>
            <a:r>
              <a:rPr lang="en-US" sz="2399" dirty="0"/>
              <a:t>, care e in </a:t>
            </a:r>
            <a:r>
              <a:rPr lang="en-US" sz="2399" dirty="0" err="1"/>
              <a:t>borseta</a:t>
            </a:r>
            <a:r>
              <a:rPr lang="en-US" sz="2399" dirty="0"/>
              <a:t>, </a:t>
            </a:r>
            <a:r>
              <a:rPr lang="en-US" sz="2399" dirty="0" err="1"/>
              <a:t>montata</a:t>
            </a:r>
            <a:r>
              <a:rPr lang="en-US" sz="2399" dirty="0"/>
              <a:t> in </a:t>
            </a:r>
            <a:r>
              <a:rPr lang="en-US" sz="2399" dirty="0" err="1"/>
              <a:t>talie</a:t>
            </a:r>
            <a:r>
              <a:rPr lang="en-US" sz="2399" dirty="0"/>
              <a:t>.</a:t>
            </a:r>
          </a:p>
          <a:p>
            <a:pPr marL="0" indent="0">
              <a:buNone/>
            </a:pPr>
            <a:endParaRPr lang="en-US" dirty="0"/>
          </a:p>
        </p:txBody>
      </p:sp>
      <p:pic>
        <p:nvPicPr>
          <p:cNvPr id="4" name="Picture 3"/>
          <p:cNvPicPr>
            <a:picLocks noChangeAspect="1"/>
          </p:cNvPicPr>
          <p:nvPr/>
        </p:nvPicPr>
        <p:blipFill>
          <a:blip r:embed="rId2"/>
          <a:stretch>
            <a:fillRect/>
          </a:stretch>
        </p:blipFill>
        <p:spPr>
          <a:xfrm>
            <a:off x="1334193" y="4808913"/>
            <a:ext cx="1578291" cy="1513972"/>
          </a:xfrm>
          <a:prstGeom prst="rect">
            <a:avLst/>
          </a:prstGeom>
        </p:spPr>
      </p:pic>
      <p:pic>
        <p:nvPicPr>
          <p:cNvPr id="2050" name="Picture 2" descr="Holter TA (MAPA) monitorizare tensiune arteriala – dr. Lidia Martin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3950" y="4700849"/>
            <a:ext cx="2266677" cy="150837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7086600" y="457200"/>
            <a:ext cx="3770444" cy="1779508"/>
          </a:xfrm>
          <a:prstGeom prst="rect">
            <a:avLst/>
          </a:prstGeom>
        </p:spPr>
      </p:pic>
    </p:spTree>
    <p:extLst>
      <p:ext uri="{BB962C8B-B14F-4D97-AF65-F5344CB8AC3E}">
        <p14:creationId xmlns:p14="http://schemas.microsoft.com/office/powerpoint/2010/main" val="32736847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Instructiuni</a:t>
            </a:r>
            <a:r>
              <a:rPr lang="en-US" dirty="0"/>
              <a:t> </a:t>
            </a:r>
            <a:r>
              <a:rPr lang="en-US" dirty="0" err="1"/>
              <a:t>pentru</a:t>
            </a:r>
            <a:r>
              <a:rPr lang="en-US" dirty="0"/>
              <a:t> </a:t>
            </a:r>
            <a:r>
              <a:rPr lang="en-US" dirty="0" err="1"/>
              <a:t>pacienti</a:t>
            </a:r>
            <a:endParaRPr lang="en-US" dirty="0"/>
          </a:p>
        </p:txBody>
      </p:sp>
      <p:sp>
        <p:nvSpPr>
          <p:cNvPr id="3" name="Content Placeholder 2"/>
          <p:cNvSpPr>
            <a:spLocks noGrp="1"/>
          </p:cNvSpPr>
          <p:nvPr>
            <p:ph idx="1"/>
          </p:nvPr>
        </p:nvSpPr>
        <p:spPr>
          <a:xfrm>
            <a:off x="518160" y="1706881"/>
            <a:ext cx="11216639" cy="4746922"/>
          </a:xfrm>
        </p:spPr>
        <p:txBody>
          <a:bodyPr>
            <a:normAutofit fontScale="92500"/>
          </a:bodyPr>
          <a:lstStyle/>
          <a:p>
            <a:pPr>
              <a:lnSpc>
                <a:spcPct val="150000"/>
              </a:lnSpc>
            </a:pPr>
            <a:r>
              <a:rPr lang="en-US" dirty="0" err="1"/>
              <a:t>Informare</a:t>
            </a:r>
            <a:r>
              <a:rPr lang="en-US" dirty="0"/>
              <a:t> </a:t>
            </a:r>
            <a:r>
              <a:rPr lang="en-US" dirty="0" err="1"/>
              <a:t>despre</a:t>
            </a:r>
            <a:r>
              <a:rPr lang="en-US" dirty="0"/>
              <a:t> </a:t>
            </a:r>
            <a:r>
              <a:rPr lang="en-US" dirty="0" err="1"/>
              <a:t>frecvența</a:t>
            </a:r>
            <a:r>
              <a:rPr lang="en-US" dirty="0"/>
              <a:t> </a:t>
            </a:r>
            <a:r>
              <a:rPr lang="en-US" dirty="0" err="1"/>
              <a:t>stabilită</a:t>
            </a:r>
            <a:r>
              <a:rPr lang="en-US" dirty="0"/>
              <a:t> a </a:t>
            </a:r>
            <a:r>
              <a:rPr lang="en-US" dirty="0" err="1"/>
              <a:t>determinărilor</a:t>
            </a:r>
            <a:endParaRPr lang="en-US" dirty="0"/>
          </a:p>
          <a:p>
            <a:pPr>
              <a:lnSpc>
                <a:spcPct val="150000"/>
              </a:lnSpc>
            </a:pPr>
            <a:r>
              <a:rPr lang="en-US" dirty="0" err="1"/>
              <a:t>Poate</a:t>
            </a:r>
            <a:r>
              <a:rPr lang="en-US" dirty="0"/>
              <a:t> </a:t>
            </a:r>
            <a:r>
              <a:rPr lang="en-US" dirty="0" err="1"/>
              <a:t>exista</a:t>
            </a:r>
            <a:r>
              <a:rPr lang="en-US" dirty="0"/>
              <a:t> un </a:t>
            </a:r>
            <a:r>
              <a:rPr lang="en-US" dirty="0" err="1"/>
              <a:t>potențial</a:t>
            </a:r>
            <a:r>
              <a:rPr lang="en-US" dirty="0"/>
              <a:t> </a:t>
            </a:r>
            <a:r>
              <a:rPr lang="en-US" dirty="0" err="1"/>
              <a:t>disconfort</a:t>
            </a:r>
            <a:r>
              <a:rPr lang="en-US" dirty="0"/>
              <a:t>, </a:t>
            </a:r>
            <a:r>
              <a:rPr lang="en-US" dirty="0" err="1"/>
              <a:t>în</a:t>
            </a:r>
            <a:r>
              <a:rPr lang="en-US" dirty="0"/>
              <a:t> special </a:t>
            </a:r>
            <a:r>
              <a:rPr lang="en-US" dirty="0" err="1"/>
              <a:t>în</a:t>
            </a:r>
            <a:r>
              <a:rPr lang="en-US" dirty="0"/>
              <a:t> </a:t>
            </a:r>
            <a:r>
              <a:rPr lang="en-US" dirty="0" err="1"/>
              <a:t>timpul</a:t>
            </a:r>
            <a:r>
              <a:rPr lang="en-US" dirty="0"/>
              <a:t> </a:t>
            </a:r>
            <a:r>
              <a:rPr lang="en-US" dirty="0" err="1"/>
              <a:t>somnului</a:t>
            </a:r>
            <a:endParaRPr lang="en-US" dirty="0"/>
          </a:p>
          <a:p>
            <a:pPr>
              <a:lnSpc>
                <a:spcPct val="150000"/>
              </a:lnSpc>
            </a:pPr>
            <a:r>
              <a:rPr lang="en-US" dirty="0"/>
              <a:t>Este </a:t>
            </a:r>
            <a:r>
              <a:rPr lang="en-US" dirty="0" err="1"/>
              <a:t>preferabil</a:t>
            </a:r>
            <a:r>
              <a:rPr lang="en-US" dirty="0"/>
              <a:t> </a:t>
            </a:r>
            <a:r>
              <a:rPr lang="en-US" dirty="0" err="1"/>
              <a:t>să</a:t>
            </a:r>
            <a:r>
              <a:rPr lang="en-US" dirty="0"/>
              <a:t> </a:t>
            </a:r>
            <a:r>
              <a:rPr lang="en-US" dirty="0" err="1"/>
              <a:t>purtați</a:t>
            </a:r>
            <a:r>
              <a:rPr lang="en-US" dirty="0"/>
              <a:t> un material </a:t>
            </a:r>
            <a:r>
              <a:rPr lang="en-US" dirty="0" err="1"/>
              <a:t>subțire</a:t>
            </a:r>
            <a:r>
              <a:rPr lang="en-US" dirty="0"/>
              <a:t>, de </a:t>
            </a:r>
            <a:r>
              <a:rPr lang="en-US" dirty="0" err="1"/>
              <a:t>bumbac</a:t>
            </a:r>
            <a:r>
              <a:rPr lang="en-US" dirty="0"/>
              <a:t>, sub </a:t>
            </a:r>
            <a:r>
              <a:rPr lang="en-US" dirty="0" err="1"/>
              <a:t>manșetă</a:t>
            </a:r>
            <a:r>
              <a:rPr lang="en-US" dirty="0"/>
              <a:t>, </a:t>
            </a:r>
            <a:r>
              <a:rPr lang="en-US" dirty="0" err="1"/>
              <a:t>pentru</a:t>
            </a:r>
            <a:r>
              <a:rPr lang="en-US" dirty="0"/>
              <a:t> a </a:t>
            </a:r>
            <a:r>
              <a:rPr lang="en-US" dirty="0" err="1"/>
              <a:t>minimaliza</a:t>
            </a:r>
            <a:r>
              <a:rPr lang="en-US" dirty="0"/>
              <a:t> </a:t>
            </a:r>
            <a:r>
              <a:rPr lang="en-US" dirty="0" err="1"/>
              <a:t>riscul</a:t>
            </a:r>
            <a:r>
              <a:rPr lang="en-US" dirty="0"/>
              <a:t> de </a:t>
            </a:r>
            <a:r>
              <a:rPr lang="en-US" dirty="0" err="1"/>
              <a:t>producere</a:t>
            </a:r>
            <a:r>
              <a:rPr lang="en-US" dirty="0"/>
              <a:t> de </a:t>
            </a:r>
            <a:r>
              <a:rPr lang="en-US" dirty="0" err="1"/>
              <a:t>vânătăi</a:t>
            </a:r>
            <a:r>
              <a:rPr lang="en-US" dirty="0"/>
              <a:t>), </a:t>
            </a:r>
            <a:r>
              <a:rPr lang="en-US" dirty="0" err="1"/>
              <a:t>ceea</a:t>
            </a:r>
            <a:r>
              <a:rPr lang="en-US" dirty="0"/>
              <a:t> </a:t>
            </a:r>
            <a:r>
              <a:rPr lang="en-US" dirty="0" err="1"/>
              <a:t>ce</a:t>
            </a:r>
            <a:r>
              <a:rPr lang="en-US" dirty="0"/>
              <a:t> </a:t>
            </a:r>
            <a:r>
              <a:rPr lang="en-US" dirty="0" err="1"/>
              <a:t>crește</a:t>
            </a:r>
            <a:r>
              <a:rPr lang="en-US" dirty="0"/>
              <a:t> </a:t>
            </a:r>
            <a:r>
              <a:rPr lang="en-US" dirty="0" err="1"/>
              <a:t>complianța</a:t>
            </a:r>
            <a:endParaRPr lang="en-US" dirty="0"/>
          </a:p>
          <a:p>
            <a:pPr>
              <a:lnSpc>
                <a:spcPct val="150000"/>
              </a:lnSpc>
            </a:pPr>
            <a:r>
              <a:rPr lang="en-US" dirty="0" err="1"/>
              <a:t>Să</a:t>
            </a:r>
            <a:r>
              <a:rPr lang="en-US" dirty="0"/>
              <a:t> </a:t>
            </a:r>
            <a:r>
              <a:rPr lang="en-US" dirty="0" err="1"/>
              <a:t>mențină</a:t>
            </a:r>
            <a:r>
              <a:rPr lang="en-US" dirty="0"/>
              <a:t> </a:t>
            </a:r>
            <a:r>
              <a:rPr lang="en-US" dirty="0" err="1"/>
              <a:t>manșeta</a:t>
            </a:r>
            <a:r>
              <a:rPr lang="en-US" dirty="0"/>
              <a:t> la </a:t>
            </a:r>
            <a:r>
              <a:rPr lang="en-US" dirty="0" err="1"/>
              <a:t>nivelul</a:t>
            </a:r>
            <a:r>
              <a:rPr lang="en-US" dirty="0"/>
              <a:t> </a:t>
            </a:r>
            <a:r>
              <a:rPr lang="en-US" dirty="0" err="1"/>
              <a:t>inimii</a:t>
            </a:r>
            <a:r>
              <a:rPr lang="en-US" dirty="0"/>
              <a:t>, </a:t>
            </a:r>
            <a:r>
              <a:rPr lang="en-US" dirty="0" err="1"/>
              <a:t>să</a:t>
            </a:r>
            <a:r>
              <a:rPr lang="en-US" dirty="0"/>
              <a:t> </a:t>
            </a:r>
            <a:r>
              <a:rPr lang="en-US" dirty="0" err="1"/>
              <a:t>mențină</a:t>
            </a:r>
            <a:r>
              <a:rPr lang="en-US" dirty="0"/>
              <a:t> </a:t>
            </a:r>
            <a:r>
              <a:rPr lang="en-US" dirty="0" err="1"/>
              <a:t>brațul</a:t>
            </a:r>
            <a:r>
              <a:rPr lang="en-US" dirty="0"/>
              <a:t> la care se face </a:t>
            </a:r>
            <a:r>
              <a:rPr lang="en-US" dirty="0" err="1"/>
              <a:t>determinarea</a:t>
            </a:r>
            <a:r>
              <a:rPr lang="en-US" dirty="0"/>
              <a:t> </a:t>
            </a:r>
            <a:r>
              <a:rPr lang="en-US" dirty="0" err="1"/>
              <a:t>liniștit</a:t>
            </a:r>
            <a:r>
              <a:rPr lang="en-US" dirty="0"/>
              <a:t> </a:t>
            </a:r>
            <a:r>
              <a:rPr lang="en-US" dirty="0" err="1"/>
              <a:t>și</a:t>
            </a:r>
            <a:r>
              <a:rPr lang="en-US" dirty="0"/>
              <a:t> </a:t>
            </a:r>
            <a:r>
              <a:rPr lang="en-US" dirty="0" err="1"/>
              <a:t>relaxat</a:t>
            </a:r>
            <a:r>
              <a:rPr lang="en-US" dirty="0"/>
              <a:t> </a:t>
            </a:r>
            <a:r>
              <a:rPr lang="en-US" dirty="0" err="1"/>
              <a:t>și</a:t>
            </a:r>
            <a:r>
              <a:rPr lang="en-US" dirty="0"/>
              <a:t> </a:t>
            </a:r>
            <a:r>
              <a:rPr lang="en-US" dirty="0" err="1"/>
              <a:t>să</a:t>
            </a:r>
            <a:r>
              <a:rPr lang="en-US" dirty="0"/>
              <a:t> respire normal </a:t>
            </a:r>
            <a:r>
              <a:rPr lang="en-US" dirty="0" err="1"/>
              <a:t>atunci</a:t>
            </a:r>
            <a:r>
              <a:rPr lang="en-US" dirty="0"/>
              <a:t> </a:t>
            </a:r>
            <a:r>
              <a:rPr lang="en-US" dirty="0" err="1"/>
              <a:t>când</a:t>
            </a:r>
            <a:r>
              <a:rPr lang="en-US" dirty="0"/>
              <a:t> </a:t>
            </a:r>
            <a:r>
              <a:rPr lang="en-US" dirty="0" err="1"/>
              <a:t>începe</a:t>
            </a:r>
            <a:r>
              <a:rPr lang="en-US" dirty="0"/>
              <a:t> </a:t>
            </a:r>
            <a:r>
              <a:rPr lang="en-US" dirty="0" err="1"/>
              <a:t>umflarea</a:t>
            </a:r>
            <a:r>
              <a:rPr lang="en-US" dirty="0"/>
              <a:t> </a:t>
            </a:r>
            <a:r>
              <a:rPr lang="en-US" dirty="0" err="1"/>
              <a:t>manșetei</a:t>
            </a:r>
            <a:endParaRPr lang="en-US" dirty="0"/>
          </a:p>
          <a:p>
            <a:pPr marL="0" indent="0">
              <a:buNone/>
            </a:pPr>
            <a:endParaRPr lang="en-US" dirty="0"/>
          </a:p>
        </p:txBody>
      </p:sp>
    </p:spTree>
    <p:extLst>
      <p:ext uri="{BB962C8B-B14F-4D97-AF65-F5344CB8AC3E}">
        <p14:creationId xmlns:p14="http://schemas.microsoft.com/office/powerpoint/2010/main" val="298221203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87001-E955-AF0A-F0CD-C9ED2E7AA35C}"/>
              </a:ext>
            </a:extLst>
          </p:cNvPr>
          <p:cNvSpPr>
            <a:spLocks noGrp="1"/>
          </p:cNvSpPr>
          <p:nvPr>
            <p:ph type="title"/>
          </p:nvPr>
        </p:nvSpPr>
        <p:spPr/>
        <p:txBody>
          <a:bodyPr/>
          <a:lstStyle/>
          <a:p>
            <a:r>
              <a:rPr lang="en-US" dirty="0" err="1"/>
              <a:t>Instructiuni</a:t>
            </a:r>
            <a:r>
              <a:rPr lang="en-US" dirty="0"/>
              <a:t> </a:t>
            </a:r>
            <a:r>
              <a:rPr lang="en-US" dirty="0" err="1"/>
              <a:t>pentru</a:t>
            </a:r>
            <a:r>
              <a:rPr lang="en-US" dirty="0"/>
              <a:t> </a:t>
            </a:r>
            <a:r>
              <a:rPr lang="en-US" dirty="0" err="1"/>
              <a:t>pacienti</a:t>
            </a:r>
            <a:endParaRPr lang="en-US" dirty="0"/>
          </a:p>
        </p:txBody>
      </p:sp>
      <p:sp>
        <p:nvSpPr>
          <p:cNvPr id="3" name="Content Placeholder 2">
            <a:extLst>
              <a:ext uri="{FF2B5EF4-FFF2-40B4-BE49-F238E27FC236}">
                <a16:creationId xmlns:a16="http://schemas.microsoft.com/office/drawing/2014/main" id="{32EF3D5F-A656-CF4E-D045-B8483CED3C21}"/>
              </a:ext>
            </a:extLst>
          </p:cNvPr>
          <p:cNvSpPr>
            <a:spLocks noGrp="1"/>
          </p:cNvSpPr>
          <p:nvPr>
            <p:ph idx="1"/>
          </p:nvPr>
        </p:nvSpPr>
        <p:spPr/>
        <p:txBody>
          <a:bodyPr/>
          <a:lstStyle/>
          <a:p>
            <a:pPr>
              <a:lnSpc>
                <a:spcPct val="150000"/>
              </a:lnSpc>
            </a:pPr>
            <a:r>
              <a:rPr lang="ro-RO" dirty="0">
                <a:ea typeface="Calibri" panose="020F0502020204030204" pitchFamily="34" charset="0"/>
              </a:rPr>
              <a:t>Pacientul </a:t>
            </a:r>
            <a:r>
              <a:rPr lang="en-US" dirty="0">
                <a:ea typeface="Calibri" panose="020F0502020204030204" pitchFamily="34" charset="0"/>
              </a:rPr>
              <a:t>se </a:t>
            </a:r>
            <a:r>
              <a:rPr lang="en-US" dirty="0" err="1">
                <a:ea typeface="Calibri" panose="020F0502020204030204" pitchFamily="34" charset="0"/>
              </a:rPr>
              <a:t>opreste</a:t>
            </a:r>
            <a:r>
              <a:rPr lang="en-US" dirty="0">
                <a:ea typeface="Calibri" panose="020F0502020204030204" pitchFamily="34" charset="0"/>
              </a:rPr>
              <a:t> din </a:t>
            </a:r>
            <a:r>
              <a:rPr lang="en-US" dirty="0" err="1">
                <a:ea typeface="Calibri" panose="020F0502020204030204" pitchFamily="34" charset="0"/>
              </a:rPr>
              <a:t>activitate</a:t>
            </a:r>
            <a:r>
              <a:rPr lang="en-US" dirty="0">
                <a:ea typeface="Calibri" panose="020F0502020204030204" pitchFamily="34" charset="0"/>
              </a:rPr>
              <a:t> </a:t>
            </a:r>
            <a:r>
              <a:rPr lang="en-US" dirty="0" err="1">
                <a:ea typeface="Calibri" panose="020F0502020204030204" pitchFamily="34" charset="0"/>
              </a:rPr>
              <a:t>si</a:t>
            </a:r>
            <a:r>
              <a:rPr lang="en-US" dirty="0">
                <a:ea typeface="Calibri" panose="020F0502020204030204" pitchFamily="34" charset="0"/>
              </a:rPr>
              <a:t> </a:t>
            </a:r>
            <a:r>
              <a:rPr lang="ro-RO" dirty="0">
                <a:ea typeface="Calibri" panose="020F0502020204030204" pitchFamily="34" charset="0"/>
              </a:rPr>
              <a:t>va ține brațul nemișcat și relaxat în timpul fiecărei măsurători</a:t>
            </a:r>
            <a:endParaRPr lang="en-US" dirty="0"/>
          </a:p>
          <a:p>
            <a:pPr>
              <a:lnSpc>
                <a:spcPct val="150000"/>
              </a:lnSpc>
            </a:pPr>
            <a:r>
              <a:rPr lang="en-US" dirty="0" err="1"/>
              <a:t>Opriți</a:t>
            </a:r>
            <a:r>
              <a:rPr lang="en-US" dirty="0"/>
              <a:t> </a:t>
            </a:r>
            <a:r>
              <a:rPr lang="en-US" dirty="0" err="1"/>
              <a:t>monitorul</a:t>
            </a:r>
            <a:r>
              <a:rPr lang="en-US" dirty="0"/>
              <a:t> </a:t>
            </a:r>
            <a:r>
              <a:rPr lang="en-US" dirty="0" err="1"/>
              <a:t>ori</a:t>
            </a:r>
            <a:r>
              <a:rPr lang="en-US" dirty="0"/>
              <a:t> de </a:t>
            </a:r>
            <a:r>
              <a:rPr lang="en-US" dirty="0" err="1"/>
              <a:t>câte</a:t>
            </a:r>
            <a:r>
              <a:rPr lang="en-US" dirty="0"/>
              <a:t> </a:t>
            </a:r>
            <a:r>
              <a:rPr lang="en-US" dirty="0" err="1"/>
              <a:t>ori</a:t>
            </a:r>
            <a:r>
              <a:rPr lang="en-US" dirty="0"/>
              <a:t> </a:t>
            </a:r>
            <a:r>
              <a:rPr lang="en-US" dirty="0" err="1"/>
              <a:t>îl</a:t>
            </a:r>
            <a:r>
              <a:rPr lang="en-US" dirty="0"/>
              <a:t> </a:t>
            </a:r>
            <a:r>
              <a:rPr lang="en-US" dirty="0" err="1"/>
              <a:t>scoateți</a:t>
            </a:r>
            <a:r>
              <a:rPr lang="en-US" dirty="0"/>
              <a:t>, de </a:t>
            </a:r>
            <a:r>
              <a:rPr lang="en-US" dirty="0" err="1"/>
              <a:t>exemplu</a:t>
            </a:r>
            <a:r>
              <a:rPr lang="en-US" dirty="0"/>
              <a:t> </a:t>
            </a:r>
            <a:r>
              <a:rPr lang="en-US" dirty="0" err="1"/>
              <a:t>când</a:t>
            </a:r>
            <a:r>
              <a:rPr lang="en-US" dirty="0"/>
              <a:t> </a:t>
            </a:r>
            <a:r>
              <a:rPr lang="en-US" dirty="0" err="1"/>
              <a:t>faceți</a:t>
            </a:r>
            <a:r>
              <a:rPr lang="en-US" dirty="0"/>
              <a:t> </a:t>
            </a:r>
            <a:r>
              <a:rPr lang="en-US" dirty="0" err="1"/>
              <a:t>duș</a:t>
            </a:r>
            <a:r>
              <a:rPr lang="en-US" dirty="0"/>
              <a:t> </a:t>
            </a:r>
            <a:r>
              <a:rPr lang="en-US" dirty="0" err="1"/>
              <a:t>sau</a:t>
            </a:r>
            <a:r>
              <a:rPr lang="en-US" dirty="0"/>
              <a:t> </a:t>
            </a:r>
            <a:r>
              <a:rPr lang="en-US" dirty="0" err="1"/>
              <a:t>baie</a:t>
            </a:r>
            <a:r>
              <a:rPr lang="en-US" dirty="0"/>
              <a:t>, </a:t>
            </a:r>
            <a:r>
              <a:rPr lang="en-US" dirty="0" err="1"/>
              <a:t>vă</a:t>
            </a:r>
            <a:r>
              <a:rPr lang="en-US" dirty="0"/>
              <a:t> </a:t>
            </a:r>
            <a:r>
              <a:rPr lang="en-US" dirty="0" err="1"/>
              <a:t>schimbați</a:t>
            </a:r>
            <a:r>
              <a:rPr lang="en-US" dirty="0"/>
              <a:t> </a:t>
            </a:r>
            <a:r>
              <a:rPr lang="en-US" dirty="0" err="1"/>
              <a:t>hainele</a:t>
            </a:r>
            <a:r>
              <a:rPr lang="en-US" dirty="0"/>
              <a:t> </a:t>
            </a:r>
            <a:r>
              <a:rPr lang="en-US" dirty="0" err="1"/>
              <a:t>și</a:t>
            </a:r>
            <a:r>
              <a:rPr lang="en-US" dirty="0"/>
              <a:t> </a:t>
            </a:r>
            <a:r>
              <a:rPr lang="en-US" dirty="0" err="1"/>
              <a:t>reporniți</a:t>
            </a:r>
            <a:r>
              <a:rPr lang="en-US" dirty="0"/>
              <a:t>-l </a:t>
            </a:r>
            <a:r>
              <a:rPr lang="en-US" dirty="0" err="1"/>
              <a:t>când</a:t>
            </a:r>
            <a:r>
              <a:rPr lang="en-US" dirty="0"/>
              <a:t> </a:t>
            </a:r>
            <a:r>
              <a:rPr lang="en-US" dirty="0" err="1"/>
              <a:t>îl</a:t>
            </a:r>
            <a:r>
              <a:rPr lang="en-US" dirty="0"/>
              <a:t> </a:t>
            </a:r>
            <a:r>
              <a:rPr lang="en-US" dirty="0" err="1"/>
              <a:t>remontați</a:t>
            </a:r>
            <a:r>
              <a:rPr lang="en-US" dirty="0"/>
              <a:t>.</a:t>
            </a:r>
          </a:p>
          <a:p>
            <a:pPr>
              <a:lnSpc>
                <a:spcPct val="150000"/>
              </a:lnSpc>
            </a:pPr>
            <a:r>
              <a:rPr lang="en-US" dirty="0" err="1"/>
              <a:t>Mențineți</a:t>
            </a:r>
            <a:r>
              <a:rPr lang="en-US" dirty="0"/>
              <a:t> </a:t>
            </a:r>
            <a:r>
              <a:rPr lang="en-US" dirty="0" err="1"/>
              <a:t>monitorul</a:t>
            </a:r>
            <a:r>
              <a:rPr lang="en-US" dirty="0"/>
              <a:t> </a:t>
            </a:r>
            <a:r>
              <a:rPr lang="en-US" dirty="0" err="1"/>
              <a:t>în</a:t>
            </a:r>
            <a:r>
              <a:rPr lang="en-US" dirty="0"/>
              <a:t> </a:t>
            </a:r>
            <a:r>
              <a:rPr lang="en-US" dirty="0" err="1"/>
              <a:t>funcție</a:t>
            </a:r>
            <a:r>
              <a:rPr lang="en-US" dirty="0"/>
              <a:t> pe </a:t>
            </a:r>
            <a:r>
              <a:rPr lang="en-US" dirty="0" err="1"/>
              <a:t>timpul</a:t>
            </a:r>
            <a:r>
              <a:rPr lang="en-US" dirty="0"/>
              <a:t> </a:t>
            </a:r>
            <a:r>
              <a:rPr lang="en-US" dirty="0" err="1"/>
              <a:t>nopții</a:t>
            </a:r>
            <a:endParaRPr lang="en-US" dirty="0"/>
          </a:p>
          <a:p>
            <a:endParaRPr lang="en-US" dirty="0"/>
          </a:p>
        </p:txBody>
      </p:sp>
    </p:spTree>
    <p:extLst>
      <p:ext uri="{BB962C8B-B14F-4D97-AF65-F5344CB8AC3E}">
        <p14:creationId xmlns:p14="http://schemas.microsoft.com/office/powerpoint/2010/main" val="32908756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B726F4D-E8BC-053A-E477-7C02AD0FBDE9}"/>
              </a:ext>
            </a:extLst>
          </p:cNvPr>
          <p:cNvSpPr txBox="1"/>
          <p:nvPr/>
        </p:nvSpPr>
        <p:spPr>
          <a:xfrm>
            <a:off x="6742934" y="2088897"/>
            <a:ext cx="4502859" cy="3488584"/>
          </a:xfrm>
          <a:prstGeom prst="rect">
            <a:avLst/>
          </a:prstGeom>
          <a:noFill/>
          <a:ln w="38100">
            <a:solidFill>
              <a:srgbClr val="C00000"/>
            </a:solidFill>
            <a:prstDash val="solid"/>
            <a:extLst>
              <a:ext uri="{C807C97D-BFC1-408E-A445-0C87EB9F89A2}">
                <ask:lineSketchStyleProps xmlns:ask="http://schemas.microsoft.com/office/drawing/2018/sketchyshapes" sd="1605248606">
                  <a:custGeom>
                    <a:avLst/>
                    <a:gdLst>
                      <a:gd name="connsiteX0" fmla="*/ 0 w 3805099"/>
                      <a:gd name="connsiteY0" fmla="*/ 0 h 3488584"/>
                      <a:gd name="connsiteX1" fmla="*/ 581637 w 3805099"/>
                      <a:gd name="connsiteY1" fmla="*/ 0 h 3488584"/>
                      <a:gd name="connsiteX2" fmla="*/ 1201324 w 3805099"/>
                      <a:gd name="connsiteY2" fmla="*/ 0 h 3488584"/>
                      <a:gd name="connsiteX3" fmla="*/ 1668808 w 3805099"/>
                      <a:gd name="connsiteY3" fmla="*/ 0 h 3488584"/>
                      <a:gd name="connsiteX4" fmla="*/ 2288495 w 3805099"/>
                      <a:gd name="connsiteY4" fmla="*/ 0 h 3488584"/>
                      <a:gd name="connsiteX5" fmla="*/ 2717928 w 3805099"/>
                      <a:gd name="connsiteY5" fmla="*/ 0 h 3488584"/>
                      <a:gd name="connsiteX6" fmla="*/ 3147360 w 3805099"/>
                      <a:gd name="connsiteY6" fmla="*/ 0 h 3488584"/>
                      <a:gd name="connsiteX7" fmla="*/ 3805099 w 3805099"/>
                      <a:gd name="connsiteY7" fmla="*/ 0 h 3488584"/>
                      <a:gd name="connsiteX8" fmla="*/ 3805099 w 3805099"/>
                      <a:gd name="connsiteY8" fmla="*/ 511659 h 3488584"/>
                      <a:gd name="connsiteX9" fmla="*/ 3805099 w 3805099"/>
                      <a:gd name="connsiteY9" fmla="*/ 1023318 h 3488584"/>
                      <a:gd name="connsiteX10" fmla="*/ 3805099 w 3805099"/>
                      <a:gd name="connsiteY10" fmla="*/ 1639634 h 3488584"/>
                      <a:gd name="connsiteX11" fmla="*/ 3805099 w 3805099"/>
                      <a:gd name="connsiteY11" fmla="*/ 2186179 h 3488584"/>
                      <a:gd name="connsiteX12" fmla="*/ 3805099 w 3805099"/>
                      <a:gd name="connsiteY12" fmla="*/ 2697838 h 3488584"/>
                      <a:gd name="connsiteX13" fmla="*/ 3805099 w 3805099"/>
                      <a:gd name="connsiteY13" fmla="*/ 3488584 h 3488584"/>
                      <a:gd name="connsiteX14" fmla="*/ 3299564 w 3805099"/>
                      <a:gd name="connsiteY14" fmla="*/ 3488584 h 3488584"/>
                      <a:gd name="connsiteX15" fmla="*/ 2755979 w 3805099"/>
                      <a:gd name="connsiteY15" fmla="*/ 3488584 h 3488584"/>
                      <a:gd name="connsiteX16" fmla="*/ 2326546 w 3805099"/>
                      <a:gd name="connsiteY16" fmla="*/ 3488584 h 3488584"/>
                      <a:gd name="connsiteX17" fmla="*/ 1859063 w 3805099"/>
                      <a:gd name="connsiteY17" fmla="*/ 3488584 h 3488584"/>
                      <a:gd name="connsiteX18" fmla="*/ 1429630 w 3805099"/>
                      <a:gd name="connsiteY18" fmla="*/ 3488584 h 3488584"/>
                      <a:gd name="connsiteX19" fmla="*/ 847993 w 3805099"/>
                      <a:gd name="connsiteY19" fmla="*/ 3488584 h 3488584"/>
                      <a:gd name="connsiteX20" fmla="*/ 0 w 3805099"/>
                      <a:gd name="connsiteY20" fmla="*/ 3488584 h 3488584"/>
                      <a:gd name="connsiteX21" fmla="*/ 0 w 3805099"/>
                      <a:gd name="connsiteY21" fmla="*/ 2942039 h 3488584"/>
                      <a:gd name="connsiteX22" fmla="*/ 0 w 3805099"/>
                      <a:gd name="connsiteY22" fmla="*/ 2430380 h 3488584"/>
                      <a:gd name="connsiteX23" fmla="*/ 0 w 3805099"/>
                      <a:gd name="connsiteY23" fmla="*/ 1848950 h 3488584"/>
                      <a:gd name="connsiteX24" fmla="*/ 0 w 3805099"/>
                      <a:gd name="connsiteY24" fmla="*/ 1372176 h 3488584"/>
                      <a:gd name="connsiteX25" fmla="*/ 0 w 3805099"/>
                      <a:gd name="connsiteY25" fmla="*/ 755860 h 3488584"/>
                      <a:gd name="connsiteX26" fmla="*/ 0 w 3805099"/>
                      <a:gd name="connsiteY26" fmla="*/ 0 h 3488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805099" h="3488584" extrusionOk="0">
                        <a:moveTo>
                          <a:pt x="0" y="0"/>
                        </a:moveTo>
                        <a:cubicBezTo>
                          <a:pt x="149850" y="-7782"/>
                          <a:pt x="406683" y="25593"/>
                          <a:pt x="581637" y="0"/>
                        </a:cubicBezTo>
                        <a:cubicBezTo>
                          <a:pt x="756591" y="-25593"/>
                          <a:pt x="963159" y="29740"/>
                          <a:pt x="1201324" y="0"/>
                        </a:cubicBezTo>
                        <a:cubicBezTo>
                          <a:pt x="1439489" y="-29740"/>
                          <a:pt x="1453797" y="35316"/>
                          <a:pt x="1668808" y="0"/>
                        </a:cubicBezTo>
                        <a:cubicBezTo>
                          <a:pt x="1883819" y="-35316"/>
                          <a:pt x="2075967" y="53667"/>
                          <a:pt x="2288495" y="0"/>
                        </a:cubicBezTo>
                        <a:cubicBezTo>
                          <a:pt x="2501023" y="-53667"/>
                          <a:pt x="2517644" y="18587"/>
                          <a:pt x="2717928" y="0"/>
                        </a:cubicBezTo>
                        <a:cubicBezTo>
                          <a:pt x="2918212" y="-18587"/>
                          <a:pt x="2989342" y="47494"/>
                          <a:pt x="3147360" y="0"/>
                        </a:cubicBezTo>
                        <a:cubicBezTo>
                          <a:pt x="3305378" y="-47494"/>
                          <a:pt x="3522840" y="51116"/>
                          <a:pt x="3805099" y="0"/>
                        </a:cubicBezTo>
                        <a:cubicBezTo>
                          <a:pt x="3816953" y="178808"/>
                          <a:pt x="3769109" y="362008"/>
                          <a:pt x="3805099" y="511659"/>
                        </a:cubicBezTo>
                        <a:cubicBezTo>
                          <a:pt x="3841089" y="661310"/>
                          <a:pt x="3791902" y="892435"/>
                          <a:pt x="3805099" y="1023318"/>
                        </a:cubicBezTo>
                        <a:cubicBezTo>
                          <a:pt x="3818296" y="1154201"/>
                          <a:pt x="3740690" y="1504817"/>
                          <a:pt x="3805099" y="1639634"/>
                        </a:cubicBezTo>
                        <a:cubicBezTo>
                          <a:pt x="3869508" y="1774451"/>
                          <a:pt x="3763510" y="1988118"/>
                          <a:pt x="3805099" y="2186179"/>
                        </a:cubicBezTo>
                        <a:cubicBezTo>
                          <a:pt x="3846688" y="2384240"/>
                          <a:pt x="3752137" y="2506130"/>
                          <a:pt x="3805099" y="2697838"/>
                        </a:cubicBezTo>
                        <a:cubicBezTo>
                          <a:pt x="3858061" y="2889546"/>
                          <a:pt x="3768744" y="3119415"/>
                          <a:pt x="3805099" y="3488584"/>
                        </a:cubicBezTo>
                        <a:cubicBezTo>
                          <a:pt x="3659695" y="3499196"/>
                          <a:pt x="3404076" y="3475890"/>
                          <a:pt x="3299564" y="3488584"/>
                        </a:cubicBezTo>
                        <a:cubicBezTo>
                          <a:pt x="3195052" y="3501278"/>
                          <a:pt x="2907208" y="3457891"/>
                          <a:pt x="2755979" y="3488584"/>
                        </a:cubicBezTo>
                        <a:cubicBezTo>
                          <a:pt x="2604750" y="3519277"/>
                          <a:pt x="2486912" y="3465363"/>
                          <a:pt x="2326546" y="3488584"/>
                        </a:cubicBezTo>
                        <a:cubicBezTo>
                          <a:pt x="2166180" y="3511805"/>
                          <a:pt x="1988695" y="3465578"/>
                          <a:pt x="1859063" y="3488584"/>
                        </a:cubicBezTo>
                        <a:cubicBezTo>
                          <a:pt x="1729431" y="3511590"/>
                          <a:pt x="1589136" y="3457220"/>
                          <a:pt x="1429630" y="3488584"/>
                        </a:cubicBezTo>
                        <a:cubicBezTo>
                          <a:pt x="1270124" y="3519948"/>
                          <a:pt x="1013241" y="3487264"/>
                          <a:pt x="847993" y="3488584"/>
                        </a:cubicBezTo>
                        <a:cubicBezTo>
                          <a:pt x="682745" y="3489904"/>
                          <a:pt x="375216" y="3453568"/>
                          <a:pt x="0" y="3488584"/>
                        </a:cubicBezTo>
                        <a:cubicBezTo>
                          <a:pt x="-52304" y="3218321"/>
                          <a:pt x="51367" y="3132517"/>
                          <a:pt x="0" y="2942039"/>
                        </a:cubicBezTo>
                        <a:cubicBezTo>
                          <a:pt x="-51367" y="2751561"/>
                          <a:pt x="46487" y="2680773"/>
                          <a:pt x="0" y="2430380"/>
                        </a:cubicBezTo>
                        <a:cubicBezTo>
                          <a:pt x="-46487" y="2179987"/>
                          <a:pt x="31961" y="2135274"/>
                          <a:pt x="0" y="1848950"/>
                        </a:cubicBezTo>
                        <a:cubicBezTo>
                          <a:pt x="-31961" y="1562626"/>
                          <a:pt x="42072" y="1474585"/>
                          <a:pt x="0" y="1372176"/>
                        </a:cubicBezTo>
                        <a:cubicBezTo>
                          <a:pt x="-42072" y="1269767"/>
                          <a:pt x="39307" y="943527"/>
                          <a:pt x="0" y="755860"/>
                        </a:cubicBezTo>
                        <a:cubicBezTo>
                          <a:pt x="-39307" y="568193"/>
                          <a:pt x="7189" y="179139"/>
                          <a:pt x="0" y="0"/>
                        </a:cubicBezTo>
                        <a:close/>
                      </a:path>
                    </a:pathLst>
                  </a:custGeom>
                  <ask:type>
                    <ask:lineSketchNone/>
                  </ask:type>
                </ask:lineSketchStyleProps>
              </a:ext>
            </a:extLst>
          </a:ln>
        </p:spPr>
        <p:txBody>
          <a:bodyPr wrap="square" rtlCol="0">
            <a:spAutoFit/>
          </a:bodyPr>
          <a:lstStyle/>
          <a:p>
            <a:pPr marL="0" marR="0" lvl="0" indent="0" algn="ctr" defTabSz="1219110" eaLnBrk="1" fontAlgn="auto" latinLnBrk="0" hangingPunct="1">
              <a:lnSpc>
                <a:spcPts val="2200"/>
              </a:lnSpc>
              <a:spcBef>
                <a:spcPts val="0"/>
              </a:spcBef>
              <a:spcAft>
                <a:spcPts val="0"/>
              </a:spcAft>
              <a:buClrTx/>
              <a:buSzTx/>
              <a:buFontTx/>
              <a:buNone/>
              <a:tabLst/>
              <a:defRPr/>
            </a:pPr>
            <a:r>
              <a:rPr kumimoji="0" lang="ro-RO" sz="2400" b="1" i="0" u="none" strike="noStrike" kern="0" cap="none" spc="0" normalizeH="0" baseline="0" noProof="0" dirty="0">
                <a:ln>
                  <a:noFill/>
                </a:ln>
                <a:solidFill>
                  <a:srgbClr val="323C8E">
                    <a:lumMod val="50000"/>
                  </a:srgbClr>
                </a:solidFill>
                <a:effectLst/>
                <a:uLnTx/>
                <a:uFillTx/>
              </a:rPr>
              <a:t>Paradoxul HTA</a:t>
            </a:r>
            <a:r>
              <a:rPr kumimoji="0" lang="en-US" sz="2400" b="1" i="0" u="none" strike="noStrike" kern="0" cap="none" spc="0" normalizeH="0" baseline="0" noProof="0" dirty="0">
                <a:ln>
                  <a:noFill/>
                </a:ln>
                <a:solidFill>
                  <a:srgbClr val="323C8E">
                    <a:lumMod val="50000"/>
                  </a:srgbClr>
                </a:solidFill>
                <a:effectLst/>
                <a:uLnTx/>
                <a:uFillTx/>
              </a:rPr>
              <a:t>:</a:t>
            </a:r>
            <a:r>
              <a:rPr kumimoji="0" lang="ro-RO" sz="2400" b="1" i="0" u="none" strike="noStrike" kern="0" cap="none" spc="0" normalizeH="0" baseline="0" noProof="0" dirty="0">
                <a:ln>
                  <a:noFill/>
                </a:ln>
                <a:solidFill>
                  <a:srgbClr val="323C8E">
                    <a:lumMod val="50000"/>
                  </a:srgbClr>
                </a:solidFill>
                <a:effectLst/>
                <a:uLnTx/>
                <a:uFillTx/>
              </a:rPr>
              <a:t> control insuficient, in ciuda imbunatatirii strategiilor terapeutice</a:t>
            </a:r>
          </a:p>
          <a:p>
            <a:pPr marL="0" marR="0" lvl="0" indent="0" defTabSz="1219110" eaLnBrk="1" fontAlgn="auto" latinLnBrk="0" hangingPunct="1">
              <a:lnSpc>
                <a:spcPts val="2200"/>
              </a:lnSpc>
              <a:spcBef>
                <a:spcPts val="0"/>
              </a:spcBef>
              <a:spcAft>
                <a:spcPts val="0"/>
              </a:spcAft>
              <a:buClrTx/>
              <a:buSzTx/>
              <a:buFontTx/>
              <a:buNone/>
              <a:tabLst/>
              <a:defRPr/>
            </a:pPr>
            <a:endParaRPr kumimoji="0" lang="en-US" sz="2400" b="1" i="0" u="none" strike="noStrike" kern="0" cap="none" spc="0" normalizeH="0" baseline="0" noProof="0" dirty="0">
              <a:ln>
                <a:noFill/>
              </a:ln>
              <a:solidFill>
                <a:srgbClr val="323C8E">
                  <a:lumMod val="50000"/>
                </a:srgbClr>
              </a:solidFill>
              <a:effectLst/>
              <a:uLnTx/>
              <a:uFillTx/>
            </a:endParaRPr>
          </a:p>
          <a:p>
            <a:pPr marL="285750" marR="0" lvl="0" indent="-285750" defTabSz="1219110" eaLnBrk="1" fontAlgn="auto" latinLnBrk="0" hangingPunct="1">
              <a:lnSpc>
                <a:spcPts val="2200"/>
              </a:lnSpc>
              <a:spcBef>
                <a:spcPts val="0"/>
              </a:spcBef>
              <a:spcAft>
                <a:spcPts val="0"/>
              </a:spcAft>
              <a:buClrTx/>
              <a:buSzTx/>
              <a:buFontTx/>
              <a:buChar char="-"/>
              <a:tabLst/>
              <a:defRPr/>
            </a:pPr>
            <a:r>
              <a:rPr kumimoji="0" lang="ro-RO" sz="2200" b="0" i="0" u="none" strike="noStrike" kern="0" cap="none" spc="0" normalizeH="0" baseline="0" noProof="0" dirty="0">
                <a:ln>
                  <a:noFill/>
                </a:ln>
                <a:solidFill>
                  <a:srgbClr val="323C8E">
                    <a:lumMod val="50000"/>
                  </a:srgbClr>
                </a:solidFill>
                <a:effectLst/>
                <a:uLnTx/>
                <a:uFillTx/>
              </a:rPr>
              <a:t>Desi este usor de diagnosticat, ADESEA ramane </a:t>
            </a:r>
            <a:r>
              <a:rPr kumimoji="0" lang="ro-RO" sz="2200" b="1" i="0" u="none" strike="noStrike" kern="0" cap="none" spc="0" normalizeH="0" baseline="0" noProof="0" dirty="0">
                <a:ln>
                  <a:noFill/>
                </a:ln>
                <a:solidFill>
                  <a:srgbClr val="323C8E">
                    <a:lumMod val="50000"/>
                  </a:srgbClr>
                </a:solidFill>
                <a:effectLst/>
                <a:uLnTx/>
                <a:uFillTx/>
              </a:rPr>
              <a:t>nediagnosticata</a:t>
            </a:r>
            <a:endParaRPr kumimoji="0" lang="en-US" sz="2200" b="1" i="0" u="none" strike="noStrike" kern="0" cap="none" spc="0" normalizeH="0" baseline="0" noProof="0" dirty="0">
              <a:ln>
                <a:noFill/>
              </a:ln>
              <a:solidFill>
                <a:srgbClr val="323C8E">
                  <a:lumMod val="50000"/>
                </a:srgbClr>
              </a:solidFill>
              <a:effectLst/>
              <a:uLnTx/>
              <a:uFillTx/>
            </a:endParaRPr>
          </a:p>
          <a:p>
            <a:pPr marL="285750" marR="0" lvl="0" indent="-285750" defTabSz="1219110" eaLnBrk="1" fontAlgn="auto" latinLnBrk="0" hangingPunct="1">
              <a:lnSpc>
                <a:spcPts val="2200"/>
              </a:lnSpc>
              <a:spcBef>
                <a:spcPts val="0"/>
              </a:spcBef>
              <a:spcAft>
                <a:spcPts val="0"/>
              </a:spcAft>
              <a:buClrTx/>
              <a:buSzTx/>
              <a:buFontTx/>
              <a:buChar char="-"/>
              <a:tabLst/>
              <a:defRPr/>
            </a:pPr>
            <a:r>
              <a:rPr kumimoji="0" lang="ro-RO" sz="2200" b="0" i="0" u="none" strike="noStrike" kern="0" cap="none" spc="0" normalizeH="0" baseline="0" noProof="0" dirty="0">
                <a:ln>
                  <a:noFill/>
                </a:ln>
                <a:solidFill>
                  <a:srgbClr val="323C8E">
                    <a:lumMod val="50000"/>
                  </a:srgbClr>
                </a:solidFill>
                <a:effectLst/>
                <a:uLnTx/>
                <a:uFillTx/>
              </a:rPr>
              <a:t>Desi este simplu de tratat, ADESEA</a:t>
            </a:r>
            <a:r>
              <a:rPr kumimoji="0" lang="en-US" sz="2200" b="0" i="0" u="none" strike="noStrike" kern="0" cap="none" spc="0" normalizeH="0" baseline="0" noProof="0" dirty="0">
                <a:ln>
                  <a:noFill/>
                </a:ln>
                <a:solidFill>
                  <a:srgbClr val="323C8E">
                    <a:lumMod val="50000"/>
                  </a:srgbClr>
                </a:solidFill>
                <a:effectLst/>
                <a:uLnTx/>
                <a:uFillTx/>
              </a:rPr>
              <a:t> r</a:t>
            </a:r>
            <a:r>
              <a:rPr kumimoji="0" lang="ro-RO" sz="2200" b="0" i="0" u="none" strike="noStrike" kern="0" cap="none" spc="0" normalizeH="0" baseline="0" noProof="0" dirty="0">
                <a:ln>
                  <a:noFill/>
                </a:ln>
                <a:solidFill>
                  <a:srgbClr val="323C8E">
                    <a:lumMod val="50000"/>
                  </a:srgbClr>
                </a:solidFill>
                <a:effectLst/>
                <a:uLnTx/>
                <a:uFillTx/>
              </a:rPr>
              <a:t>amane</a:t>
            </a:r>
            <a:r>
              <a:rPr kumimoji="0" lang="en-US" sz="2200" b="0" i="0" u="none" strike="noStrike" kern="0" cap="none" spc="0" normalizeH="0" baseline="0" noProof="0" dirty="0">
                <a:ln>
                  <a:noFill/>
                </a:ln>
                <a:solidFill>
                  <a:srgbClr val="323C8E">
                    <a:lumMod val="50000"/>
                  </a:srgbClr>
                </a:solidFill>
                <a:effectLst/>
                <a:uLnTx/>
                <a:uFillTx/>
              </a:rPr>
              <a:t> </a:t>
            </a:r>
            <a:r>
              <a:rPr kumimoji="0" lang="en-US" sz="2200" b="1" i="0" u="none" strike="noStrike" kern="0" cap="none" spc="0" normalizeH="0" baseline="0" noProof="0" dirty="0">
                <a:ln>
                  <a:noFill/>
                </a:ln>
                <a:solidFill>
                  <a:srgbClr val="323C8E">
                    <a:lumMod val="50000"/>
                  </a:srgbClr>
                </a:solidFill>
                <a:effectLst/>
                <a:uLnTx/>
                <a:uFillTx/>
              </a:rPr>
              <a:t>n</a:t>
            </a:r>
            <a:r>
              <a:rPr kumimoji="0" lang="ro-RO" sz="2200" b="1" i="0" u="none" strike="noStrike" kern="0" cap="none" spc="0" normalizeH="0" baseline="0" noProof="0" dirty="0">
                <a:ln>
                  <a:noFill/>
                </a:ln>
                <a:solidFill>
                  <a:srgbClr val="323C8E">
                    <a:lumMod val="50000"/>
                  </a:srgbClr>
                </a:solidFill>
                <a:effectLst/>
                <a:uLnTx/>
                <a:uFillTx/>
              </a:rPr>
              <a:t>etratata</a:t>
            </a:r>
            <a:endParaRPr kumimoji="0" lang="en-US" sz="2200" b="1" i="0" u="none" strike="noStrike" kern="0" cap="none" spc="0" normalizeH="0" baseline="0" noProof="0" dirty="0">
              <a:ln>
                <a:noFill/>
              </a:ln>
              <a:solidFill>
                <a:srgbClr val="323C8E">
                  <a:lumMod val="50000"/>
                </a:srgbClr>
              </a:solidFill>
              <a:effectLst/>
              <a:uLnTx/>
              <a:uFillTx/>
            </a:endParaRPr>
          </a:p>
          <a:p>
            <a:pPr marL="285750" marR="0" lvl="0" indent="-285750" defTabSz="1219110" eaLnBrk="1" fontAlgn="auto" latinLnBrk="0" hangingPunct="1">
              <a:lnSpc>
                <a:spcPts val="2200"/>
              </a:lnSpc>
              <a:spcBef>
                <a:spcPts val="0"/>
              </a:spcBef>
              <a:spcAft>
                <a:spcPts val="0"/>
              </a:spcAft>
              <a:buClrTx/>
              <a:buSzTx/>
              <a:buFontTx/>
              <a:buChar char="-"/>
              <a:tabLst/>
              <a:defRPr/>
            </a:pPr>
            <a:r>
              <a:rPr kumimoji="0" lang="ro-RO" sz="2200" b="0" i="0" u="none" strike="noStrike" kern="0" cap="none" spc="0" normalizeH="0" baseline="0" noProof="0" dirty="0">
                <a:ln>
                  <a:noFill/>
                </a:ln>
                <a:solidFill>
                  <a:srgbClr val="323C8E">
                    <a:lumMod val="50000"/>
                  </a:srgbClr>
                </a:solidFill>
                <a:effectLst/>
                <a:uLnTx/>
                <a:uFillTx/>
              </a:rPr>
              <a:t>In ciuda tratamentelor eficiente existente, ADESEA ramane</a:t>
            </a:r>
            <a:r>
              <a:rPr kumimoji="0" lang="en-US" sz="2200" b="0" i="0" u="none" strike="noStrike" kern="0" cap="none" spc="0" normalizeH="0" baseline="0" noProof="0" dirty="0">
                <a:ln>
                  <a:noFill/>
                </a:ln>
                <a:solidFill>
                  <a:srgbClr val="323C8E">
                    <a:lumMod val="50000"/>
                  </a:srgbClr>
                </a:solidFill>
                <a:effectLst/>
                <a:uLnTx/>
                <a:uFillTx/>
              </a:rPr>
              <a:t> </a:t>
            </a:r>
            <a:r>
              <a:rPr kumimoji="0" lang="en-US" sz="2200" b="1" i="0" u="none" strike="noStrike" kern="0" cap="none" spc="0" normalizeH="0" baseline="0" noProof="0" dirty="0">
                <a:ln>
                  <a:noFill/>
                </a:ln>
                <a:solidFill>
                  <a:srgbClr val="323C8E">
                    <a:lumMod val="50000"/>
                  </a:srgbClr>
                </a:solidFill>
                <a:effectLst/>
                <a:uLnTx/>
                <a:uFillTx/>
              </a:rPr>
              <a:t>n</a:t>
            </a:r>
            <a:r>
              <a:rPr kumimoji="0" lang="ro-RO" sz="2200" b="1" i="0" u="none" strike="noStrike" kern="0" cap="none" spc="0" normalizeH="0" baseline="0" noProof="0" dirty="0">
                <a:ln>
                  <a:noFill/>
                </a:ln>
                <a:solidFill>
                  <a:srgbClr val="323C8E">
                    <a:lumMod val="50000"/>
                  </a:srgbClr>
                </a:solidFill>
                <a:effectLst/>
                <a:uLnTx/>
                <a:uFillTx/>
              </a:rPr>
              <a:t>e</a:t>
            </a:r>
            <a:r>
              <a:rPr kumimoji="0" lang="en-US" sz="2200" b="1" i="0" u="none" strike="noStrike" kern="0" cap="none" spc="0" normalizeH="0" baseline="0" noProof="0" dirty="0">
                <a:ln>
                  <a:noFill/>
                </a:ln>
                <a:solidFill>
                  <a:srgbClr val="323C8E">
                    <a:lumMod val="50000"/>
                  </a:srgbClr>
                </a:solidFill>
                <a:effectLst/>
                <a:uLnTx/>
                <a:uFillTx/>
              </a:rPr>
              <a:t>control</a:t>
            </a:r>
            <a:r>
              <a:rPr kumimoji="0" lang="ro-RO" sz="2200" b="1" i="0" u="none" strike="noStrike" kern="0" cap="none" spc="0" normalizeH="0" baseline="0" noProof="0" dirty="0">
                <a:ln>
                  <a:noFill/>
                </a:ln>
                <a:solidFill>
                  <a:srgbClr val="323C8E">
                    <a:lumMod val="50000"/>
                  </a:srgbClr>
                </a:solidFill>
                <a:effectLst/>
                <a:uLnTx/>
                <a:uFillTx/>
              </a:rPr>
              <a:t>ata</a:t>
            </a:r>
            <a:endParaRPr kumimoji="0" lang="en-US" sz="2200" b="1" i="0" u="none" strike="noStrike" kern="0" cap="none" spc="0" normalizeH="0" baseline="0" noProof="0" dirty="0">
              <a:ln>
                <a:noFill/>
              </a:ln>
              <a:solidFill>
                <a:srgbClr val="323C8E">
                  <a:lumMod val="50000"/>
                </a:srgbClr>
              </a:solidFill>
              <a:effectLst/>
              <a:uLnTx/>
              <a:uFillTx/>
            </a:endParaRPr>
          </a:p>
          <a:p>
            <a:pPr marL="0" marR="0" lvl="0" indent="0" defTabSz="1219110" eaLnBrk="1" fontAlgn="auto" latinLnBrk="0" hangingPunct="1">
              <a:lnSpc>
                <a:spcPts val="2200"/>
              </a:lnSpc>
              <a:spcBef>
                <a:spcPts val="0"/>
              </a:spcBef>
              <a:spcAft>
                <a:spcPts val="0"/>
              </a:spcAft>
              <a:buClrTx/>
              <a:buSzTx/>
              <a:buFontTx/>
              <a:buNone/>
              <a:tabLst/>
              <a:defRPr/>
            </a:pPr>
            <a:endParaRPr kumimoji="0" lang="en-US" sz="2400" b="1" i="0" u="none" strike="noStrike" kern="0" cap="none" spc="0" normalizeH="0" baseline="0" noProof="0" dirty="0" err="1">
              <a:ln>
                <a:noFill/>
              </a:ln>
              <a:solidFill>
                <a:srgbClr val="323C8E">
                  <a:lumMod val="50000"/>
                </a:srgbClr>
              </a:solidFill>
              <a:effectLst/>
              <a:uLnTx/>
              <a:uFillTx/>
            </a:endParaRPr>
          </a:p>
        </p:txBody>
      </p:sp>
      <p:sp>
        <p:nvSpPr>
          <p:cNvPr id="13" name="TextBox 12">
            <a:extLst>
              <a:ext uri="{FF2B5EF4-FFF2-40B4-BE49-F238E27FC236}">
                <a16:creationId xmlns:a16="http://schemas.microsoft.com/office/drawing/2014/main" id="{059D20D7-DC89-13FD-A873-6B63A5C6639B}"/>
              </a:ext>
            </a:extLst>
          </p:cNvPr>
          <p:cNvSpPr txBox="1"/>
          <p:nvPr/>
        </p:nvSpPr>
        <p:spPr>
          <a:xfrm>
            <a:off x="1097279" y="151075"/>
            <a:ext cx="10273086" cy="1077218"/>
          </a:xfrm>
          <a:prstGeom prst="rect">
            <a:avLst/>
          </a:prstGeom>
          <a:noFill/>
        </p:spPr>
        <p:txBody>
          <a:bodyPr wrap="square" rtlCol="0">
            <a:spAutoFit/>
          </a:bodyPr>
          <a:lstStyle/>
          <a:p>
            <a:pPr algn="ctr"/>
            <a:r>
              <a:rPr lang="ro-RO" sz="3200" b="1" dirty="0">
                <a:solidFill>
                  <a:srgbClr val="C00000"/>
                </a:solidFill>
                <a:latin typeface="+mj-lt"/>
              </a:rPr>
              <a:t>Prevalența hipertensiunii arteriale în România este mare, în ciuda creșterii gradului de conștientizare, tratament și control</a:t>
            </a:r>
          </a:p>
        </p:txBody>
      </p:sp>
      <p:graphicFrame>
        <p:nvGraphicFramePr>
          <p:cNvPr id="15" name="Diagram 14">
            <a:extLst>
              <a:ext uri="{FF2B5EF4-FFF2-40B4-BE49-F238E27FC236}">
                <a16:creationId xmlns:a16="http://schemas.microsoft.com/office/drawing/2014/main" id="{C45E4695-0A09-2DBB-2DBC-26A4BB9C1698}"/>
              </a:ext>
            </a:extLst>
          </p:cNvPr>
          <p:cNvGraphicFramePr/>
          <p:nvPr/>
        </p:nvGraphicFramePr>
        <p:xfrm>
          <a:off x="582212" y="3192448"/>
          <a:ext cx="5513788" cy="34190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7" name="Picture 16">
            <a:extLst>
              <a:ext uri="{FF2B5EF4-FFF2-40B4-BE49-F238E27FC236}">
                <a16:creationId xmlns:a16="http://schemas.microsoft.com/office/drawing/2014/main" id="{4FBE0A08-D079-15A7-061F-D1B35E1FADDA}"/>
              </a:ext>
            </a:extLst>
          </p:cNvPr>
          <p:cNvPicPr>
            <a:picLocks noChangeAspect="1"/>
          </p:cNvPicPr>
          <p:nvPr/>
        </p:nvPicPr>
        <p:blipFill>
          <a:blip r:embed="rId7"/>
          <a:stretch>
            <a:fillRect/>
          </a:stretch>
        </p:blipFill>
        <p:spPr>
          <a:xfrm>
            <a:off x="946207" y="1414852"/>
            <a:ext cx="4929808" cy="167423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75320124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Instructiuni</a:t>
            </a:r>
            <a:r>
              <a:rPr lang="en-US" dirty="0"/>
              <a:t> </a:t>
            </a:r>
            <a:r>
              <a:rPr lang="en-US" dirty="0" err="1"/>
              <a:t>pentru</a:t>
            </a:r>
            <a:r>
              <a:rPr lang="en-US" dirty="0"/>
              <a:t> </a:t>
            </a:r>
            <a:r>
              <a:rPr lang="en-US" dirty="0" err="1"/>
              <a:t>pacienti</a:t>
            </a:r>
            <a:endParaRPr lang="en-US" dirty="0"/>
          </a:p>
        </p:txBody>
      </p:sp>
      <p:sp>
        <p:nvSpPr>
          <p:cNvPr id="3" name="Content Placeholder 2"/>
          <p:cNvSpPr>
            <a:spLocks noGrp="1"/>
          </p:cNvSpPr>
          <p:nvPr>
            <p:ph idx="1"/>
          </p:nvPr>
        </p:nvSpPr>
        <p:spPr/>
        <p:txBody>
          <a:bodyPr>
            <a:noAutofit/>
          </a:bodyPr>
          <a:lstStyle/>
          <a:p>
            <a:pPr>
              <a:lnSpc>
                <a:spcPct val="150000"/>
              </a:lnSpc>
            </a:pPr>
            <a:r>
              <a:rPr lang="en-US" dirty="0" err="1"/>
              <a:t>Urmați</a:t>
            </a:r>
            <a:r>
              <a:rPr lang="en-US" dirty="0"/>
              <a:t> </a:t>
            </a:r>
            <a:r>
              <a:rPr lang="en-US" dirty="0" err="1"/>
              <a:t>activitățile</a:t>
            </a:r>
            <a:r>
              <a:rPr lang="en-US" dirty="0"/>
              <a:t> </a:t>
            </a:r>
            <a:r>
              <a:rPr lang="en-US" dirty="0" err="1"/>
              <a:t>obișnuite</a:t>
            </a:r>
            <a:r>
              <a:rPr lang="en-US" dirty="0"/>
              <a:t> cu </a:t>
            </a:r>
            <a:r>
              <a:rPr lang="en-US" dirty="0" err="1"/>
              <a:t>doar</a:t>
            </a:r>
            <a:r>
              <a:rPr lang="en-US" dirty="0"/>
              <a:t> </a:t>
            </a:r>
            <a:r>
              <a:rPr lang="en-US" dirty="0" err="1"/>
              <a:t>minime</a:t>
            </a:r>
            <a:r>
              <a:rPr lang="en-US" dirty="0"/>
              <a:t> </a:t>
            </a:r>
            <a:r>
              <a:rPr lang="en-US" dirty="0" err="1"/>
              <a:t>restricții</a:t>
            </a:r>
            <a:r>
              <a:rPr lang="en-US" dirty="0"/>
              <a:t> </a:t>
            </a:r>
            <a:r>
              <a:rPr lang="en-US" dirty="0" err="1"/>
              <a:t>și</a:t>
            </a:r>
            <a:r>
              <a:rPr lang="en-US" dirty="0"/>
              <a:t> </a:t>
            </a:r>
            <a:r>
              <a:rPr lang="en-US" dirty="0" err="1"/>
              <a:t>evitați</a:t>
            </a:r>
            <a:r>
              <a:rPr lang="en-US" dirty="0"/>
              <a:t> siesta (</a:t>
            </a:r>
            <a:r>
              <a:rPr lang="en-US" dirty="0" err="1"/>
              <a:t>culcarea</a:t>
            </a:r>
            <a:r>
              <a:rPr lang="en-US" dirty="0"/>
              <a:t> </a:t>
            </a:r>
            <a:r>
              <a:rPr lang="en-US" dirty="0" err="1"/>
              <a:t>în</a:t>
            </a:r>
            <a:r>
              <a:rPr lang="en-US" dirty="0"/>
              <a:t> </a:t>
            </a:r>
            <a:r>
              <a:rPr lang="en-US" dirty="0" err="1"/>
              <a:t>timpul</a:t>
            </a:r>
            <a:r>
              <a:rPr lang="en-US" dirty="0"/>
              <a:t> </a:t>
            </a:r>
            <a:r>
              <a:rPr lang="en-US" dirty="0" err="1"/>
              <a:t>zilei</a:t>
            </a:r>
            <a:r>
              <a:rPr lang="en-US" dirty="0"/>
              <a:t>) </a:t>
            </a:r>
            <a:r>
              <a:rPr lang="en-US" dirty="0" err="1"/>
              <a:t>în</a:t>
            </a:r>
            <a:r>
              <a:rPr lang="en-US" dirty="0"/>
              <a:t> </a:t>
            </a:r>
            <a:r>
              <a:rPr lang="en-US" dirty="0" err="1"/>
              <a:t>zilele</a:t>
            </a:r>
            <a:r>
              <a:rPr lang="en-US" dirty="0"/>
              <a:t> </a:t>
            </a:r>
            <a:r>
              <a:rPr lang="en-US" dirty="0" err="1"/>
              <a:t>în</a:t>
            </a:r>
            <a:r>
              <a:rPr lang="en-US" dirty="0"/>
              <a:t> care se </a:t>
            </a:r>
            <a:r>
              <a:rPr lang="en-US" dirty="0" err="1"/>
              <a:t>efectuează</a:t>
            </a:r>
            <a:r>
              <a:rPr lang="en-US" dirty="0"/>
              <a:t> MATA</a:t>
            </a:r>
          </a:p>
          <a:p>
            <a:pPr>
              <a:lnSpc>
                <a:spcPct val="150000"/>
              </a:lnSpc>
            </a:pPr>
            <a:r>
              <a:rPr lang="en-US" dirty="0" err="1"/>
              <a:t>Evitați</a:t>
            </a:r>
            <a:r>
              <a:rPr lang="en-US" dirty="0"/>
              <a:t> </a:t>
            </a:r>
            <a:r>
              <a:rPr lang="en-US" dirty="0" err="1"/>
              <a:t>activitățile</a:t>
            </a:r>
            <a:r>
              <a:rPr lang="en-US" dirty="0"/>
              <a:t> care </a:t>
            </a:r>
            <a:r>
              <a:rPr lang="en-US" dirty="0" err="1"/>
              <a:t>ar</a:t>
            </a:r>
            <a:r>
              <a:rPr lang="en-US" dirty="0"/>
              <a:t> </a:t>
            </a:r>
            <a:r>
              <a:rPr lang="en-US" dirty="0" err="1"/>
              <a:t>putea</a:t>
            </a:r>
            <a:r>
              <a:rPr lang="en-US" dirty="0"/>
              <a:t> </a:t>
            </a:r>
            <a:r>
              <a:rPr lang="en-US" dirty="0" err="1"/>
              <a:t>interfera</a:t>
            </a:r>
            <a:r>
              <a:rPr lang="en-US" dirty="0"/>
              <a:t> cu </a:t>
            </a:r>
            <a:r>
              <a:rPr lang="en-US" dirty="0" err="1"/>
              <a:t>activitatea</a:t>
            </a:r>
            <a:r>
              <a:rPr lang="en-US" dirty="0"/>
              <a:t> </a:t>
            </a:r>
            <a:r>
              <a:rPr lang="en-US" dirty="0" err="1"/>
              <a:t>aparatului</a:t>
            </a:r>
            <a:r>
              <a:rPr lang="en-US" dirty="0"/>
              <a:t> </a:t>
            </a:r>
            <a:r>
              <a:rPr lang="en-US" dirty="0" err="1"/>
              <a:t>sau</a:t>
            </a:r>
            <a:r>
              <a:rPr lang="en-US" dirty="0"/>
              <a:t> cu </a:t>
            </a:r>
            <a:r>
              <a:rPr lang="en-US" dirty="0" err="1"/>
              <a:t>obținerea</a:t>
            </a:r>
            <a:r>
              <a:rPr lang="en-US" dirty="0"/>
              <a:t> </a:t>
            </a:r>
            <a:r>
              <a:rPr lang="en-US" dirty="0" err="1"/>
              <a:t>unor</a:t>
            </a:r>
            <a:r>
              <a:rPr lang="en-US" dirty="0"/>
              <a:t> </a:t>
            </a:r>
            <a:r>
              <a:rPr lang="en-US" dirty="0" err="1"/>
              <a:t>valori</a:t>
            </a:r>
            <a:r>
              <a:rPr lang="en-US" dirty="0"/>
              <a:t> </a:t>
            </a:r>
            <a:r>
              <a:rPr lang="en-US" dirty="0" err="1"/>
              <a:t>reprezentative</a:t>
            </a:r>
            <a:r>
              <a:rPr lang="en-US" dirty="0"/>
              <a:t> ale TA</a:t>
            </a:r>
          </a:p>
          <a:p>
            <a:pPr>
              <a:lnSpc>
                <a:spcPct val="150000"/>
              </a:lnSpc>
            </a:pPr>
            <a:r>
              <a:rPr lang="en-US" dirty="0" err="1"/>
              <a:t>Pacienții</a:t>
            </a:r>
            <a:r>
              <a:rPr lang="en-US" dirty="0"/>
              <a:t> </a:t>
            </a:r>
            <a:r>
              <a:rPr lang="en-US" dirty="0" err="1"/>
              <a:t>ar</a:t>
            </a:r>
            <a:r>
              <a:rPr lang="en-US" dirty="0"/>
              <a:t> </a:t>
            </a:r>
            <a:r>
              <a:rPr lang="en-US" dirty="0" err="1"/>
              <a:t>trebui</a:t>
            </a:r>
            <a:r>
              <a:rPr lang="en-US" dirty="0"/>
              <a:t> </a:t>
            </a:r>
            <a:r>
              <a:rPr lang="en-US" dirty="0" err="1"/>
              <a:t>informați</a:t>
            </a:r>
            <a:r>
              <a:rPr lang="en-US" dirty="0"/>
              <a:t> </a:t>
            </a:r>
            <a:r>
              <a:rPr lang="en-US" dirty="0" err="1"/>
              <a:t>despre</a:t>
            </a:r>
            <a:r>
              <a:rPr lang="en-US" dirty="0"/>
              <a:t> data </a:t>
            </a:r>
            <a:r>
              <a:rPr lang="en-US" dirty="0" err="1"/>
              <a:t>și</a:t>
            </a:r>
            <a:r>
              <a:rPr lang="en-US" dirty="0"/>
              <a:t> </a:t>
            </a:r>
            <a:r>
              <a:rPr lang="en-US" dirty="0" err="1"/>
              <a:t>ora</a:t>
            </a:r>
            <a:r>
              <a:rPr lang="en-US" dirty="0"/>
              <a:t> </a:t>
            </a:r>
            <a:r>
              <a:rPr lang="en-US" dirty="0" err="1"/>
              <a:t>exactă</a:t>
            </a:r>
            <a:r>
              <a:rPr lang="en-US" dirty="0"/>
              <a:t> </a:t>
            </a:r>
            <a:r>
              <a:rPr lang="en-US" dirty="0" err="1"/>
              <a:t>când</a:t>
            </a:r>
            <a:r>
              <a:rPr lang="en-US" dirty="0"/>
              <a:t> </a:t>
            </a:r>
            <a:r>
              <a:rPr lang="en-US" dirty="0" err="1"/>
              <a:t>aparatul</a:t>
            </a:r>
            <a:r>
              <a:rPr lang="en-US" dirty="0"/>
              <a:t> de MATA </a:t>
            </a:r>
            <a:r>
              <a:rPr lang="en-US" dirty="0" err="1"/>
              <a:t>trebuie</a:t>
            </a:r>
            <a:r>
              <a:rPr lang="en-US" dirty="0"/>
              <a:t> </a:t>
            </a:r>
            <a:r>
              <a:rPr lang="en-US" dirty="0" err="1"/>
              <a:t>returnat</a:t>
            </a:r>
            <a:r>
              <a:rPr lang="en-US" dirty="0"/>
              <a:t>.</a:t>
            </a:r>
            <a:br>
              <a:rPr lang="en-US" dirty="0"/>
            </a:br>
            <a:endParaRPr lang="en-US" dirty="0"/>
          </a:p>
        </p:txBody>
      </p:sp>
    </p:spTree>
    <p:extLst>
      <p:ext uri="{BB962C8B-B14F-4D97-AF65-F5344CB8AC3E}">
        <p14:creationId xmlns:p14="http://schemas.microsoft.com/office/powerpoint/2010/main" val="311899330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solidFill>
                  <a:srgbClr val="00B050"/>
                </a:solidFill>
              </a:rPr>
              <a:t>Validarea</a:t>
            </a:r>
            <a:r>
              <a:rPr lang="en-US" b="1" dirty="0">
                <a:solidFill>
                  <a:srgbClr val="00B050"/>
                </a:solidFill>
              </a:rPr>
              <a:t> </a:t>
            </a:r>
            <a:r>
              <a:rPr lang="en-US" b="1" dirty="0" err="1">
                <a:solidFill>
                  <a:srgbClr val="00B050"/>
                </a:solidFill>
              </a:rPr>
              <a:t>sesiunii</a:t>
            </a:r>
            <a:r>
              <a:rPr lang="en-US" b="1" dirty="0">
                <a:solidFill>
                  <a:srgbClr val="00B050"/>
                </a:solidFill>
              </a:rPr>
              <a:t> de </a:t>
            </a:r>
            <a:r>
              <a:rPr lang="en-US" b="1" dirty="0" err="1">
                <a:solidFill>
                  <a:srgbClr val="00B050"/>
                </a:solidFill>
              </a:rPr>
              <a:t>masurare</a:t>
            </a:r>
            <a:endParaRPr lang="en-US" b="1" dirty="0">
              <a:solidFill>
                <a:srgbClr val="00B050"/>
              </a:solidFill>
            </a:endParaRPr>
          </a:p>
        </p:txBody>
      </p:sp>
      <p:sp>
        <p:nvSpPr>
          <p:cNvPr id="3" name="Content Placeholder 2"/>
          <p:cNvSpPr>
            <a:spLocks noGrp="1"/>
          </p:cNvSpPr>
          <p:nvPr>
            <p:ph idx="1"/>
          </p:nvPr>
        </p:nvSpPr>
        <p:spPr/>
        <p:txBody>
          <a:bodyPr>
            <a:noAutofit/>
          </a:bodyPr>
          <a:lstStyle/>
          <a:p>
            <a:pPr>
              <a:lnSpc>
                <a:spcPct val="150000"/>
              </a:lnSpc>
            </a:pPr>
            <a:r>
              <a:rPr lang="en-US" dirty="0" err="1"/>
              <a:t>Verificarea</a:t>
            </a:r>
            <a:r>
              <a:rPr lang="en-US" dirty="0"/>
              <a:t> </a:t>
            </a:r>
            <a:r>
              <a:rPr lang="en-US" dirty="0" err="1"/>
              <a:t>sincronizarii</a:t>
            </a:r>
            <a:r>
              <a:rPr lang="en-US" dirty="0"/>
              <a:t> TA cu </a:t>
            </a:r>
            <a:r>
              <a:rPr lang="en-US" dirty="0" err="1"/>
              <a:t>ritmul</a:t>
            </a:r>
            <a:r>
              <a:rPr lang="en-US" dirty="0"/>
              <a:t> </a:t>
            </a:r>
            <a:r>
              <a:rPr lang="en-US" dirty="0" err="1"/>
              <a:t>somn</a:t>
            </a:r>
            <a:r>
              <a:rPr lang="en-US" dirty="0"/>
              <a:t>/</a:t>
            </a:r>
            <a:r>
              <a:rPr lang="en-US" dirty="0" err="1"/>
              <a:t>veghe</a:t>
            </a:r>
            <a:endParaRPr lang="en-US" dirty="0"/>
          </a:p>
          <a:p>
            <a:pPr>
              <a:lnSpc>
                <a:spcPct val="150000"/>
              </a:lnSpc>
            </a:pPr>
            <a:r>
              <a:rPr lang="en-US" dirty="0" err="1"/>
              <a:t>Corectia</a:t>
            </a:r>
            <a:r>
              <a:rPr lang="en-US" dirty="0"/>
              <a:t> </a:t>
            </a:r>
            <a:r>
              <a:rPr lang="en-US" dirty="0" err="1"/>
              <a:t>erorilor</a:t>
            </a:r>
            <a:r>
              <a:rPr lang="en-US" dirty="0"/>
              <a:t> de </a:t>
            </a:r>
            <a:r>
              <a:rPr lang="en-US" dirty="0" err="1"/>
              <a:t>masurare</a:t>
            </a:r>
            <a:r>
              <a:rPr lang="en-US" dirty="0"/>
              <a:t> </a:t>
            </a:r>
            <a:r>
              <a:rPr lang="en-US" dirty="0" err="1"/>
              <a:t>si</a:t>
            </a:r>
            <a:r>
              <a:rPr lang="en-US" dirty="0"/>
              <a:t> a </a:t>
            </a:r>
            <a:r>
              <a:rPr lang="en-US" dirty="0" err="1"/>
              <a:t>valorilor</a:t>
            </a:r>
            <a:r>
              <a:rPr lang="en-US" dirty="0"/>
              <a:t> </a:t>
            </a:r>
            <a:r>
              <a:rPr lang="en-US" dirty="0" err="1"/>
              <a:t>anulate</a:t>
            </a:r>
            <a:r>
              <a:rPr lang="en-US" dirty="0"/>
              <a:t> de </a:t>
            </a:r>
            <a:r>
              <a:rPr lang="en-US" dirty="0" err="1"/>
              <a:t>softul</a:t>
            </a:r>
            <a:r>
              <a:rPr lang="en-US" dirty="0"/>
              <a:t> </a:t>
            </a:r>
            <a:r>
              <a:rPr lang="en-US" dirty="0" err="1"/>
              <a:t>aparatului</a:t>
            </a:r>
            <a:endParaRPr lang="en-US" dirty="0"/>
          </a:p>
          <a:p>
            <a:pPr>
              <a:lnSpc>
                <a:spcPct val="150000"/>
              </a:lnSpc>
            </a:pPr>
            <a:r>
              <a:rPr lang="en-US" dirty="0"/>
              <a:t>Min </a:t>
            </a:r>
            <a:r>
              <a:rPr lang="en-US" b="1" dirty="0">
                <a:solidFill>
                  <a:srgbClr val="00B050"/>
                </a:solidFill>
              </a:rPr>
              <a:t>70%</a:t>
            </a:r>
            <a:r>
              <a:rPr lang="en-US" dirty="0"/>
              <a:t> din </a:t>
            </a:r>
            <a:r>
              <a:rPr lang="en-US" dirty="0" err="1"/>
              <a:t>inregistrari</a:t>
            </a:r>
            <a:r>
              <a:rPr lang="en-US" dirty="0"/>
              <a:t> </a:t>
            </a:r>
            <a:r>
              <a:rPr lang="en-US" dirty="0" err="1"/>
              <a:t>valide</a:t>
            </a:r>
            <a:endParaRPr lang="en-US" dirty="0"/>
          </a:p>
          <a:p>
            <a:pPr>
              <a:lnSpc>
                <a:spcPct val="150000"/>
              </a:lnSpc>
            </a:pPr>
            <a:r>
              <a:rPr lang="en-US" b="1" dirty="0">
                <a:solidFill>
                  <a:srgbClr val="00B050"/>
                </a:solidFill>
              </a:rPr>
              <a:t>≥20 </a:t>
            </a:r>
            <a:r>
              <a:rPr lang="en-US" dirty="0" err="1"/>
              <a:t>masuratori</a:t>
            </a:r>
            <a:r>
              <a:rPr lang="en-US" dirty="0"/>
              <a:t> </a:t>
            </a:r>
            <a:r>
              <a:rPr lang="en-US" dirty="0" err="1"/>
              <a:t>valide</a:t>
            </a:r>
            <a:r>
              <a:rPr lang="en-US" dirty="0"/>
              <a:t> in </a:t>
            </a:r>
            <a:r>
              <a:rPr lang="en-US" dirty="0" err="1"/>
              <a:t>timpul</a:t>
            </a:r>
            <a:r>
              <a:rPr lang="en-US" dirty="0"/>
              <a:t> </a:t>
            </a:r>
            <a:r>
              <a:rPr lang="en-US" dirty="0" err="1"/>
              <a:t>zilei</a:t>
            </a:r>
            <a:endParaRPr lang="en-US" dirty="0"/>
          </a:p>
          <a:p>
            <a:pPr>
              <a:lnSpc>
                <a:spcPct val="150000"/>
              </a:lnSpc>
            </a:pPr>
            <a:r>
              <a:rPr lang="en-US" b="1" dirty="0">
                <a:solidFill>
                  <a:srgbClr val="00B050"/>
                </a:solidFill>
              </a:rPr>
              <a:t>≥7</a:t>
            </a:r>
            <a:r>
              <a:rPr lang="en-US" dirty="0"/>
              <a:t> </a:t>
            </a:r>
            <a:r>
              <a:rPr lang="en-US" dirty="0" err="1"/>
              <a:t>masuratori</a:t>
            </a:r>
            <a:r>
              <a:rPr lang="en-US" dirty="0"/>
              <a:t> </a:t>
            </a:r>
            <a:r>
              <a:rPr lang="en-US" dirty="0" err="1"/>
              <a:t>valide</a:t>
            </a:r>
            <a:r>
              <a:rPr lang="en-US" dirty="0"/>
              <a:t> in </a:t>
            </a:r>
            <a:r>
              <a:rPr lang="en-US" dirty="0" err="1"/>
              <a:t>cursul</a:t>
            </a:r>
            <a:r>
              <a:rPr lang="en-US" dirty="0"/>
              <a:t> </a:t>
            </a:r>
            <a:r>
              <a:rPr lang="en-US" dirty="0" err="1"/>
              <a:t>noptii</a:t>
            </a:r>
            <a:endParaRPr lang="en-US" dirty="0"/>
          </a:p>
        </p:txBody>
      </p:sp>
    </p:spTree>
    <p:extLst>
      <p:ext uri="{BB962C8B-B14F-4D97-AF65-F5344CB8AC3E}">
        <p14:creationId xmlns:p14="http://schemas.microsoft.com/office/powerpoint/2010/main" val="332710127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solidFill>
                  <a:srgbClr val="C00000"/>
                </a:solidFill>
              </a:rPr>
              <a:t>Invalidarea</a:t>
            </a:r>
            <a:r>
              <a:rPr lang="en-US" b="1" dirty="0">
                <a:solidFill>
                  <a:srgbClr val="C00000"/>
                </a:solidFill>
              </a:rPr>
              <a:t> </a:t>
            </a:r>
            <a:r>
              <a:rPr lang="en-US" b="1" dirty="0" err="1">
                <a:solidFill>
                  <a:srgbClr val="C00000"/>
                </a:solidFill>
              </a:rPr>
              <a:t>masuratorilor</a:t>
            </a:r>
            <a:endParaRPr lang="en-US" b="1" dirty="0">
              <a:solidFill>
                <a:srgbClr val="C00000"/>
              </a:solidFill>
            </a:endParaRPr>
          </a:p>
        </p:txBody>
      </p:sp>
      <p:sp>
        <p:nvSpPr>
          <p:cNvPr id="3" name="Content Placeholder 2"/>
          <p:cNvSpPr>
            <a:spLocks noGrp="1"/>
          </p:cNvSpPr>
          <p:nvPr>
            <p:ph idx="1"/>
          </p:nvPr>
        </p:nvSpPr>
        <p:spPr>
          <a:xfrm>
            <a:off x="838200" y="1457325"/>
            <a:ext cx="10515600" cy="4719638"/>
          </a:xfrm>
        </p:spPr>
        <p:txBody>
          <a:bodyPr>
            <a:normAutofit/>
          </a:bodyPr>
          <a:lstStyle/>
          <a:p>
            <a:pPr>
              <a:lnSpc>
                <a:spcPct val="150000"/>
              </a:lnSpc>
            </a:pPr>
            <a:r>
              <a:rPr lang="en-US" dirty="0"/>
              <a:t> </a:t>
            </a:r>
            <a:r>
              <a:rPr lang="en-US" sz="2400" dirty="0"/>
              <a:t>≥30% </a:t>
            </a:r>
            <a:r>
              <a:rPr lang="en-US" sz="2400" dirty="0" err="1"/>
              <a:t>dintre</a:t>
            </a:r>
            <a:r>
              <a:rPr lang="en-US" sz="2400" dirty="0"/>
              <a:t> </a:t>
            </a:r>
            <a:r>
              <a:rPr lang="en-US" sz="2400" dirty="0" err="1"/>
              <a:t>măsurătorile</a:t>
            </a:r>
            <a:r>
              <a:rPr lang="en-US" sz="2400" dirty="0"/>
              <a:t> </a:t>
            </a:r>
            <a:r>
              <a:rPr lang="en-US" sz="2400" dirty="0" err="1"/>
              <a:t>programate</a:t>
            </a:r>
            <a:r>
              <a:rPr lang="en-US" sz="2400" dirty="0"/>
              <a:t> </a:t>
            </a:r>
            <a:r>
              <a:rPr lang="en-US" sz="2400" dirty="0" err="1"/>
              <a:t>sunt</a:t>
            </a:r>
            <a:r>
              <a:rPr lang="en-US" sz="2400" dirty="0"/>
              <a:t> absente</a:t>
            </a:r>
          </a:p>
          <a:p>
            <a:pPr>
              <a:lnSpc>
                <a:spcPct val="150000"/>
              </a:lnSpc>
            </a:pPr>
            <a:r>
              <a:rPr lang="en-US" sz="2400" dirty="0" err="1"/>
              <a:t>dacă</a:t>
            </a:r>
            <a:r>
              <a:rPr lang="en-US" sz="2400" dirty="0"/>
              <a:t> </a:t>
            </a:r>
            <a:r>
              <a:rPr lang="en-US" sz="2400" dirty="0" err="1"/>
              <a:t>lipsesc</a:t>
            </a:r>
            <a:r>
              <a:rPr lang="en-US" sz="2400" dirty="0"/>
              <a:t> </a:t>
            </a:r>
            <a:r>
              <a:rPr lang="en-US" sz="2400" dirty="0" err="1"/>
              <a:t>datele</a:t>
            </a:r>
            <a:r>
              <a:rPr lang="en-US" sz="2400" dirty="0"/>
              <a:t> </a:t>
            </a:r>
            <a:r>
              <a:rPr lang="en-US" sz="2400" dirty="0" err="1"/>
              <a:t>pentru</a:t>
            </a:r>
            <a:r>
              <a:rPr lang="en-US" sz="2400" dirty="0"/>
              <a:t> &gt;2 </a:t>
            </a:r>
            <a:r>
              <a:rPr lang="en-US" sz="2400" dirty="0" err="1"/>
              <a:t>intervalle</a:t>
            </a:r>
            <a:r>
              <a:rPr lang="en-US" sz="2400" dirty="0"/>
              <a:t> </a:t>
            </a:r>
            <a:r>
              <a:rPr lang="en-US" sz="2400" dirty="0" err="1"/>
              <a:t>orare</a:t>
            </a:r>
            <a:r>
              <a:rPr lang="en-US" sz="2400" dirty="0"/>
              <a:t> consecutive</a:t>
            </a:r>
          </a:p>
          <a:p>
            <a:pPr>
              <a:lnSpc>
                <a:spcPct val="150000"/>
              </a:lnSpc>
            </a:pPr>
            <a:r>
              <a:rPr lang="en-US" sz="2400" dirty="0" err="1"/>
              <a:t>dacă</a:t>
            </a:r>
            <a:r>
              <a:rPr lang="en-US" sz="2400" dirty="0"/>
              <a:t> </a:t>
            </a:r>
            <a:r>
              <a:rPr lang="en-US" sz="2400" dirty="0" err="1"/>
              <a:t>datele</a:t>
            </a:r>
            <a:r>
              <a:rPr lang="en-US" sz="2400" dirty="0"/>
              <a:t> </a:t>
            </a:r>
            <a:r>
              <a:rPr lang="en-US" sz="2400" dirty="0" err="1"/>
              <a:t>sunt</a:t>
            </a:r>
            <a:r>
              <a:rPr lang="en-US" sz="2400" dirty="0"/>
              <a:t> </a:t>
            </a:r>
            <a:r>
              <a:rPr lang="en-US" sz="2400" dirty="0" err="1"/>
              <a:t>obținute</a:t>
            </a:r>
            <a:r>
              <a:rPr lang="en-US" sz="2400" dirty="0"/>
              <a:t> </a:t>
            </a:r>
            <a:r>
              <a:rPr lang="en-US" sz="2400" dirty="0" err="1"/>
              <a:t>în</a:t>
            </a:r>
            <a:r>
              <a:rPr lang="en-US" sz="2400" dirty="0"/>
              <a:t> </a:t>
            </a:r>
            <a:r>
              <a:rPr lang="en-US" sz="2400" dirty="0" err="1"/>
              <a:t>timp</a:t>
            </a:r>
            <a:r>
              <a:rPr lang="en-US" sz="2400" dirty="0"/>
              <a:t> </a:t>
            </a:r>
            <a:r>
              <a:rPr lang="en-US" sz="2400" dirty="0" err="1"/>
              <a:t>ce</a:t>
            </a:r>
            <a:r>
              <a:rPr lang="en-US" sz="2400" dirty="0"/>
              <a:t> </a:t>
            </a:r>
            <a:r>
              <a:rPr lang="en-US" sz="2400" dirty="0" err="1"/>
              <a:t>pacienții</a:t>
            </a:r>
            <a:r>
              <a:rPr lang="en-US" sz="2400" dirty="0"/>
              <a:t> </a:t>
            </a:r>
            <a:r>
              <a:rPr lang="en-US" sz="2400" dirty="0" err="1"/>
              <a:t>mențin</a:t>
            </a:r>
            <a:r>
              <a:rPr lang="en-US" sz="2400" dirty="0"/>
              <a:t> o </a:t>
            </a:r>
            <a:r>
              <a:rPr lang="en-US" sz="2400" dirty="0" err="1"/>
              <a:t>schemă</a:t>
            </a:r>
            <a:r>
              <a:rPr lang="en-US" sz="2400" dirty="0"/>
              <a:t> </a:t>
            </a:r>
            <a:r>
              <a:rPr lang="en-US" sz="2400" dirty="0" err="1"/>
              <a:t>neregulată</a:t>
            </a:r>
            <a:r>
              <a:rPr lang="en-US" sz="2400" dirty="0"/>
              <a:t> </a:t>
            </a:r>
            <a:r>
              <a:rPr lang="en-US" sz="2400" dirty="0" err="1"/>
              <a:t>repaus</a:t>
            </a:r>
            <a:r>
              <a:rPr lang="en-US" sz="2400" dirty="0"/>
              <a:t>/</a:t>
            </a:r>
            <a:r>
              <a:rPr lang="en-US" sz="2400" dirty="0" err="1"/>
              <a:t>activitate</a:t>
            </a:r>
            <a:r>
              <a:rPr lang="en-US" sz="2400" dirty="0"/>
              <a:t> </a:t>
            </a:r>
            <a:r>
              <a:rPr lang="en-US" sz="2400" dirty="0" err="1"/>
              <a:t>în</a:t>
            </a:r>
            <a:r>
              <a:rPr lang="en-US" sz="2400" dirty="0"/>
              <a:t> </a:t>
            </a:r>
            <a:r>
              <a:rPr lang="en-US" sz="2400" dirty="0" err="1"/>
              <a:t>timpul</a:t>
            </a:r>
            <a:r>
              <a:rPr lang="en-US" sz="2400" dirty="0"/>
              <a:t> a </a:t>
            </a:r>
            <a:r>
              <a:rPr lang="en-US" sz="2400" dirty="0" err="1"/>
              <a:t>două</a:t>
            </a:r>
            <a:r>
              <a:rPr lang="en-US" sz="2400" dirty="0"/>
              <a:t> </a:t>
            </a:r>
            <a:r>
              <a:rPr lang="en-US" sz="2400" dirty="0" err="1"/>
              <a:t>perioade</a:t>
            </a:r>
            <a:r>
              <a:rPr lang="en-US" sz="2400" dirty="0"/>
              <a:t> consecutive de 24 de ore</a:t>
            </a:r>
          </a:p>
          <a:p>
            <a:pPr>
              <a:lnSpc>
                <a:spcPct val="150000"/>
              </a:lnSpc>
            </a:pPr>
            <a:r>
              <a:rPr lang="en-US" sz="2400" dirty="0" err="1"/>
              <a:t>dacă</a:t>
            </a:r>
            <a:r>
              <a:rPr lang="en-US" sz="2400" dirty="0"/>
              <a:t> </a:t>
            </a:r>
            <a:r>
              <a:rPr lang="en-US" sz="2400" dirty="0" err="1"/>
              <a:t>perioada</a:t>
            </a:r>
            <a:r>
              <a:rPr lang="en-US" sz="2400" dirty="0"/>
              <a:t> </a:t>
            </a:r>
            <a:r>
              <a:rPr lang="en-US" sz="2400" dirty="0" err="1"/>
              <a:t>somnului</a:t>
            </a:r>
            <a:r>
              <a:rPr lang="en-US" sz="2400" dirty="0"/>
              <a:t> </a:t>
            </a:r>
            <a:r>
              <a:rPr lang="en-US" sz="2400" dirty="0" err="1"/>
              <a:t>nocturn</a:t>
            </a:r>
            <a:r>
              <a:rPr lang="en-US" sz="2400" dirty="0"/>
              <a:t> e </a:t>
            </a:r>
            <a:r>
              <a:rPr lang="en-US" sz="2400" dirty="0" err="1"/>
              <a:t>mai</a:t>
            </a:r>
            <a:r>
              <a:rPr lang="en-US" sz="2400" dirty="0"/>
              <a:t> </a:t>
            </a:r>
            <a:r>
              <a:rPr lang="en-US" sz="2400" dirty="0" err="1"/>
              <a:t>mică</a:t>
            </a:r>
            <a:r>
              <a:rPr lang="en-US" sz="2400" dirty="0"/>
              <a:t> de 6 ore </a:t>
            </a:r>
            <a:r>
              <a:rPr lang="en-US" sz="2400" dirty="0" err="1"/>
              <a:t>sau</a:t>
            </a:r>
            <a:r>
              <a:rPr lang="en-US" sz="2400" dirty="0"/>
              <a:t> </a:t>
            </a:r>
            <a:r>
              <a:rPr lang="en-US" sz="2400" dirty="0" err="1"/>
              <a:t>mai</a:t>
            </a:r>
            <a:r>
              <a:rPr lang="en-US" sz="2400" dirty="0"/>
              <a:t> mare de 12 ore</a:t>
            </a:r>
          </a:p>
          <a:p>
            <a:pPr>
              <a:lnSpc>
                <a:spcPct val="150000"/>
              </a:lnSpc>
            </a:pPr>
            <a:r>
              <a:rPr lang="en-US" sz="2400" dirty="0" err="1"/>
              <a:t>Masuratori</a:t>
            </a:r>
            <a:r>
              <a:rPr lang="en-US" sz="2400" dirty="0"/>
              <a:t> considerate </a:t>
            </a:r>
            <a:r>
              <a:rPr lang="en-US" sz="2400" dirty="0" err="1"/>
              <a:t>neadecvate</a:t>
            </a:r>
            <a:r>
              <a:rPr lang="en-US" sz="2400" dirty="0"/>
              <a:t> (</a:t>
            </a:r>
            <a:r>
              <a:rPr lang="en-US" sz="2400" dirty="0" err="1"/>
              <a:t>efort</a:t>
            </a:r>
            <a:r>
              <a:rPr lang="en-US" sz="2400" dirty="0"/>
              <a:t>, </a:t>
            </a:r>
            <a:r>
              <a:rPr lang="en-US" sz="2400" dirty="0" err="1"/>
              <a:t>mișcări</a:t>
            </a:r>
            <a:r>
              <a:rPr lang="en-US" sz="2400" dirty="0"/>
              <a:t> </a:t>
            </a:r>
            <a:r>
              <a:rPr lang="en-US" sz="2400" dirty="0" err="1"/>
              <a:t>excesive</a:t>
            </a:r>
            <a:r>
              <a:rPr lang="en-US" sz="2400" dirty="0"/>
              <a:t>, </a:t>
            </a:r>
            <a:r>
              <a:rPr lang="en-US" sz="2400" dirty="0" err="1"/>
              <a:t>șofat</a:t>
            </a:r>
            <a:r>
              <a:rPr lang="en-US" sz="2400" dirty="0"/>
              <a:t> </a:t>
            </a:r>
            <a:r>
              <a:rPr lang="en-US" sz="2400" dirty="0" err="1"/>
              <a:t>sau</a:t>
            </a:r>
            <a:r>
              <a:rPr lang="en-US" sz="2400" dirty="0"/>
              <a:t> </a:t>
            </a:r>
            <a:r>
              <a:rPr lang="en-US" sz="2400" dirty="0" err="1"/>
              <a:t>în</a:t>
            </a:r>
            <a:r>
              <a:rPr lang="en-US" sz="2400" dirty="0"/>
              <a:t> </a:t>
            </a:r>
            <a:r>
              <a:rPr lang="en-US" sz="2400" dirty="0" err="1"/>
              <a:t>timpul</a:t>
            </a:r>
            <a:r>
              <a:rPr lang="en-US" sz="2400" dirty="0"/>
              <a:t> </a:t>
            </a:r>
            <a:r>
              <a:rPr lang="en-US" sz="2400" dirty="0" err="1"/>
              <a:t>unor</a:t>
            </a:r>
            <a:r>
              <a:rPr lang="en-US" sz="2400" dirty="0"/>
              <a:t> </a:t>
            </a:r>
            <a:r>
              <a:rPr lang="en-US" sz="2400" dirty="0" err="1"/>
              <a:t>stări</a:t>
            </a:r>
            <a:r>
              <a:rPr lang="en-US" sz="2400" dirty="0"/>
              <a:t> </a:t>
            </a:r>
            <a:r>
              <a:rPr lang="en-US" sz="2400" dirty="0" err="1"/>
              <a:t>emoționale</a:t>
            </a:r>
            <a:r>
              <a:rPr lang="en-US" sz="2400" dirty="0"/>
              <a:t>/de </a:t>
            </a:r>
            <a:r>
              <a:rPr lang="en-US" sz="2400" dirty="0" err="1"/>
              <a:t>dispoziție</a:t>
            </a:r>
            <a:r>
              <a:rPr lang="en-US" sz="2400" dirty="0"/>
              <a:t> </a:t>
            </a:r>
            <a:r>
              <a:rPr lang="en-US" sz="2400" dirty="0" err="1"/>
              <a:t>neobișnuite</a:t>
            </a:r>
            <a:r>
              <a:rPr lang="en-US" sz="2400" dirty="0"/>
              <a:t>)</a:t>
            </a:r>
          </a:p>
        </p:txBody>
      </p:sp>
    </p:spTree>
    <p:extLst>
      <p:ext uri="{BB962C8B-B14F-4D97-AF65-F5344CB8AC3E}">
        <p14:creationId xmlns:p14="http://schemas.microsoft.com/office/powerpoint/2010/main" val="288284943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solidFill>
                  <a:srgbClr val="0070C0"/>
                </a:solidFill>
              </a:rPr>
              <a:t>Intretinerea</a:t>
            </a:r>
            <a:r>
              <a:rPr lang="en-US" b="1" dirty="0">
                <a:solidFill>
                  <a:srgbClr val="0070C0"/>
                </a:solidFill>
              </a:rPr>
              <a:t> </a:t>
            </a:r>
            <a:r>
              <a:rPr lang="en-US" b="1" dirty="0" err="1">
                <a:solidFill>
                  <a:srgbClr val="0070C0"/>
                </a:solidFill>
              </a:rPr>
              <a:t>aparatului</a:t>
            </a:r>
            <a:endParaRPr lang="en-US" b="1" dirty="0">
              <a:solidFill>
                <a:srgbClr val="0070C0"/>
              </a:solidFill>
            </a:endParaRPr>
          </a:p>
        </p:txBody>
      </p:sp>
      <p:sp>
        <p:nvSpPr>
          <p:cNvPr id="3" name="Content Placeholder 2"/>
          <p:cNvSpPr>
            <a:spLocks noGrp="1"/>
          </p:cNvSpPr>
          <p:nvPr>
            <p:ph idx="1"/>
          </p:nvPr>
        </p:nvSpPr>
        <p:spPr>
          <a:xfrm>
            <a:off x="699041" y="2055759"/>
            <a:ext cx="5208630" cy="3415410"/>
          </a:xfrm>
        </p:spPr>
        <p:txBody>
          <a:bodyPr>
            <a:normAutofit fontScale="85000" lnSpcReduction="20000"/>
          </a:bodyPr>
          <a:lstStyle/>
          <a:p>
            <a:pPr>
              <a:lnSpc>
                <a:spcPct val="150000"/>
              </a:lnSpc>
            </a:pPr>
            <a:r>
              <a:rPr lang="en-US" dirty="0" err="1"/>
              <a:t>Aparate</a:t>
            </a:r>
            <a:r>
              <a:rPr lang="en-US" dirty="0"/>
              <a:t> validate</a:t>
            </a:r>
          </a:p>
          <a:p>
            <a:pPr>
              <a:lnSpc>
                <a:spcPct val="150000"/>
              </a:lnSpc>
            </a:pPr>
            <a:r>
              <a:rPr lang="en-US" dirty="0" err="1"/>
              <a:t>Calibrare</a:t>
            </a:r>
            <a:r>
              <a:rPr lang="en-US" dirty="0"/>
              <a:t> </a:t>
            </a:r>
            <a:r>
              <a:rPr lang="en-US" dirty="0" err="1"/>
              <a:t>aparate</a:t>
            </a:r>
            <a:r>
              <a:rPr lang="en-US" dirty="0"/>
              <a:t> </a:t>
            </a:r>
            <a:r>
              <a:rPr lang="en-US" dirty="0" err="1"/>
              <a:t>anual</a:t>
            </a:r>
            <a:endParaRPr lang="en-US" dirty="0"/>
          </a:p>
          <a:p>
            <a:pPr>
              <a:lnSpc>
                <a:spcPct val="150000"/>
              </a:lnSpc>
            </a:pPr>
            <a:r>
              <a:rPr lang="en-US" dirty="0" err="1"/>
              <a:t>Controlare</a:t>
            </a:r>
            <a:r>
              <a:rPr lang="en-US" dirty="0"/>
              <a:t> </a:t>
            </a:r>
            <a:r>
              <a:rPr lang="en-US" dirty="0" err="1"/>
              <a:t>si</a:t>
            </a:r>
            <a:r>
              <a:rPr lang="en-US" dirty="0"/>
              <a:t> </a:t>
            </a:r>
            <a:r>
              <a:rPr lang="en-US" dirty="0" err="1"/>
              <a:t>inlocuire</a:t>
            </a:r>
            <a:r>
              <a:rPr lang="en-US" dirty="0"/>
              <a:t> </a:t>
            </a:r>
            <a:r>
              <a:rPr lang="en-US" dirty="0" err="1"/>
              <a:t>baterii</a:t>
            </a:r>
            <a:endParaRPr lang="en-US" dirty="0"/>
          </a:p>
          <a:p>
            <a:pPr>
              <a:lnSpc>
                <a:spcPct val="150000"/>
              </a:lnSpc>
            </a:pPr>
            <a:r>
              <a:rPr lang="en-US" dirty="0" err="1"/>
              <a:t>Scoaterea</a:t>
            </a:r>
            <a:r>
              <a:rPr lang="en-US" dirty="0"/>
              <a:t> </a:t>
            </a:r>
            <a:r>
              <a:rPr lang="en-US" dirty="0" err="1"/>
              <a:t>bateriilor</a:t>
            </a:r>
            <a:r>
              <a:rPr lang="en-US" dirty="0"/>
              <a:t> </a:t>
            </a:r>
            <a:r>
              <a:rPr lang="en-US" dirty="0" err="1"/>
              <a:t>cand</a:t>
            </a:r>
            <a:r>
              <a:rPr lang="en-US" dirty="0"/>
              <a:t> </a:t>
            </a:r>
            <a:r>
              <a:rPr lang="en-US" dirty="0" err="1"/>
              <a:t>aparatul</a:t>
            </a:r>
            <a:r>
              <a:rPr lang="en-US" dirty="0"/>
              <a:t> nu </a:t>
            </a:r>
            <a:r>
              <a:rPr lang="en-US" dirty="0" err="1"/>
              <a:t>este</a:t>
            </a:r>
            <a:r>
              <a:rPr lang="en-US" dirty="0"/>
              <a:t> </a:t>
            </a:r>
            <a:r>
              <a:rPr lang="en-US" dirty="0" err="1"/>
              <a:t>utilizat</a:t>
            </a:r>
            <a:endParaRPr lang="en-US" dirty="0"/>
          </a:p>
          <a:p>
            <a:pPr>
              <a:lnSpc>
                <a:spcPct val="150000"/>
              </a:lnSpc>
            </a:pPr>
            <a:r>
              <a:rPr lang="en-US" dirty="0" err="1"/>
              <a:t>Igienizarea</a:t>
            </a:r>
            <a:r>
              <a:rPr lang="en-US" dirty="0"/>
              <a:t> </a:t>
            </a:r>
            <a:r>
              <a:rPr lang="en-US" dirty="0" err="1"/>
              <a:t>periodica</a:t>
            </a:r>
            <a:r>
              <a:rPr lang="en-US" dirty="0"/>
              <a:t> a </a:t>
            </a:r>
            <a:r>
              <a:rPr lang="en-US" dirty="0" err="1"/>
              <a:t>mansetelor</a:t>
            </a:r>
            <a:endParaRPr lang="en-US" dirty="0"/>
          </a:p>
        </p:txBody>
      </p:sp>
      <p:pic>
        <p:nvPicPr>
          <p:cNvPr id="4" name="Picture 3"/>
          <p:cNvPicPr>
            <a:picLocks noChangeAspect="1"/>
          </p:cNvPicPr>
          <p:nvPr/>
        </p:nvPicPr>
        <p:blipFill>
          <a:blip r:embed="rId3"/>
          <a:stretch>
            <a:fillRect/>
          </a:stretch>
        </p:blipFill>
        <p:spPr>
          <a:xfrm>
            <a:off x="6534438" y="2603295"/>
            <a:ext cx="5173800" cy="2864422"/>
          </a:xfrm>
          <a:prstGeom prst="rect">
            <a:avLst/>
          </a:prstGeom>
        </p:spPr>
      </p:pic>
      <p:sp>
        <p:nvSpPr>
          <p:cNvPr id="6" name="TextBox 5"/>
          <p:cNvSpPr txBox="1"/>
          <p:nvPr/>
        </p:nvSpPr>
        <p:spPr>
          <a:xfrm>
            <a:off x="533400" y="6172200"/>
            <a:ext cx="5131772" cy="369236"/>
          </a:xfrm>
          <a:prstGeom prst="rect">
            <a:avLst/>
          </a:prstGeom>
          <a:noFill/>
        </p:spPr>
        <p:txBody>
          <a:bodyPr wrap="square" rtlCol="0">
            <a:spAutoFit/>
          </a:bodyPr>
          <a:lstStyle/>
          <a:p>
            <a:r>
              <a:rPr lang="en-US" sz="1799" dirty="0">
                <a:solidFill>
                  <a:srgbClr val="C00000"/>
                </a:solidFill>
              </a:rPr>
              <a:t>https://www.youtube.com/watch?v=pIyyNjuwyS0</a:t>
            </a:r>
          </a:p>
        </p:txBody>
      </p:sp>
    </p:spTree>
    <p:extLst>
      <p:ext uri="{BB962C8B-B14F-4D97-AF65-F5344CB8AC3E}">
        <p14:creationId xmlns:p14="http://schemas.microsoft.com/office/powerpoint/2010/main" val="255578021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288384" y="467357"/>
            <a:ext cx="6952153" cy="420618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5" name="Picture 4"/>
          <p:cNvPicPr>
            <a:picLocks noChangeAspect="1"/>
          </p:cNvPicPr>
          <p:nvPr/>
        </p:nvPicPr>
        <p:blipFill>
          <a:blip r:embed="rId3"/>
          <a:stretch>
            <a:fillRect/>
          </a:stretch>
        </p:blipFill>
        <p:spPr>
          <a:xfrm>
            <a:off x="3101287" y="1644653"/>
            <a:ext cx="7190506" cy="403811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6" name="Picture 5"/>
          <p:cNvPicPr>
            <a:picLocks noChangeAspect="1"/>
          </p:cNvPicPr>
          <p:nvPr/>
        </p:nvPicPr>
        <p:blipFill>
          <a:blip r:embed="rId4"/>
          <a:stretch>
            <a:fillRect/>
          </a:stretch>
        </p:blipFill>
        <p:spPr>
          <a:xfrm>
            <a:off x="6123721" y="2787526"/>
            <a:ext cx="6066692" cy="3933349"/>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516446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Rezultate</a:t>
            </a:r>
            <a:r>
              <a:rPr lang="en-US" dirty="0"/>
              <a:t> MATA</a:t>
            </a:r>
          </a:p>
        </p:txBody>
      </p:sp>
      <p:pic>
        <p:nvPicPr>
          <p:cNvPr id="4" name="Content Placeholder 3"/>
          <p:cNvPicPr>
            <a:picLocks noGrp="1" noChangeAspect="1"/>
          </p:cNvPicPr>
          <p:nvPr>
            <p:ph idx="1"/>
          </p:nvPr>
        </p:nvPicPr>
        <p:blipFill>
          <a:blip r:embed="rId2"/>
          <a:stretch>
            <a:fillRect/>
          </a:stretch>
        </p:blipFill>
        <p:spPr>
          <a:xfrm>
            <a:off x="2184674" y="1766888"/>
            <a:ext cx="8586943" cy="4570809"/>
          </a:xfrm>
          <a:prstGeom prst="rect">
            <a:avLst/>
          </a:prstGeom>
        </p:spPr>
      </p:pic>
      <p:sp>
        <p:nvSpPr>
          <p:cNvPr id="3" name="Rectangle 2"/>
          <p:cNvSpPr/>
          <p:nvPr/>
        </p:nvSpPr>
        <p:spPr>
          <a:xfrm>
            <a:off x="9753573" y="1881158"/>
            <a:ext cx="1018044" cy="34281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799"/>
          </a:p>
        </p:txBody>
      </p:sp>
    </p:spTree>
    <p:extLst>
      <p:ext uri="{BB962C8B-B14F-4D97-AF65-F5344CB8AC3E}">
        <p14:creationId xmlns:p14="http://schemas.microsoft.com/office/powerpoint/2010/main" val="331311521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604250" y="947738"/>
            <a:ext cx="3587750" cy="728662"/>
          </a:xfrm>
        </p:spPr>
        <p:txBody>
          <a:bodyPr>
            <a:normAutofit fontScale="90000"/>
          </a:bodyPr>
          <a:lstStyle/>
          <a:p>
            <a:r>
              <a:rPr lang="en-US" dirty="0" err="1">
                <a:solidFill>
                  <a:schemeClr val="accent2">
                    <a:lumMod val="75000"/>
                  </a:schemeClr>
                </a:solidFill>
              </a:rPr>
              <a:t>Rezultate</a:t>
            </a:r>
            <a:r>
              <a:rPr lang="en-US" dirty="0">
                <a:solidFill>
                  <a:schemeClr val="accent2">
                    <a:lumMod val="75000"/>
                  </a:schemeClr>
                </a:solidFill>
              </a:rPr>
              <a:t> MAATA</a:t>
            </a:r>
          </a:p>
        </p:txBody>
      </p:sp>
      <p:pic>
        <p:nvPicPr>
          <p:cNvPr id="6" name="Content Placeholder 3"/>
          <p:cNvPicPr>
            <a:picLocks noGrp="1" noChangeAspect="1"/>
          </p:cNvPicPr>
          <p:nvPr>
            <p:ph idx="4294967295"/>
          </p:nvPr>
        </p:nvPicPr>
        <p:blipFill>
          <a:blip r:embed="rId3"/>
          <a:stretch>
            <a:fillRect/>
          </a:stretch>
        </p:blipFill>
        <p:spPr>
          <a:xfrm>
            <a:off x="114300" y="3799032"/>
            <a:ext cx="5257800" cy="270033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3" name="Picture 2"/>
          <p:cNvPicPr>
            <a:picLocks noChangeAspect="1"/>
          </p:cNvPicPr>
          <p:nvPr/>
        </p:nvPicPr>
        <p:blipFill>
          <a:blip r:embed="rId4"/>
          <a:stretch>
            <a:fillRect/>
          </a:stretch>
        </p:blipFill>
        <p:spPr>
          <a:xfrm>
            <a:off x="65534" y="154391"/>
            <a:ext cx="6042212" cy="3524623"/>
          </a:xfrm>
          <a:prstGeom prst="rect">
            <a:avLst/>
          </a:prstGeom>
        </p:spPr>
      </p:pic>
      <p:sp>
        <p:nvSpPr>
          <p:cNvPr id="5" name="TextBox 4"/>
          <p:cNvSpPr txBox="1"/>
          <p:nvPr/>
        </p:nvSpPr>
        <p:spPr>
          <a:xfrm>
            <a:off x="3002972" y="359942"/>
            <a:ext cx="312809" cy="369332"/>
          </a:xfrm>
          <a:prstGeom prst="rect">
            <a:avLst/>
          </a:prstGeom>
          <a:noFill/>
          <a:ln w="28575">
            <a:solidFill>
              <a:srgbClr val="C00000"/>
            </a:solidFill>
          </a:ln>
        </p:spPr>
        <p:txBody>
          <a:bodyPr wrap="square" rtlCol="0">
            <a:spAutoFit/>
          </a:bodyPr>
          <a:lstStyle/>
          <a:p>
            <a:endParaRPr lang="en-US" dirty="0">
              <a:solidFill>
                <a:srgbClr val="C00000"/>
              </a:solidFill>
            </a:endParaRPr>
          </a:p>
        </p:txBody>
      </p:sp>
      <p:pic>
        <p:nvPicPr>
          <p:cNvPr id="7" name="Picture 6"/>
          <p:cNvPicPr>
            <a:picLocks noChangeAspect="1"/>
          </p:cNvPicPr>
          <p:nvPr/>
        </p:nvPicPr>
        <p:blipFill>
          <a:blip r:embed="rId5"/>
          <a:stretch>
            <a:fillRect/>
          </a:stretch>
        </p:blipFill>
        <p:spPr>
          <a:xfrm>
            <a:off x="970716" y="819602"/>
            <a:ext cx="5802630" cy="318036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9" name="Picture 8"/>
          <p:cNvPicPr>
            <a:picLocks noChangeAspect="1"/>
          </p:cNvPicPr>
          <p:nvPr/>
        </p:nvPicPr>
        <p:blipFill>
          <a:blip r:embed="rId6"/>
          <a:stretch>
            <a:fillRect/>
          </a:stretch>
        </p:blipFill>
        <p:spPr>
          <a:xfrm>
            <a:off x="3745633" y="2134281"/>
            <a:ext cx="4982270" cy="366763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8" name="Picture 7"/>
          <p:cNvPicPr>
            <a:picLocks noChangeAspect="1"/>
          </p:cNvPicPr>
          <p:nvPr/>
        </p:nvPicPr>
        <p:blipFill>
          <a:blip r:embed="rId7"/>
          <a:stretch>
            <a:fillRect/>
          </a:stretch>
        </p:blipFill>
        <p:spPr>
          <a:xfrm>
            <a:off x="5275280" y="2448848"/>
            <a:ext cx="5048955" cy="371526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0" name="Picture 9"/>
          <p:cNvPicPr>
            <a:picLocks noChangeAspect="1"/>
          </p:cNvPicPr>
          <p:nvPr/>
        </p:nvPicPr>
        <p:blipFill>
          <a:blip r:embed="rId8"/>
          <a:stretch>
            <a:fillRect/>
          </a:stretch>
        </p:blipFill>
        <p:spPr>
          <a:xfrm>
            <a:off x="7314519" y="3019394"/>
            <a:ext cx="4877481" cy="362000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4" name="Slide Number Placeholder 3"/>
          <p:cNvSpPr>
            <a:spLocks noGrp="1"/>
          </p:cNvSpPr>
          <p:nvPr>
            <p:ph type="sldNum" sz="quarter" idx="12"/>
          </p:nvPr>
        </p:nvSpPr>
        <p:spPr/>
        <p:txBody>
          <a:bodyPr/>
          <a:lstStyle/>
          <a:p>
            <a:fld id="{C7067570-02FC-4BA5-B2E9-769633234CF5}" type="slidenum">
              <a:rPr lang="en-US" smtClean="0"/>
              <a:t>86</a:t>
            </a:fld>
            <a:endParaRPr lang="en-US"/>
          </a:p>
        </p:txBody>
      </p:sp>
    </p:spTree>
    <p:extLst>
      <p:ext uri="{BB962C8B-B14F-4D97-AF65-F5344CB8AC3E}">
        <p14:creationId xmlns:p14="http://schemas.microsoft.com/office/powerpoint/2010/main" val="1529036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83632-E1C1-B260-1AD7-D9B097A6BD81}"/>
              </a:ext>
            </a:extLst>
          </p:cNvPr>
          <p:cNvSpPr>
            <a:spLocks noGrp="1"/>
          </p:cNvSpPr>
          <p:nvPr>
            <p:ph type="title"/>
          </p:nvPr>
        </p:nvSpPr>
        <p:spPr/>
        <p:txBody>
          <a:bodyPr/>
          <a:lstStyle/>
          <a:p>
            <a:r>
              <a:rPr lang="en-US" dirty="0"/>
              <a:t>MATA- </a:t>
            </a:r>
            <a:r>
              <a:rPr lang="en-US" dirty="0" err="1"/>
              <a:t>probleme</a:t>
            </a:r>
            <a:r>
              <a:rPr lang="en-US" dirty="0"/>
              <a:t>?</a:t>
            </a:r>
          </a:p>
        </p:txBody>
      </p:sp>
      <p:sp>
        <p:nvSpPr>
          <p:cNvPr id="3" name="Content Placeholder 2">
            <a:extLst>
              <a:ext uri="{FF2B5EF4-FFF2-40B4-BE49-F238E27FC236}">
                <a16:creationId xmlns:a16="http://schemas.microsoft.com/office/drawing/2014/main" id="{2E751B41-251F-645F-03DD-9648A2322A2A}"/>
              </a:ext>
            </a:extLst>
          </p:cNvPr>
          <p:cNvSpPr>
            <a:spLocks noGrp="1"/>
          </p:cNvSpPr>
          <p:nvPr>
            <p:ph idx="1"/>
          </p:nvPr>
        </p:nvSpPr>
        <p:spPr/>
        <p:txBody>
          <a:bodyPr/>
          <a:lstStyle/>
          <a:p>
            <a:endParaRPr lang="en-US" dirty="0"/>
          </a:p>
          <a:p>
            <a:r>
              <a:rPr lang="en-US" dirty="0" err="1"/>
              <a:t>Complexitatea</a:t>
            </a:r>
            <a:r>
              <a:rPr lang="en-US" dirty="0"/>
              <a:t> </a:t>
            </a:r>
            <a:r>
              <a:rPr lang="en-US" dirty="0" err="1"/>
              <a:t>manevrei</a:t>
            </a:r>
            <a:r>
              <a:rPr lang="en-US" dirty="0"/>
              <a:t> (</a:t>
            </a:r>
            <a:r>
              <a:rPr lang="en-US" dirty="0" err="1"/>
              <a:t>pacienti</a:t>
            </a:r>
            <a:r>
              <a:rPr lang="en-US" dirty="0"/>
              <a:t>, </a:t>
            </a:r>
            <a:r>
              <a:rPr lang="en-US" dirty="0" err="1"/>
              <a:t>medici</a:t>
            </a:r>
            <a:r>
              <a:rPr lang="en-US" dirty="0"/>
              <a:t>) + </a:t>
            </a:r>
            <a:r>
              <a:rPr lang="en-US" dirty="0" err="1"/>
              <a:t>timp</a:t>
            </a:r>
            <a:r>
              <a:rPr lang="en-US" dirty="0"/>
              <a:t> </a:t>
            </a:r>
            <a:r>
              <a:rPr lang="en-US" dirty="0" err="1"/>
              <a:t>pentru</a:t>
            </a:r>
            <a:r>
              <a:rPr lang="en-US" dirty="0"/>
              <a:t> </a:t>
            </a:r>
            <a:r>
              <a:rPr lang="en-US" dirty="0" err="1"/>
              <a:t>setare</a:t>
            </a:r>
            <a:r>
              <a:rPr lang="en-US" dirty="0"/>
              <a:t>, </a:t>
            </a:r>
            <a:r>
              <a:rPr lang="en-US" dirty="0" err="1"/>
              <a:t>montare</a:t>
            </a:r>
            <a:r>
              <a:rPr lang="en-US" dirty="0"/>
              <a:t> </a:t>
            </a:r>
            <a:r>
              <a:rPr lang="en-US" dirty="0" err="1"/>
              <a:t>aparat</a:t>
            </a:r>
            <a:endParaRPr lang="en-US" dirty="0"/>
          </a:p>
          <a:p>
            <a:r>
              <a:rPr lang="en-US" dirty="0"/>
              <a:t>Discomfort (</a:t>
            </a:r>
            <a:r>
              <a:rPr lang="en-US" dirty="0" err="1"/>
              <a:t>pacient</a:t>
            </a:r>
            <a:r>
              <a:rPr lang="en-US" dirty="0"/>
              <a:t>)</a:t>
            </a:r>
          </a:p>
          <a:p>
            <a:r>
              <a:rPr lang="en-US" dirty="0" err="1"/>
              <a:t>Costul</a:t>
            </a:r>
            <a:r>
              <a:rPr lang="en-US" dirty="0"/>
              <a:t> </a:t>
            </a:r>
            <a:r>
              <a:rPr lang="en-US" dirty="0" err="1"/>
              <a:t>aparatelor</a:t>
            </a:r>
            <a:endParaRPr lang="en-US" dirty="0"/>
          </a:p>
          <a:p>
            <a:r>
              <a:rPr lang="en-US" dirty="0" err="1"/>
              <a:t>Educarea</a:t>
            </a:r>
            <a:r>
              <a:rPr lang="en-US" dirty="0"/>
              <a:t> </a:t>
            </a:r>
            <a:r>
              <a:rPr lang="en-US" dirty="0" err="1"/>
              <a:t>pacientului</a:t>
            </a:r>
            <a:r>
              <a:rPr lang="en-US" dirty="0"/>
              <a:t> + </a:t>
            </a:r>
            <a:r>
              <a:rPr lang="en-US" dirty="0" err="1"/>
              <a:t>montare</a:t>
            </a:r>
            <a:r>
              <a:rPr lang="en-US" dirty="0"/>
              <a:t> </a:t>
            </a:r>
            <a:r>
              <a:rPr lang="en-US" dirty="0" err="1"/>
              <a:t>aparat</a:t>
            </a:r>
            <a:r>
              <a:rPr lang="en-US" dirty="0"/>
              <a:t> + </a:t>
            </a:r>
            <a:r>
              <a:rPr lang="en-US" dirty="0" err="1"/>
              <a:t>interpretare</a:t>
            </a:r>
            <a:r>
              <a:rPr lang="en-US" dirty="0"/>
              <a:t> (</a:t>
            </a:r>
            <a:r>
              <a:rPr lang="en-US" dirty="0" err="1"/>
              <a:t>timp</a:t>
            </a:r>
            <a:r>
              <a:rPr lang="en-US" dirty="0"/>
              <a:t>)</a:t>
            </a:r>
          </a:p>
          <a:p>
            <a:r>
              <a:rPr lang="en-US" dirty="0" err="1"/>
              <a:t>Implicarea</a:t>
            </a:r>
            <a:r>
              <a:rPr lang="en-US" dirty="0"/>
              <a:t> </a:t>
            </a:r>
            <a:r>
              <a:rPr lang="en-US" dirty="0" err="1"/>
              <a:t>si</a:t>
            </a:r>
            <a:r>
              <a:rPr lang="en-US" dirty="0"/>
              <a:t> </a:t>
            </a:r>
            <a:r>
              <a:rPr lang="en-US" dirty="0" err="1"/>
              <a:t>acceptarea</a:t>
            </a:r>
            <a:r>
              <a:rPr lang="en-US" dirty="0"/>
              <a:t> (</a:t>
            </a:r>
            <a:r>
              <a:rPr lang="en-US" dirty="0" err="1"/>
              <a:t>pacient</a:t>
            </a:r>
            <a:r>
              <a:rPr lang="en-US" dirty="0"/>
              <a:t>)</a:t>
            </a:r>
          </a:p>
          <a:p>
            <a:r>
              <a:rPr lang="en-US" dirty="0" err="1"/>
              <a:t>Instruire</a:t>
            </a:r>
            <a:r>
              <a:rPr lang="en-US" dirty="0"/>
              <a:t> </a:t>
            </a:r>
            <a:r>
              <a:rPr lang="en-US" dirty="0" err="1"/>
              <a:t>medici</a:t>
            </a:r>
            <a:r>
              <a:rPr lang="en-US" dirty="0"/>
              <a:t> </a:t>
            </a:r>
          </a:p>
          <a:p>
            <a:endParaRPr lang="en-US" dirty="0"/>
          </a:p>
        </p:txBody>
      </p:sp>
      <p:pic>
        <p:nvPicPr>
          <p:cNvPr id="4" name="Picture 3">
            <a:extLst>
              <a:ext uri="{FF2B5EF4-FFF2-40B4-BE49-F238E27FC236}">
                <a16:creationId xmlns:a16="http://schemas.microsoft.com/office/drawing/2014/main" id="{E13CD90B-F464-D3E9-7543-0FD13C45444D}"/>
              </a:ext>
            </a:extLst>
          </p:cNvPr>
          <p:cNvPicPr>
            <a:picLocks noChangeAspect="1"/>
          </p:cNvPicPr>
          <p:nvPr/>
        </p:nvPicPr>
        <p:blipFill>
          <a:blip r:embed="rId2"/>
          <a:stretch>
            <a:fillRect/>
          </a:stretch>
        </p:blipFill>
        <p:spPr>
          <a:xfrm>
            <a:off x="7555229" y="0"/>
            <a:ext cx="3237951" cy="2044810"/>
          </a:xfrm>
          <a:prstGeom prst="rect">
            <a:avLst/>
          </a:prstGeom>
        </p:spPr>
      </p:pic>
    </p:spTree>
    <p:extLst>
      <p:ext uri="{BB962C8B-B14F-4D97-AF65-F5344CB8AC3E}">
        <p14:creationId xmlns:p14="http://schemas.microsoft.com/office/powerpoint/2010/main" val="3214148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 calcmode="lin" valueType="num">
                                      <p:cBhvr additive="base">
                                        <p:cTn id="2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 calcmode="lin" valueType="num">
                                      <p:cBhvr additive="base">
                                        <p:cTn id="2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stretch>
            <a:fillRect/>
          </a:stretch>
        </p:blipFill>
        <p:spPr>
          <a:xfrm>
            <a:off x="1905001" y="228600"/>
            <a:ext cx="6987043" cy="6631738"/>
          </a:xfrm>
          <a:prstGeom prst="rect">
            <a:avLst/>
          </a:prstGeom>
        </p:spPr>
      </p:pic>
    </p:spTree>
    <p:extLst>
      <p:ext uri="{BB962C8B-B14F-4D97-AF65-F5344CB8AC3E}">
        <p14:creationId xmlns:p14="http://schemas.microsoft.com/office/powerpoint/2010/main" val="160017389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0188C5-28FC-C697-CE02-8AEA0AD15E0F}"/>
              </a:ext>
            </a:extLst>
          </p:cNvPr>
          <p:cNvPicPr>
            <a:picLocks noChangeAspect="1"/>
          </p:cNvPicPr>
          <p:nvPr/>
        </p:nvPicPr>
        <p:blipFill>
          <a:blip r:embed="rId3"/>
          <a:stretch>
            <a:fillRect/>
          </a:stretch>
        </p:blipFill>
        <p:spPr>
          <a:xfrm>
            <a:off x="685800" y="304801"/>
            <a:ext cx="5105400" cy="6088497"/>
          </a:xfrm>
          <a:prstGeom prst="rect">
            <a:avLst/>
          </a:prstGeom>
        </p:spPr>
      </p:pic>
      <p:pic>
        <p:nvPicPr>
          <p:cNvPr id="5" name="Picture 4">
            <a:extLst>
              <a:ext uri="{FF2B5EF4-FFF2-40B4-BE49-F238E27FC236}">
                <a16:creationId xmlns:a16="http://schemas.microsoft.com/office/drawing/2014/main" id="{E27BD421-D2CE-4112-B674-12A27589EAA4}"/>
              </a:ext>
            </a:extLst>
          </p:cNvPr>
          <p:cNvPicPr>
            <a:picLocks noChangeAspect="1"/>
          </p:cNvPicPr>
          <p:nvPr/>
        </p:nvPicPr>
        <p:blipFill>
          <a:blip r:embed="rId4"/>
          <a:stretch>
            <a:fillRect/>
          </a:stretch>
        </p:blipFill>
        <p:spPr>
          <a:xfrm>
            <a:off x="6096000" y="227979"/>
            <a:ext cx="5562600" cy="6185702"/>
          </a:xfrm>
          <a:prstGeom prst="rect">
            <a:avLst/>
          </a:prstGeom>
        </p:spPr>
      </p:pic>
      <p:sp>
        <p:nvSpPr>
          <p:cNvPr id="2" name="Rounded Rectangle 3">
            <a:extLst>
              <a:ext uri="{FF2B5EF4-FFF2-40B4-BE49-F238E27FC236}">
                <a16:creationId xmlns:a16="http://schemas.microsoft.com/office/drawing/2014/main" id="{C127B8CE-8A3C-57B5-BA98-2F4CE0A516ED}"/>
              </a:ext>
            </a:extLst>
          </p:cNvPr>
          <p:cNvSpPr/>
          <p:nvPr/>
        </p:nvSpPr>
        <p:spPr>
          <a:xfrm>
            <a:off x="9507683" y="5839691"/>
            <a:ext cx="2535382" cy="789709"/>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nSpc>
                <a:spcPct val="150000"/>
              </a:lnSpc>
            </a:pPr>
            <a:r>
              <a:rPr lang="en-US" sz="1200" dirty="0">
                <a:solidFill>
                  <a:schemeClr val="tx1"/>
                </a:solidFill>
              </a:rPr>
              <a:t>Min </a:t>
            </a:r>
            <a:r>
              <a:rPr lang="en-US" sz="1200" b="1" dirty="0">
                <a:solidFill>
                  <a:schemeClr val="tx1"/>
                </a:solidFill>
              </a:rPr>
              <a:t>70%</a:t>
            </a:r>
            <a:r>
              <a:rPr lang="en-US" sz="1200" dirty="0">
                <a:solidFill>
                  <a:schemeClr val="tx1"/>
                </a:solidFill>
              </a:rPr>
              <a:t> din </a:t>
            </a:r>
            <a:r>
              <a:rPr lang="en-US" sz="1200" dirty="0" err="1">
                <a:solidFill>
                  <a:schemeClr val="tx1"/>
                </a:solidFill>
              </a:rPr>
              <a:t>inregistrari</a:t>
            </a:r>
            <a:r>
              <a:rPr lang="en-US" sz="1200" dirty="0">
                <a:solidFill>
                  <a:schemeClr val="tx1"/>
                </a:solidFill>
              </a:rPr>
              <a:t> </a:t>
            </a:r>
            <a:r>
              <a:rPr lang="en-US" sz="1200" dirty="0" err="1">
                <a:solidFill>
                  <a:schemeClr val="tx1"/>
                </a:solidFill>
              </a:rPr>
              <a:t>valide</a:t>
            </a:r>
            <a:endParaRPr lang="en-US" sz="1200" b="1" dirty="0">
              <a:solidFill>
                <a:schemeClr val="tx1"/>
              </a:solidFill>
            </a:endParaRPr>
          </a:p>
          <a:p>
            <a:pPr>
              <a:lnSpc>
                <a:spcPct val="150000"/>
              </a:lnSpc>
            </a:pPr>
            <a:r>
              <a:rPr lang="en-US" sz="1200" b="1" dirty="0">
                <a:solidFill>
                  <a:schemeClr val="tx1"/>
                </a:solidFill>
              </a:rPr>
              <a:t>≥20 </a:t>
            </a:r>
            <a:r>
              <a:rPr lang="en-US" sz="1200" dirty="0" err="1">
                <a:solidFill>
                  <a:schemeClr val="tx1"/>
                </a:solidFill>
              </a:rPr>
              <a:t>masuratori</a:t>
            </a:r>
            <a:r>
              <a:rPr lang="en-US" sz="1200" dirty="0">
                <a:solidFill>
                  <a:schemeClr val="tx1"/>
                </a:solidFill>
              </a:rPr>
              <a:t> </a:t>
            </a:r>
            <a:r>
              <a:rPr lang="en-US" sz="1200" dirty="0" err="1">
                <a:solidFill>
                  <a:schemeClr val="tx1"/>
                </a:solidFill>
              </a:rPr>
              <a:t>valide</a:t>
            </a:r>
            <a:r>
              <a:rPr lang="en-US" sz="1200" dirty="0">
                <a:solidFill>
                  <a:schemeClr val="tx1"/>
                </a:solidFill>
              </a:rPr>
              <a:t> in </a:t>
            </a:r>
            <a:r>
              <a:rPr lang="en-US" sz="1200" dirty="0" err="1">
                <a:solidFill>
                  <a:schemeClr val="tx1"/>
                </a:solidFill>
              </a:rPr>
              <a:t>timpul</a:t>
            </a:r>
            <a:r>
              <a:rPr lang="en-US" sz="1200" dirty="0">
                <a:solidFill>
                  <a:schemeClr val="tx1"/>
                </a:solidFill>
              </a:rPr>
              <a:t> </a:t>
            </a:r>
            <a:r>
              <a:rPr lang="en-US" sz="1200" dirty="0" err="1">
                <a:solidFill>
                  <a:schemeClr val="tx1"/>
                </a:solidFill>
              </a:rPr>
              <a:t>zilei</a:t>
            </a:r>
            <a:endParaRPr lang="en-US" sz="1200" dirty="0">
              <a:solidFill>
                <a:schemeClr val="tx1"/>
              </a:solidFill>
            </a:endParaRPr>
          </a:p>
          <a:p>
            <a:pPr>
              <a:lnSpc>
                <a:spcPct val="150000"/>
              </a:lnSpc>
            </a:pPr>
            <a:r>
              <a:rPr lang="en-US" sz="1200" b="1" dirty="0">
                <a:solidFill>
                  <a:schemeClr val="tx1"/>
                </a:solidFill>
              </a:rPr>
              <a:t>≥7</a:t>
            </a:r>
            <a:r>
              <a:rPr lang="en-US" sz="1200" dirty="0">
                <a:solidFill>
                  <a:schemeClr val="tx1"/>
                </a:solidFill>
              </a:rPr>
              <a:t> </a:t>
            </a:r>
            <a:r>
              <a:rPr lang="en-US" sz="1200" dirty="0" err="1">
                <a:solidFill>
                  <a:schemeClr val="tx1"/>
                </a:solidFill>
              </a:rPr>
              <a:t>masuratori</a:t>
            </a:r>
            <a:r>
              <a:rPr lang="en-US" sz="1200" dirty="0">
                <a:solidFill>
                  <a:schemeClr val="tx1"/>
                </a:solidFill>
              </a:rPr>
              <a:t> </a:t>
            </a:r>
            <a:r>
              <a:rPr lang="en-US" sz="1200" dirty="0" err="1">
                <a:solidFill>
                  <a:schemeClr val="tx1"/>
                </a:solidFill>
              </a:rPr>
              <a:t>valide</a:t>
            </a:r>
            <a:r>
              <a:rPr lang="en-US" sz="1200" dirty="0">
                <a:solidFill>
                  <a:schemeClr val="tx1"/>
                </a:solidFill>
              </a:rPr>
              <a:t> in </a:t>
            </a:r>
            <a:r>
              <a:rPr lang="en-US" sz="1200" dirty="0" err="1">
                <a:solidFill>
                  <a:schemeClr val="tx1"/>
                </a:solidFill>
              </a:rPr>
              <a:t>cursul</a:t>
            </a:r>
            <a:r>
              <a:rPr lang="en-US" sz="1200" dirty="0">
                <a:solidFill>
                  <a:schemeClr val="tx1"/>
                </a:solidFill>
              </a:rPr>
              <a:t> </a:t>
            </a:r>
            <a:r>
              <a:rPr lang="en-US" sz="1200" dirty="0" err="1">
                <a:solidFill>
                  <a:schemeClr val="tx1"/>
                </a:solidFill>
              </a:rPr>
              <a:t>noptii</a:t>
            </a:r>
            <a:endParaRPr lang="en-US" sz="1200" dirty="0">
              <a:solidFill>
                <a:schemeClr val="tx1"/>
              </a:solidFill>
            </a:endParaRPr>
          </a:p>
        </p:txBody>
      </p:sp>
      <p:pic>
        <p:nvPicPr>
          <p:cNvPr id="4" name="Picture 3">
            <a:extLst>
              <a:ext uri="{FF2B5EF4-FFF2-40B4-BE49-F238E27FC236}">
                <a16:creationId xmlns:a16="http://schemas.microsoft.com/office/drawing/2014/main" id="{693C2F1E-4494-0DE7-DF06-7078C8DEF872}"/>
              </a:ext>
            </a:extLst>
          </p:cNvPr>
          <p:cNvPicPr>
            <a:picLocks noChangeAspect="1"/>
          </p:cNvPicPr>
          <p:nvPr/>
        </p:nvPicPr>
        <p:blipFill>
          <a:blip r:embed="rId5"/>
          <a:stretch>
            <a:fillRect/>
          </a:stretch>
        </p:blipFill>
        <p:spPr>
          <a:xfrm>
            <a:off x="9725025" y="0"/>
            <a:ext cx="2466975" cy="1847850"/>
          </a:xfrm>
          <a:prstGeom prst="rect">
            <a:avLst/>
          </a:prstGeom>
        </p:spPr>
      </p:pic>
      <p:sp>
        <p:nvSpPr>
          <p:cNvPr id="6" name="TextBox 5">
            <a:extLst>
              <a:ext uri="{FF2B5EF4-FFF2-40B4-BE49-F238E27FC236}">
                <a16:creationId xmlns:a16="http://schemas.microsoft.com/office/drawing/2014/main" id="{18157739-A92C-025A-184D-0322FEDDDA54}"/>
              </a:ext>
            </a:extLst>
          </p:cNvPr>
          <p:cNvSpPr txBox="1"/>
          <p:nvPr/>
        </p:nvSpPr>
        <p:spPr>
          <a:xfrm>
            <a:off x="2657475" y="3514725"/>
            <a:ext cx="361950" cy="184666"/>
          </a:xfrm>
          <a:prstGeom prst="rect">
            <a:avLst/>
          </a:prstGeom>
          <a:noFill/>
          <a:ln w="28575">
            <a:solidFill>
              <a:srgbClr val="C00000"/>
            </a:solidFill>
          </a:ln>
        </p:spPr>
        <p:txBody>
          <a:bodyPr wrap="square" rtlCol="0">
            <a:spAutoFit/>
          </a:bodyPr>
          <a:lstStyle/>
          <a:p>
            <a:endParaRPr lang="en-US" sz="600" dirty="0"/>
          </a:p>
        </p:txBody>
      </p:sp>
      <p:sp>
        <p:nvSpPr>
          <p:cNvPr id="7" name="TextBox 6">
            <a:extLst>
              <a:ext uri="{FF2B5EF4-FFF2-40B4-BE49-F238E27FC236}">
                <a16:creationId xmlns:a16="http://schemas.microsoft.com/office/drawing/2014/main" id="{3613CE42-1F30-D129-E6D0-D0CF1F97B4FA}"/>
              </a:ext>
            </a:extLst>
          </p:cNvPr>
          <p:cNvSpPr txBox="1"/>
          <p:nvPr/>
        </p:nvSpPr>
        <p:spPr>
          <a:xfrm>
            <a:off x="4257675" y="5476875"/>
            <a:ext cx="361950" cy="184666"/>
          </a:xfrm>
          <a:prstGeom prst="rect">
            <a:avLst/>
          </a:prstGeom>
          <a:noFill/>
          <a:ln w="28575">
            <a:solidFill>
              <a:srgbClr val="C00000"/>
            </a:solidFill>
          </a:ln>
        </p:spPr>
        <p:txBody>
          <a:bodyPr wrap="square" rtlCol="0">
            <a:spAutoFit/>
          </a:bodyPr>
          <a:lstStyle/>
          <a:p>
            <a:endParaRPr lang="en-US" sz="600" dirty="0"/>
          </a:p>
        </p:txBody>
      </p:sp>
      <p:sp>
        <p:nvSpPr>
          <p:cNvPr id="8" name="TextBox 7">
            <a:extLst>
              <a:ext uri="{FF2B5EF4-FFF2-40B4-BE49-F238E27FC236}">
                <a16:creationId xmlns:a16="http://schemas.microsoft.com/office/drawing/2014/main" id="{85A1D988-A8BF-C75F-1347-E7D0BB9444F3}"/>
              </a:ext>
            </a:extLst>
          </p:cNvPr>
          <p:cNvSpPr txBox="1"/>
          <p:nvPr/>
        </p:nvSpPr>
        <p:spPr>
          <a:xfrm>
            <a:off x="5029200" y="5476875"/>
            <a:ext cx="361950" cy="184666"/>
          </a:xfrm>
          <a:prstGeom prst="rect">
            <a:avLst/>
          </a:prstGeom>
          <a:noFill/>
          <a:ln w="28575">
            <a:solidFill>
              <a:srgbClr val="C00000"/>
            </a:solidFill>
          </a:ln>
        </p:spPr>
        <p:txBody>
          <a:bodyPr wrap="square" rtlCol="0">
            <a:spAutoFit/>
          </a:bodyPr>
          <a:lstStyle/>
          <a:p>
            <a:endParaRPr lang="en-US" sz="600" dirty="0"/>
          </a:p>
        </p:txBody>
      </p:sp>
      <p:sp>
        <p:nvSpPr>
          <p:cNvPr id="9" name="TextBox 8">
            <a:extLst>
              <a:ext uri="{FF2B5EF4-FFF2-40B4-BE49-F238E27FC236}">
                <a16:creationId xmlns:a16="http://schemas.microsoft.com/office/drawing/2014/main" id="{21C8F95E-D056-85EC-0249-6C1A27BB2C9C}"/>
              </a:ext>
            </a:extLst>
          </p:cNvPr>
          <p:cNvSpPr txBox="1"/>
          <p:nvPr/>
        </p:nvSpPr>
        <p:spPr>
          <a:xfrm>
            <a:off x="4152900" y="3105149"/>
            <a:ext cx="495300" cy="175141"/>
          </a:xfrm>
          <a:prstGeom prst="rect">
            <a:avLst/>
          </a:prstGeom>
          <a:noFill/>
          <a:ln w="28575">
            <a:solidFill>
              <a:srgbClr val="C00000"/>
            </a:solidFill>
          </a:ln>
        </p:spPr>
        <p:txBody>
          <a:bodyPr wrap="square" rtlCol="0">
            <a:spAutoFit/>
          </a:bodyPr>
          <a:lstStyle/>
          <a:p>
            <a:endParaRPr lang="en-US" sz="600" dirty="0"/>
          </a:p>
        </p:txBody>
      </p:sp>
      <p:sp>
        <p:nvSpPr>
          <p:cNvPr id="10" name="TextBox 9">
            <a:extLst>
              <a:ext uri="{FF2B5EF4-FFF2-40B4-BE49-F238E27FC236}">
                <a16:creationId xmlns:a16="http://schemas.microsoft.com/office/drawing/2014/main" id="{4B685897-D826-C498-CDB3-F705CD54E7D1}"/>
              </a:ext>
            </a:extLst>
          </p:cNvPr>
          <p:cNvSpPr txBox="1"/>
          <p:nvPr/>
        </p:nvSpPr>
        <p:spPr>
          <a:xfrm>
            <a:off x="4991100" y="3114674"/>
            <a:ext cx="457200" cy="175141"/>
          </a:xfrm>
          <a:prstGeom prst="rect">
            <a:avLst/>
          </a:prstGeom>
          <a:noFill/>
          <a:ln w="28575">
            <a:solidFill>
              <a:srgbClr val="C00000"/>
            </a:solidFill>
          </a:ln>
        </p:spPr>
        <p:txBody>
          <a:bodyPr wrap="square" rtlCol="0">
            <a:spAutoFit/>
          </a:bodyPr>
          <a:lstStyle/>
          <a:p>
            <a:endParaRPr lang="en-US" sz="600" dirty="0"/>
          </a:p>
        </p:txBody>
      </p:sp>
      <p:sp>
        <p:nvSpPr>
          <p:cNvPr id="11" name="TextBox 10">
            <a:extLst>
              <a:ext uri="{FF2B5EF4-FFF2-40B4-BE49-F238E27FC236}">
                <a16:creationId xmlns:a16="http://schemas.microsoft.com/office/drawing/2014/main" id="{D3E0AD81-0324-B5FB-DAD2-52181643AA7F}"/>
              </a:ext>
            </a:extLst>
          </p:cNvPr>
          <p:cNvSpPr txBox="1"/>
          <p:nvPr/>
        </p:nvSpPr>
        <p:spPr>
          <a:xfrm>
            <a:off x="6162675" y="6448425"/>
            <a:ext cx="2066925" cy="369332"/>
          </a:xfrm>
          <a:prstGeom prst="rect">
            <a:avLst/>
          </a:prstGeom>
          <a:noFill/>
        </p:spPr>
        <p:txBody>
          <a:bodyPr wrap="square" rtlCol="0">
            <a:spAutoFit/>
          </a:bodyPr>
          <a:lstStyle/>
          <a:p>
            <a:r>
              <a:rPr lang="en-US" dirty="0"/>
              <a:t>3.14%=&gt;</a:t>
            </a:r>
            <a:r>
              <a:rPr lang="en-US" dirty="0" err="1"/>
              <a:t>nondipper</a:t>
            </a:r>
            <a:endParaRPr lang="en-US" dirty="0"/>
          </a:p>
        </p:txBody>
      </p:sp>
    </p:spTree>
    <p:extLst>
      <p:ext uri="{BB962C8B-B14F-4D97-AF65-F5344CB8AC3E}">
        <p14:creationId xmlns:p14="http://schemas.microsoft.com/office/powerpoint/2010/main" val="1735722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F33F1-E2A7-451A-9C36-9DE15904D2D8}"/>
              </a:ext>
            </a:extLst>
          </p:cNvPr>
          <p:cNvSpPr>
            <a:spLocks noGrp="1"/>
          </p:cNvSpPr>
          <p:nvPr>
            <p:ph type="title"/>
          </p:nvPr>
        </p:nvSpPr>
        <p:spPr>
          <a:xfrm>
            <a:off x="280754" y="46871"/>
            <a:ext cx="11630492" cy="1325563"/>
          </a:xfrm>
        </p:spPr>
        <p:txBody>
          <a:bodyPr>
            <a:noAutofit/>
          </a:bodyPr>
          <a:lstStyle/>
          <a:p>
            <a:pPr algn="ctr"/>
            <a:r>
              <a:rPr lang="en-US" sz="3200" b="1" dirty="0">
                <a:solidFill>
                  <a:srgbClr val="C00000"/>
                </a:solidFill>
              </a:rPr>
              <a:t>HTA </a:t>
            </a:r>
            <a:r>
              <a:rPr lang="en-US" sz="3200" b="1" dirty="0" err="1">
                <a:solidFill>
                  <a:srgbClr val="C00000"/>
                </a:solidFill>
              </a:rPr>
              <a:t>este</a:t>
            </a:r>
            <a:r>
              <a:rPr lang="en-US" sz="3200" b="1" dirty="0">
                <a:solidFill>
                  <a:srgbClr val="C00000"/>
                </a:solidFill>
              </a:rPr>
              <a:t> </a:t>
            </a:r>
            <a:r>
              <a:rPr lang="en-US" sz="3200" b="1" dirty="0" err="1">
                <a:solidFill>
                  <a:srgbClr val="C00000"/>
                </a:solidFill>
              </a:rPr>
              <a:t>principala</a:t>
            </a:r>
            <a:r>
              <a:rPr lang="en-US" sz="3200" b="1" dirty="0">
                <a:solidFill>
                  <a:srgbClr val="C00000"/>
                </a:solidFill>
              </a:rPr>
              <a:t> </a:t>
            </a:r>
            <a:r>
              <a:rPr lang="en-US" sz="3200" b="1" dirty="0" err="1">
                <a:solidFill>
                  <a:srgbClr val="C00000"/>
                </a:solidFill>
              </a:rPr>
              <a:t>cauza</a:t>
            </a:r>
            <a:r>
              <a:rPr lang="en-US" sz="3200" b="1" dirty="0">
                <a:solidFill>
                  <a:srgbClr val="C00000"/>
                </a:solidFill>
              </a:rPr>
              <a:t> de </a:t>
            </a:r>
            <a:r>
              <a:rPr lang="en-US" sz="3200" b="1" dirty="0" err="1">
                <a:solidFill>
                  <a:srgbClr val="C00000"/>
                </a:solidFill>
              </a:rPr>
              <a:t>deces</a:t>
            </a:r>
            <a:r>
              <a:rPr lang="en-US" sz="3200" b="1" dirty="0">
                <a:solidFill>
                  <a:srgbClr val="C00000"/>
                </a:solidFill>
              </a:rPr>
              <a:t> la </a:t>
            </a:r>
            <a:r>
              <a:rPr lang="en-US" sz="3200" b="1" dirty="0" err="1">
                <a:solidFill>
                  <a:srgbClr val="C00000"/>
                </a:solidFill>
              </a:rPr>
              <a:t>nivel</a:t>
            </a:r>
            <a:r>
              <a:rPr lang="en-US" sz="3200" b="1" dirty="0">
                <a:solidFill>
                  <a:srgbClr val="C00000"/>
                </a:solidFill>
              </a:rPr>
              <a:t> Mondial </a:t>
            </a:r>
            <a:r>
              <a:rPr lang="en-US" sz="3200" b="1" dirty="0" err="1">
                <a:solidFill>
                  <a:srgbClr val="C00000"/>
                </a:solidFill>
              </a:rPr>
              <a:t>si</a:t>
            </a:r>
            <a:r>
              <a:rPr lang="en-US" sz="3200" b="1" dirty="0">
                <a:solidFill>
                  <a:srgbClr val="C00000"/>
                </a:solidFill>
              </a:rPr>
              <a:t> </a:t>
            </a:r>
            <a:r>
              <a:rPr lang="en-US" sz="3200" b="1" dirty="0" err="1">
                <a:solidFill>
                  <a:srgbClr val="C00000"/>
                </a:solidFill>
              </a:rPr>
              <a:t>afecteaza</a:t>
            </a:r>
            <a:r>
              <a:rPr lang="en-US" sz="3200" b="1" dirty="0">
                <a:solidFill>
                  <a:srgbClr val="C00000"/>
                </a:solidFill>
              </a:rPr>
              <a:t> 1/3 din </a:t>
            </a:r>
            <a:r>
              <a:rPr lang="en-US" sz="3200" b="1" dirty="0" err="1">
                <a:solidFill>
                  <a:srgbClr val="C00000"/>
                </a:solidFill>
              </a:rPr>
              <a:t>populatia</a:t>
            </a:r>
            <a:r>
              <a:rPr lang="en-US" sz="3200" b="1" dirty="0">
                <a:solidFill>
                  <a:srgbClr val="C00000"/>
                </a:solidFill>
              </a:rPr>
              <a:t> </a:t>
            </a:r>
            <a:r>
              <a:rPr lang="en-US" sz="3200" b="1" dirty="0" err="1">
                <a:solidFill>
                  <a:srgbClr val="C00000"/>
                </a:solidFill>
              </a:rPr>
              <a:t>adulta</a:t>
            </a:r>
            <a:r>
              <a:rPr lang="en-US" sz="3200" b="1" dirty="0">
                <a:solidFill>
                  <a:srgbClr val="C00000"/>
                </a:solidFill>
              </a:rPr>
              <a:t> a </a:t>
            </a:r>
            <a:r>
              <a:rPr lang="en-US" sz="3200" b="1" dirty="0" err="1">
                <a:solidFill>
                  <a:srgbClr val="C00000"/>
                </a:solidFill>
              </a:rPr>
              <a:t>Globului</a:t>
            </a:r>
            <a:endParaRPr lang="en-US" sz="3200" b="1" dirty="0">
              <a:solidFill>
                <a:srgbClr val="C00000"/>
              </a:solidFill>
            </a:endParaRPr>
          </a:p>
        </p:txBody>
      </p:sp>
      <p:sp>
        <p:nvSpPr>
          <p:cNvPr id="8" name="Rectangle 7">
            <a:extLst>
              <a:ext uri="{FF2B5EF4-FFF2-40B4-BE49-F238E27FC236}">
                <a16:creationId xmlns:a16="http://schemas.microsoft.com/office/drawing/2014/main" id="{D84090D1-56AF-4534-9101-AD34F12F7FB5}"/>
              </a:ext>
            </a:extLst>
          </p:cNvPr>
          <p:cNvSpPr/>
          <p:nvPr/>
        </p:nvSpPr>
        <p:spPr>
          <a:xfrm>
            <a:off x="433872" y="1619349"/>
            <a:ext cx="5960827" cy="464871"/>
          </a:xfrm>
          <a:prstGeom prst="rect">
            <a:avLst/>
          </a:prstGeom>
        </p:spPr>
        <p:txBody>
          <a:bodyPr wrap="square" anchor="b">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accent1">
                    <a:lumMod val="50000"/>
                  </a:schemeClr>
                </a:solidFill>
                <a:effectLst/>
                <a:uLnTx/>
                <a:uFillTx/>
                <a:ea typeface="+mn-ea"/>
                <a:cs typeface="Helvetica" panose="020B0604020202020204" pitchFamily="34" charset="0"/>
              </a:rPr>
              <a:t>Top 10 </a:t>
            </a:r>
            <a:r>
              <a:rPr kumimoji="0" lang="en-US" b="1" i="0" u="none" strike="noStrike" kern="1200" cap="none" spc="0" normalizeH="0" baseline="0" noProof="0" dirty="0" err="1">
                <a:ln>
                  <a:noFill/>
                </a:ln>
                <a:solidFill>
                  <a:schemeClr val="accent1">
                    <a:lumMod val="50000"/>
                  </a:schemeClr>
                </a:solidFill>
                <a:effectLst/>
                <a:uLnTx/>
                <a:uFillTx/>
                <a:ea typeface="+mn-ea"/>
                <a:cs typeface="Helvetica" panose="020B0604020202020204" pitchFamily="34" charset="0"/>
              </a:rPr>
              <a:t>riscuri</a:t>
            </a:r>
            <a:r>
              <a:rPr kumimoji="0" lang="en-US" b="1" i="0" u="none" strike="noStrike" kern="1200" cap="none" spc="0" normalizeH="0" baseline="0" noProof="0" dirty="0">
                <a:ln>
                  <a:noFill/>
                </a:ln>
                <a:solidFill>
                  <a:schemeClr val="accent1">
                    <a:lumMod val="50000"/>
                  </a:schemeClr>
                </a:solidFill>
                <a:effectLst/>
                <a:uLnTx/>
                <a:uFillTx/>
                <a:ea typeface="+mn-ea"/>
                <a:cs typeface="Helvetica" panose="020B0604020202020204" pitchFamily="34" charset="0"/>
              </a:rPr>
              <a:t> </a:t>
            </a:r>
            <a:r>
              <a:rPr kumimoji="0" lang="en-US" b="1" i="0" u="none" strike="noStrike" kern="1200" cap="none" spc="0" normalizeH="0" baseline="0" noProof="0" dirty="0" err="1">
                <a:ln>
                  <a:noFill/>
                </a:ln>
                <a:solidFill>
                  <a:schemeClr val="accent1">
                    <a:lumMod val="50000"/>
                  </a:schemeClr>
                </a:solidFill>
                <a:effectLst/>
                <a:uLnTx/>
                <a:uFillTx/>
                <a:ea typeface="+mn-ea"/>
                <a:cs typeface="Helvetica" panose="020B0604020202020204" pitchFamily="34" charset="0"/>
              </a:rPr>
              <a:t>pentru</a:t>
            </a:r>
            <a:r>
              <a:rPr kumimoji="0" lang="en-US" b="1" i="0" u="none" strike="noStrike" kern="1200" cap="none" spc="0" normalizeH="0" baseline="0" noProof="0" dirty="0">
                <a:ln>
                  <a:noFill/>
                </a:ln>
                <a:solidFill>
                  <a:schemeClr val="accent1">
                    <a:lumMod val="50000"/>
                  </a:schemeClr>
                </a:solidFill>
                <a:effectLst/>
                <a:uLnTx/>
                <a:uFillTx/>
                <a:ea typeface="+mn-ea"/>
                <a:cs typeface="Helvetica" panose="020B0604020202020204" pitchFamily="34" charset="0"/>
              </a:rPr>
              <a:t> </a:t>
            </a:r>
            <a:r>
              <a:rPr kumimoji="0" lang="en-US" b="1" i="0" u="none" strike="noStrike" kern="1200" cap="none" spc="0" normalizeH="0" baseline="0" noProof="0" dirty="0" err="1">
                <a:ln>
                  <a:noFill/>
                </a:ln>
                <a:solidFill>
                  <a:schemeClr val="accent1">
                    <a:lumMod val="50000"/>
                  </a:schemeClr>
                </a:solidFill>
                <a:effectLst/>
                <a:uLnTx/>
                <a:uFillTx/>
                <a:ea typeface="+mn-ea"/>
                <a:cs typeface="Helvetica" panose="020B0604020202020204" pitchFamily="34" charset="0"/>
              </a:rPr>
              <a:t>decese</a:t>
            </a:r>
            <a:r>
              <a:rPr kumimoji="0" lang="en-US" b="1" i="0" u="none" strike="noStrike" kern="1200" cap="none" spc="0" normalizeH="0" baseline="0" noProof="0" dirty="0">
                <a:ln>
                  <a:noFill/>
                </a:ln>
                <a:solidFill>
                  <a:schemeClr val="accent1">
                    <a:lumMod val="50000"/>
                  </a:schemeClr>
                </a:solidFill>
                <a:effectLst/>
                <a:uLnTx/>
                <a:uFillTx/>
                <a:ea typeface="+mn-ea"/>
                <a:cs typeface="Helvetica" panose="020B0604020202020204" pitchFamily="34" charset="0"/>
              </a:rPr>
              <a:t> premature la </a:t>
            </a:r>
            <a:r>
              <a:rPr kumimoji="0" lang="en-US" b="1" i="0" u="none" strike="noStrike" kern="1200" cap="none" spc="0" normalizeH="0" baseline="0" noProof="0" dirty="0" err="1">
                <a:ln>
                  <a:noFill/>
                </a:ln>
                <a:solidFill>
                  <a:schemeClr val="accent1">
                    <a:lumMod val="50000"/>
                  </a:schemeClr>
                </a:solidFill>
                <a:effectLst/>
                <a:uLnTx/>
                <a:uFillTx/>
                <a:ea typeface="+mn-ea"/>
                <a:cs typeface="Helvetica" panose="020B0604020202020204" pitchFamily="34" charset="0"/>
              </a:rPr>
              <a:t>nivel</a:t>
            </a:r>
            <a:r>
              <a:rPr kumimoji="0" lang="en-US" b="1" i="0" u="none" strike="noStrike" kern="1200" cap="none" spc="0" normalizeH="0" baseline="0" noProof="0" dirty="0">
                <a:ln>
                  <a:noFill/>
                </a:ln>
                <a:solidFill>
                  <a:schemeClr val="accent1">
                    <a:lumMod val="50000"/>
                  </a:schemeClr>
                </a:solidFill>
                <a:effectLst/>
                <a:uLnTx/>
                <a:uFillTx/>
                <a:ea typeface="+mn-ea"/>
                <a:cs typeface="Helvetica" panose="020B0604020202020204" pitchFamily="34" charset="0"/>
              </a:rPr>
              <a:t> </a:t>
            </a:r>
            <a:r>
              <a:rPr kumimoji="0" lang="en-US" b="1" i="0" u="none" strike="noStrike" kern="1200" cap="none" spc="0" normalizeH="0" baseline="0" noProof="0" dirty="0" err="1">
                <a:ln>
                  <a:noFill/>
                </a:ln>
                <a:solidFill>
                  <a:schemeClr val="accent1">
                    <a:lumMod val="50000"/>
                  </a:schemeClr>
                </a:solidFill>
                <a:effectLst/>
                <a:uLnTx/>
                <a:uFillTx/>
                <a:ea typeface="+mn-ea"/>
                <a:cs typeface="Helvetica" panose="020B0604020202020204" pitchFamily="34" charset="0"/>
              </a:rPr>
              <a:t>mondial</a:t>
            </a:r>
            <a:endParaRPr kumimoji="0" lang="en-US" b="1" i="0" u="none" strike="noStrike" kern="1200" cap="none" spc="0" normalizeH="0" baseline="0" noProof="0" dirty="0">
              <a:ln>
                <a:noFill/>
              </a:ln>
              <a:solidFill>
                <a:schemeClr val="accent1">
                  <a:lumMod val="50000"/>
                </a:schemeClr>
              </a:solidFill>
              <a:effectLst/>
              <a:uLnTx/>
              <a:uFillTx/>
              <a:ea typeface="+mn-ea"/>
              <a:cs typeface="Helvetica" panose="020B0604020202020204" pitchFamily="34" charset="0"/>
            </a:endParaRPr>
          </a:p>
        </p:txBody>
      </p:sp>
      <p:grpSp>
        <p:nvGrpSpPr>
          <p:cNvPr id="3" name="Group 2">
            <a:extLst>
              <a:ext uri="{FF2B5EF4-FFF2-40B4-BE49-F238E27FC236}">
                <a16:creationId xmlns:a16="http://schemas.microsoft.com/office/drawing/2014/main" id="{FC9CDE34-3015-1132-50FB-A6C7B198EED2}"/>
              </a:ext>
            </a:extLst>
          </p:cNvPr>
          <p:cNvGrpSpPr/>
          <p:nvPr/>
        </p:nvGrpSpPr>
        <p:grpSpPr>
          <a:xfrm>
            <a:off x="6740037" y="2451160"/>
            <a:ext cx="4521948" cy="3484926"/>
            <a:chOff x="6740037" y="2443209"/>
            <a:chExt cx="4521948" cy="3484926"/>
          </a:xfrm>
        </p:grpSpPr>
        <p:pic>
          <p:nvPicPr>
            <p:cNvPr id="10" name="Image 16">
              <a:extLst>
                <a:ext uri="{FF2B5EF4-FFF2-40B4-BE49-F238E27FC236}">
                  <a16:creationId xmlns:a16="http://schemas.microsoft.com/office/drawing/2014/main" id="{5CE83C01-3074-4801-92DC-A5D856A97F8F}"/>
                </a:ext>
              </a:extLst>
            </p:cNvPr>
            <p:cNvPicPr>
              <a:picLocks noChangeAspect="1"/>
            </p:cNvPicPr>
            <p:nvPr/>
          </p:nvPicPr>
          <p:blipFill rotWithShape="1">
            <a:blip r:embed="rId3"/>
            <a:srcRect r="13879" b="6870"/>
            <a:stretch/>
          </p:blipFill>
          <p:spPr>
            <a:xfrm>
              <a:off x="6771977" y="3144290"/>
              <a:ext cx="3946662" cy="2476346"/>
            </a:xfrm>
            <a:prstGeom prst="rect">
              <a:avLst/>
            </a:prstGeom>
            <a:ln>
              <a:noFill/>
            </a:ln>
          </p:spPr>
        </p:pic>
        <p:pic>
          <p:nvPicPr>
            <p:cNvPr id="11" name="Image 17">
              <a:extLst>
                <a:ext uri="{FF2B5EF4-FFF2-40B4-BE49-F238E27FC236}">
                  <a16:creationId xmlns:a16="http://schemas.microsoft.com/office/drawing/2014/main" id="{8E099810-C49E-4483-B225-E84DCB4F7EA8}"/>
                </a:ext>
              </a:extLst>
            </p:cNvPr>
            <p:cNvPicPr>
              <a:picLocks noChangeAspect="1"/>
            </p:cNvPicPr>
            <p:nvPr/>
          </p:nvPicPr>
          <p:blipFill>
            <a:blip r:embed="rId4"/>
            <a:stretch>
              <a:fillRect/>
            </a:stretch>
          </p:blipFill>
          <p:spPr>
            <a:xfrm>
              <a:off x="6740037" y="2443209"/>
              <a:ext cx="2124451" cy="1079023"/>
            </a:xfrm>
            <a:prstGeom prst="rect">
              <a:avLst/>
            </a:prstGeom>
            <a:ln>
              <a:noFill/>
            </a:ln>
          </p:spPr>
        </p:pic>
        <p:grpSp>
          <p:nvGrpSpPr>
            <p:cNvPr id="12" name="Groupe 18">
              <a:extLst>
                <a:ext uri="{FF2B5EF4-FFF2-40B4-BE49-F238E27FC236}">
                  <a16:creationId xmlns:a16="http://schemas.microsoft.com/office/drawing/2014/main" id="{65F258A7-1EE9-4C1A-A5AB-56CBEF71A537}"/>
                </a:ext>
              </a:extLst>
            </p:cNvPr>
            <p:cNvGrpSpPr/>
            <p:nvPr/>
          </p:nvGrpSpPr>
          <p:grpSpPr>
            <a:xfrm>
              <a:off x="10773090" y="2998460"/>
              <a:ext cx="488895" cy="2727370"/>
              <a:chOff x="7863052" y="2172677"/>
              <a:chExt cx="387467" cy="2073329"/>
            </a:xfrm>
          </p:grpSpPr>
          <p:cxnSp>
            <p:nvCxnSpPr>
              <p:cNvPr id="20" name="Connecteur droit 26">
                <a:extLst>
                  <a:ext uri="{FF2B5EF4-FFF2-40B4-BE49-F238E27FC236}">
                    <a16:creationId xmlns:a16="http://schemas.microsoft.com/office/drawing/2014/main" id="{8DCAB668-17B3-4502-8769-FFA2FE7D4597}"/>
                  </a:ext>
                </a:extLst>
              </p:cNvPr>
              <p:cNvCxnSpPr/>
              <p:nvPr/>
            </p:nvCxnSpPr>
            <p:spPr>
              <a:xfrm>
                <a:off x="7863052" y="2172677"/>
                <a:ext cx="0" cy="2001244"/>
              </a:xfrm>
              <a:prstGeom prst="line">
                <a:avLst/>
              </a:prstGeom>
              <a:ln>
                <a:no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1E505A6A-08E8-4C3E-99A6-9849EF5AD2BA}"/>
                  </a:ext>
                </a:extLst>
              </p:cNvPr>
              <p:cNvSpPr/>
              <p:nvPr/>
            </p:nvSpPr>
            <p:spPr>
              <a:xfrm>
                <a:off x="7895294" y="2245494"/>
                <a:ext cx="355225" cy="230832"/>
              </a:xfrm>
              <a:prstGeom prst="rect">
                <a:avLst/>
              </a:prstGeom>
              <a:solidFill>
                <a:schemeClr val="bg1"/>
              </a:solidFill>
              <a:ln>
                <a:noFill/>
              </a:ln>
            </p:spPr>
            <p:txBody>
              <a:bodyPr wrap="non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0" u="none" strike="noStrike" kern="0" cap="none" spc="0" normalizeH="0" baseline="0" noProof="0">
                    <a:ln>
                      <a:noFill/>
                    </a:ln>
                    <a:solidFill>
                      <a:prstClr val="white">
                        <a:lumMod val="50000"/>
                      </a:prstClr>
                    </a:solidFill>
                    <a:effectLst/>
                    <a:uLnTx/>
                    <a:uFillTx/>
                    <a:latin typeface="Arial Narrow" panose="020B0606020202030204" pitchFamily="34" charset="0"/>
                    <a:ea typeface="+mn-ea"/>
                    <a:cs typeface="+mn-cs"/>
                  </a:rPr>
                  <a:t>600 M</a:t>
                </a:r>
                <a:endParaRPr kumimoji="0" lang="fr-FR" sz="900" b="0" i="0" u="none" strike="noStrike" kern="0" cap="none" spc="0" normalizeH="0" baseline="0" noProof="0" dirty="0">
                  <a:ln>
                    <a:noFill/>
                  </a:ln>
                  <a:solidFill>
                    <a:prstClr val="white">
                      <a:lumMod val="50000"/>
                    </a:prstClr>
                  </a:solidFill>
                  <a:effectLst/>
                  <a:uLnTx/>
                  <a:uFillTx/>
                  <a:latin typeface="Arial Narrow" panose="020B0606020202030204" pitchFamily="34" charset="0"/>
                  <a:ea typeface="+mn-ea"/>
                  <a:cs typeface="+mn-cs"/>
                </a:endParaRPr>
              </a:p>
            </p:txBody>
          </p:sp>
          <p:sp>
            <p:nvSpPr>
              <p:cNvPr id="22" name="Rectangle 21">
                <a:extLst>
                  <a:ext uri="{FF2B5EF4-FFF2-40B4-BE49-F238E27FC236}">
                    <a16:creationId xmlns:a16="http://schemas.microsoft.com/office/drawing/2014/main" id="{CB754AD4-7825-4152-AD26-3794E5914218}"/>
                  </a:ext>
                </a:extLst>
              </p:cNvPr>
              <p:cNvSpPr/>
              <p:nvPr/>
            </p:nvSpPr>
            <p:spPr>
              <a:xfrm>
                <a:off x="7895294" y="2546615"/>
                <a:ext cx="355225" cy="230832"/>
              </a:xfrm>
              <a:prstGeom prst="rect">
                <a:avLst/>
              </a:prstGeom>
              <a:solidFill>
                <a:schemeClr val="bg1"/>
              </a:solidFill>
              <a:ln>
                <a:noFill/>
              </a:ln>
            </p:spPr>
            <p:txBody>
              <a:bodyPr wrap="non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0" u="none" strike="noStrike" kern="0" cap="none" spc="0" normalizeH="0" baseline="0" noProof="0">
                    <a:ln>
                      <a:noFill/>
                    </a:ln>
                    <a:solidFill>
                      <a:prstClr val="white">
                        <a:lumMod val="50000"/>
                      </a:prstClr>
                    </a:solidFill>
                    <a:effectLst/>
                    <a:uLnTx/>
                    <a:uFillTx/>
                    <a:latin typeface="Arial Narrow" panose="020B0606020202030204" pitchFamily="34" charset="0"/>
                    <a:ea typeface="+mn-ea"/>
                    <a:cs typeface="+mn-cs"/>
                  </a:rPr>
                  <a:t>500 M</a:t>
                </a:r>
                <a:endParaRPr kumimoji="0" lang="fr-FR" sz="900" b="0" i="0" u="none" strike="noStrike" kern="0" cap="none" spc="0" normalizeH="0" baseline="0" noProof="0" dirty="0">
                  <a:ln>
                    <a:noFill/>
                  </a:ln>
                  <a:solidFill>
                    <a:prstClr val="white">
                      <a:lumMod val="50000"/>
                    </a:prstClr>
                  </a:solidFill>
                  <a:effectLst/>
                  <a:uLnTx/>
                  <a:uFillTx/>
                  <a:latin typeface="Arial Narrow" panose="020B0606020202030204" pitchFamily="34" charset="0"/>
                  <a:ea typeface="+mn-ea"/>
                  <a:cs typeface="+mn-cs"/>
                </a:endParaRPr>
              </a:p>
            </p:txBody>
          </p:sp>
          <p:sp>
            <p:nvSpPr>
              <p:cNvPr id="23" name="Rectangle 22">
                <a:extLst>
                  <a:ext uri="{FF2B5EF4-FFF2-40B4-BE49-F238E27FC236}">
                    <a16:creationId xmlns:a16="http://schemas.microsoft.com/office/drawing/2014/main" id="{A646D7B1-CD69-4B19-80C5-54AF85578E8C}"/>
                  </a:ext>
                </a:extLst>
              </p:cNvPr>
              <p:cNvSpPr/>
              <p:nvPr/>
            </p:nvSpPr>
            <p:spPr>
              <a:xfrm>
                <a:off x="7895294" y="2847736"/>
                <a:ext cx="355225" cy="230832"/>
              </a:xfrm>
              <a:prstGeom prst="rect">
                <a:avLst/>
              </a:prstGeom>
              <a:solidFill>
                <a:schemeClr val="bg1"/>
              </a:solidFill>
              <a:ln>
                <a:noFill/>
              </a:ln>
            </p:spPr>
            <p:txBody>
              <a:bodyPr wrap="non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0" u="none" strike="noStrike" kern="0" cap="none" spc="0" normalizeH="0" baseline="0" noProof="0">
                    <a:ln>
                      <a:noFill/>
                    </a:ln>
                    <a:solidFill>
                      <a:prstClr val="white">
                        <a:lumMod val="50000"/>
                      </a:prstClr>
                    </a:solidFill>
                    <a:effectLst/>
                    <a:uLnTx/>
                    <a:uFillTx/>
                    <a:latin typeface="Arial Narrow" panose="020B0606020202030204" pitchFamily="34" charset="0"/>
                    <a:ea typeface="+mn-ea"/>
                    <a:cs typeface="+mn-cs"/>
                  </a:rPr>
                  <a:t>400 M</a:t>
                </a:r>
                <a:endParaRPr kumimoji="0" lang="fr-FR" sz="900" b="0" i="0" u="none" strike="noStrike" kern="0" cap="none" spc="0" normalizeH="0" baseline="0" noProof="0" dirty="0">
                  <a:ln>
                    <a:noFill/>
                  </a:ln>
                  <a:solidFill>
                    <a:prstClr val="white">
                      <a:lumMod val="50000"/>
                    </a:prstClr>
                  </a:solidFill>
                  <a:effectLst/>
                  <a:uLnTx/>
                  <a:uFillTx/>
                  <a:latin typeface="Arial Narrow" panose="020B0606020202030204" pitchFamily="34" charset="0"/>
                  <a:ea typeface="+mn-ea"/>
                  <a:cs typeface="+mn-cs"/>
                </a:endParaRPr>
              </a:p>
            </p:txBody>
          </p:sp>
          <p:sp>
            <p:nvSpPr>
              <p:cNvPr id="24" name="Rectangle 23">
                <a:extLst>
                  <a:ext uri="{FF2B5EF4-FFF2-40B4-BE49-F238E27FC236}">
                    <a16:creationId xmlns:a16="http://schemas.microsoft.com/office/drawing/2014/main" id="{AF462F8E-8E33-434D-A571-88B95AEA8E76}"/>
                  </a:ext>
                </a:extLst>
              </p:cNvPr>
              <p:cNvSpPr/>
              <p:nvPr/>
            </p:nvSpPr>
            <p:spPr>
              <a:xfrm>
                <a:off x="7895294" y="3148857"/>
                <a:ext cx="355225" cy="230832"/>
              </a:xfrm>
              <a:prstGeom prst="rect">
                <a:avLst/>
              </a:prstGeom>
              <a:solidFill>
                <a:schemeClr val="bg1"/>
              </a:solidFill>
              <a:ln>
                <a:noFill/>
              </a:ln>
            </p:spPr>
            <p:txBody>
              <a:bodyPr wrap="non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0" u="none" strike="noStrike" kern="0" cap="none" spc="0" normalizeH="0" baseline="0" noProof="0">
                    <a:ln>
                      <a:noFill/>
                    </a:ln>
                    <a:solidFill>
                      <a:prstClr val="white">
                        <a:lumMod val="50000"/>
                      </a:prstClr>
                    </a:solidFill>
                    <a:effectLst/>
                    <a:uLnTx/>
                    <a:uFillTx/>
                    <a:latin typeface="Arial Narrow" panose="020B0606020202030204" pitchFamily="34" charset="0"/>
                    <a:ea typeface="+mn-ea"/>
                    <a:cs typeface="+mn-cs"/>
                  </a:rPr>
                  <a:t>300 M</a:t>
                </a:r>
                <a:endParaRPr kumimoji="0" lang="fr-FR" sz="900" b="0" i="0" u="none" strike="noStrike" kern="0" cap="none" spc="0" normalizeH="0" baseline="0" noProof="0" dirty="0">
                  <a:ln>
                    <a:noFill/>
                  </a:ln>
                  <a:solidFill>
                    <a:prstClr val="white">
                      <a:lumMod val="50000"/>
                    </a:prstClr>
                  </a:solidFill>
                  <a:effectLst/>
                  <a:uLnTx/>
                  <a:uFillTx/>
                  <a:latin typeface="Arial Narrow" panose="020B0606020202030204" pitchFamily="34" charset="0"/>
                  <a:ea typeface="+mn-ea"/>
                  <a:cs typeface="+mn-cs"/>
                </a:endParaRPr>
              </a:p>
            </p:txBody>
          </p:sp>
          <p:sp>
            <p:nvSpPr>
              <p:cNvPr id="25" name="Rectangle 24">
                <a:extLst>
                  <a:ext uri="{FF2B5EF4-FFF2-40B4-BE49-F238E27FC236}">
                    <a16:creationId xmlns:a16="http://schemas.microsoft.com/office/drawing/2014/main" id="{5E3988C4-C715-4B29-8692-BEE5D2F0F2A6}"/>
                  </a:ext>
                </a:extLst>
              </p:cNvPr>
              <p:cNvSpPr/>
              <p:nvPr/>
            </p:nvSpPr>
            <p:spPr>
              <a:xfrm>
                <a:off x="7895294" y="3449978"/>
                <a:ext cx="355225" cy="230832"/>
              </a:xfrm>
              <a:prstGeom prst="rect">
                <a:avLst/>
              </a:prstGeom>
              <a:solidFill>
                <a:schemeClr val="bg1"/>
              </a:solidFill>
              <a:ln>
                <a:noFill/>
              </a:ln>
            </p:spPr>
            <p:txBody>
              <a:bodyPr wrap="non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0" u="none" strike="noStrike" kern="0" cap="none" spc="0" normalizeH="0" baseline="0" noProof="0">
                    <a:ln>
                      <a:noFill/>
                    </a:ln>
                    <a:solidFill>
                      <a:prstClr val="white">
                        <a:lumMod val="50000"/>
                      </a:prstClr>
                    </a:solidFill>
                    <a:effectLst/>
                    <a:uLnTx/>
                    <a:uFillTx/>
                    <a:latin typeface="Arial Narrow" panose="020B0606020202030204" pitchFamily="34" charset="0"/>
                    <a:ea typeface="+mn-ea"/>
                    <a:cs typeface="+mn-cs"/>
                  </a:rPr>
                  <a:t>200 M</a:t>
                </a:r>
                <a:endParaRPr kumimoji="0" lang="fr-FR" sz="900" b="0" i="0" u="none" strike="noStrike" kern="0" cap="none" spc="0" normalizeH="0" baseline="0" noProof="0" dirty="0">
                  <a:ln>
                    <a:noFill/>
                  </a:ln>
                  <a:solidFill>
                    <a:prstClr val="white">
                      <a:lumMod val="50000"/>
                    </a:prstClr>
                  </a:solidFill>
                  <a:effectLst/>
                  <a:uLnTx/>
                  <a:uFillTx/>
                  <a:latin typeface="Arial Narrow" panose="020B0606020202030204" pitchFamily="34" charset="0"/>
                  <a:ea typeface="+mn-ea"/>
                  <a:cs typeface="+mn-cs"/>
                </a:endParaRPr>
              </a:p>
            </p:txBody>
          </p:sp>
          <p:sp>
            <p:nvSpPr>
              <p:cNvPr id="26" name="Rectangle 25">
                <a:extLst>
                  <a:ext uri="{FF2B5EF4-FFF2-40B4-BE49-F238E27FC236}">
                    <a16:creationId xmlns:a16="http://schemas.microsoft.com/office/drawing/2014/main" id="{386987E5-3B70-4763-A596-124721714B78}"/>
                  </a:ext>
                </a:extLst>
              </p:cNvPr>
              <p:cNvSpPr/>
              <p:nvPr/>
            </p:nvSpPr>
            <p:spPr>
              <a:xfrm>
                <a:off x="7895294" y="3751101"/>
                <a:ext cx="355225" cy="230832"/>
              </a:xfrm>
              <a:prstGeom prst="rect">
                <a:avLst/>
              </a:prstGeom>
              <a:solidFill>
                <a:schemeClr val="bg1"/>
              </a:solidFill>
              <a:ln>
                <a:noFill/>
              </a:ln>
            </p:spPr>
            <p:txBody>
              <a:bodyPr wrap="non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0" u="none" strike="noStrike" kern="0" cap="none" spc="0" normalizeH="0" baseline="0" noProof="0">
                    <a:ln>
                      <a:noFill/>
                    </a:ln>
                    <a:solidFill>
                      <a:prstClr val="white">
                        <a:lumMod val="50000"/>
                      </a:prstClr>
                    </a:solidFill>
                    <a:effectLst/>
                    <a:uLnTx/>
                    <a:uFillTx/>
                    <a:latin typeface="Arial Narrow" panose="020B0606020202030204" pitchFamily="34" charset="0"/>
                    <a:ea typeface="+mn-ea"/>
                    <a:cs typeface="+mn-cs"/>
                  </a:rPr>
                  <a:t>100 M</a:t>
                </a:r>
                <a:endParaRPr kumimoji="0" lang="fr-FR" sz="900" b="0" i="0" u="none" strike="noStrike" kern="0" cap="none" spc="0" normalizeH="0" baseline="0" noProof="0" dirty="0">
                  <a:ln>
                    <a:noFill/>
                  </a:ln>
                  <a:solidFill>
                    <a:prstClr val="white">
                      <a:lumMod val="50000"/>
                    </a:prstClr>
                  </a:solidFill>
                  <a:effectLst/>
                  <a:uLnTx/>
                  <a:uFillTx/>
                  <a:latin typeface="Arial Narrow" panose="020B0606020202030204" pitchFamily="34" charset="0"/>
                  <a:ea typeface="+mn-ea"/>
                  <a:cs typeface="+mn-cs"/>
                </a:endParaRPr>
              </a:p>
            </p:txBody>
          </p:sp>
          <p:sp>
            <p:nvSpPr>
              <p:cNvPr id="27" name="Rectangle 26">
                <a:extLst>
                  <a:ext uri="{FF2B5EF4-FFF2-40B4-BE49-F238E27FC236}">
                    <a16:creationId xmlns:a16="http://schemas.microsoft.com/office/drawing/2014/main" id="{D3CD2107-CE42-4CFB-B25E-8FA52AB545AB}"/>
                  </a:ext>
                </a:extLst>
              </p:cNvPr>
              <p:cNvSpPr/>
              <p:nvPr/>
            </p:nvSpPr>
            <p:spPr>
              <a:xfrm>
                <a:off x="7895294" y="4015174"/>
                <a:ext cx="145233" cy="230832"/>
              </a:xfrm>
              <a:prstGeom prst="rect">
                <a:avLst/>
              </a:prstGeom>
              <a:solidFill>
                <a:schemeClr val="bg1"/>
              </a:solidFill>
              <a:ln>
                <a:noFill/>
              </a:ln>
            </p:spPr>
            <p:txBody>
              <a:bodyPr wrap="non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0" u="none" strike="noStrike" kern="0" cap="none" spc="0" normalizeH="0" baseline="0" noProof="0">
                    <a:ln>
                      <a:noFill/>
                    </a:ln>
                    <a:solidFill>
                      <a:prstClr val="white">
                        <a:lumMod val="50000"/>
                      </a:prstClr>
                    </a:solidFill>
                    <a:effectLst/>
                    <a:uLnTx/>
                    <a:uFillTx/>
                    <a:latin typeface="Arial Narrow" panose="020B0606020202030204" pitchFamily="34" charset="0"/>
                    <a:ea typeface="+mn-ea"/>
                    <a:cs typeface="+mn-cs"/>
                  </a:rPr>
                  <a:t>0</a:t>
                </a:r>
                <a:endParaRPr kumimoji="0" lang="fr-FR" sz="900" b="0" i="0" u="none" strike="noStrike" kern="0" cap="none" spc="0" normalizeH="0" baseline="0" noProof="0" dirty="0">
                  <a:ln>
                    <a:noFill/>
                  </a:ln>
                  <a:solidFill>
                    <a:prstClr val="white">
                      <a:lumMod val="50000"/>
                    </a:prstClr>
                  </a:solidFill>
                  <a:effectLst/>
                  <a:uLnTx/>
                  <a:uFillTx/>
                  <a:latin typeface="Arial Narrow" panose="020B0606020202030204" pitchFamily="34" charset="0"/>
                  <a:ea typeface="+mn-ea"/>
                  <a:cs typeface="+mn-cs"/>
                </a:endParaRPr>
              </a:p>
            </p:txBody>
          </p:sp>
        </p:grpSp>
        <p:grpSp>
          <p:nvGrpSpPr>
            <p:cNvPr id="13" name="Groupe 19">
              <a:extLst>
                <a:ext uri="{FF2B5EF4-FFF2-40B4-BE49-F238E27FC236}">
                  <a16:creationId xmlns:a16="http://schemas.microsoft.com/office/drawing/2014/main" id="{AE94470B-3EE0-4BAC-8E31-42E3EB7F9809}"/>
                </a:ext>
              </a:extLst>
            </p:cNvPr>
            <p:cNvGrpSpPr/>
            <p:nvPr/>
          </p:nvGrpSpPr>
          <p:grpSpPr>
            <a:xfrm>
              <a:off x="6760034" y="5650307"/>
              <a:ext cx="4187801" cy="277828"/>
              <a:chOff x="4706005" y="4188594"/>
              <a:chExt cx="3318985" cy="211203"/>
            </a:xfrm>
          </p:grpSpPr>
          <p:sp>
            <p:nvSpPr>
              <p:cNvPr id="15" name="Rectangle 14">
                <a:extLst>
                  <a:ext uri="{FF2B5EF4-FFF2-40B4-BE49-F238E27FC236}">
                    <a16:creationId xmlns:a16="http://schemas.microsoft.com/office/drawing/2014/main" id="{B6BD925E-F2E5-4E6A-B526-4DBAA31064D8}"/>
                  </a:ext>
                </a:extLst>
              </p:cNvPr>
              <p:cNvSpPr/>
              <p:nvPr/>
            </p:nvSpPr>
            <p:spPr>
              <a:xfrm>
                <a:off x="7693572" y="4188594"/>
                <a:ext cx="331418" cy="211203"/>
              </a:xfrm>
              <a:prstGeom prst="rect">
                <a:avLst/>
              </a:prstGeom>
              <a:solidFill>
                <a:schemeClr val="bg1"/>
              </a:solidFill>
              <a:ln>
                <a:noFill/>
              </a:ln>
            </p:spPr>
            <p:txBody>
              <a:bodyPr wrap="square" lIns="0" tIns="36000" rIns="0" bIns="36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900" b="0" i="0" u="none" strike="noStrike" kern="0" cap="none" spc="0" normalizeH="0" baseline="0" noProof="0">
                    <a:ln>
                      <a:noFill/>
                    </a:ln>
                    <a:solidFill>
                      <a:prstClr val="white">
                        <a:lumMod val="50000"/>
                      </a:prstClr>
                    </a:solidFill>
                    <a:effectLst/>
                    <a:uLnTx/>
                    <a:uFillTx/>
                    <a:latin typeface="Arial Narrow" panose="020B0606020202030204" pitchFamily="34" charset="0"/>
                    <a:ea typeface="+mn-ea"/>
                    <a:cs typeface="+mn-cs"/>
                  </a:rPr>
                  <a:t>2015</a:t>
                </a:r>
                <a:endParaRPr kumimoji="0" lang="fr-FR" sz="900" b="0" i="0" u="none" strike="noStrike" kern="0" cap="none" spc="0" normalizeH="0" baseline="0" noProof="0" dirty="0">
                  <a:ln>
                    <a:noFill/>
                  </a:ln>
                  <a:solidFill>
                    <a:prstClr val="white">
                      <a:lumMod val="50000"/>
                    </a:prstClr>
                  </a:solidFill>
                  <a:effectLst/>
                  <a:uLnTx/>
                  <a:uFillTx/>
                  <a:latin typeface="Arial Narrow" panose="020B0606020202030204" pitchFamily="34" charset="0"/>
                  <a:ea typeface="+mn-ea"/>
                  <a:cs typeface="+mn-cs"/>
                </a:endParaRPr>
              </a:p>
            </p:txBody>
          </p:sp>
          <p:sp>
            <p:nvSpPr>
              <p:cNvPr id="16" name="Rectangle 15">
                <a:extLst>
                  <a:ext uri="{FF2B5EF4-FFF2-40B4-BE49-F238E27FC236}">
                    <a16:creationId xmlns:a16="http://schemas.microsoft.com/office/drawing/2014/main" id="{1A24504E-4C4E-4FAC-8ADB-75A39D6FE790}"/>
                  </a:ext>
                </a:extLst>
              </p:cNvPr>
              <p:cNvSpPr/>
              <p:nvPr/>
            </p:nvSpPr>
            <p:spPr>
              <a:xfrm>
                <a:off x="6976241" y="4188594"/>
                <a:ext cx="331418" cy="211203"/>
              </a:xfrm>
              <a:prstGeom prst="rect">
                <a:avLst/>
              </a:prstGeom>
              <a:solidFill>
                <a:schemeClr val="bg1"/>
              </a:solidFill>
              <a:ln>
                <a:noFill/>
              </a:ln>
            </p:spPr>
            <p:txBody>
              <a:bodyPr wrap="square" lIns="0" tIns="36000" rIns="0" bIns="36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900" b="0" i="0" u="none" strike="noStrike" kern="0" cap="none" spc="0" normalizeH="0" baseline="0" noProof="0">
                    <a:ln>
                      <a:noFill/>
                    </a:ln>
                    <a:solidFill>
                      <a:prstClr val="white">
                        <a:lumMod val="50000"/>
                      </a:prstClr>
                    </a:solidFill>
                    <a:effectLst/>
                    <a:uLnTx/>
                    <a:uFillTx/>
                    <a:latin typeface="Arial Narrow" panose="020B0606020202030204" pitchFamily="34" charset="0"/>
                    <a:ea typeface="+mn-ea"/>
                    <a:cs typeface="+mn-cs"/>
                  </a:rPr>
                  <a:t>2010</a:t>
                </a:r>
                <a:endParaRPr kumimoji="0" lang="fr-FR" sz="900" b="0" i="0" u="none" strike="noStrike" kern="0" cap="none" spc="0" normalizeH="0" baseline="0" noProof="0" dirty="0">
                  <a:ln>
                    <a:noFill/>
                  </a:ln>
                  <a:solidFill>
                    <a:prstClr val="white">
                      <a:lumMod val="50000"/>
                    </a:prstClr>
                  </a:solidFill>
                  <a:effectLst/>
                  <a:uLnTx/>
                  <a:uFillTx/>
                  <a:latin typeface="Arial Narrow" panose="020B0606020202030204" pitchFamily="34" charset="0"/>
                  <a:ea typeface="+mn-ea"/>
                  <a:cs typeface="+mn-cs"/>
                </a:endParaRPr>
              </a:p>
            </p:txBody>
          </p:sp>
          <p:sp>
            <p:nvSpPr>
              <p:cNvPr id="17" name="Rectangle 16">
                <a:extLst>
                  <a:ext uri="{FF2B5EF4-FFF2-40B4-BE49-F238E27FC236}">
                    <a16:creationId xmlns:a16="http://schemas.microsoft.com/office/drawing/2014/main" id="{17D52EB9-51DC-4E36-97B9-4E9BD7229577}"/>
                  </a:ext>
                </a:extLst>
              </p:cNvPr>
              <p:cNvSpPr/>
              <p:nvPr/>
            </p:nvSpPr>
            <p:spPr>
              <a:xfrm>
                <a:off x="6211613" y="4188594"/>
                <a:ext cx="331418" cy="211203"/>
              </a:xfrm>
              <a:prstGeom prst="rect">
                <a:avLst/>
              </a:prstGeom>
              <a:solidFill>
                <a:schemeClr val="bg1"/>
              </a:solidFill>
              <a:ln>
                <a:noFill/>
              </a:ln>
            </p:spPr>
            <p:txBody>
              <a:bodyPr wrap="square" lIns="0" tIns="36000" rIns="0" bIns="36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900" b="0" i="0" u="none" strike="noStrike" kern="0" cap="none" spc="0" normalizeH="0" baseline="0" noProof="0">
                    <a:ln>
                      <a:noFill/>
                    </a:ln>
                    <a:solidFill>
                      <a:prstClr val="white">
                        <a:lumMod val="50000"/>
                      </a:prstClr>
                    </a:solidFill>
                    <a:effectLst/>
                    <a:uLnTx/>
                    <a:uFillTx/>
                    <a:latin typeface="Arial Narrow" panose="020B0606020202030204" pitchFamily="34" charset="0"/>
                    <a:ea typeface="+mn-ea"/>
                    <a:cs typeface="+mn-cs"/>
                  </a:rPr>
                  <a:t>2005</a:t>
                </a:r>
                <a:endParaRPr kumimoji="0" lang="fr-FR" sz="900" b="0" i="0" u="none" strike="noStrike" kern="0" cap="none" spc="0" normalizeH="0" baseline="0" noProof="0" dirty="0">
                  <a:ln>
                    <a:noFill/>
                  </a:ln>
                  <a:solidFill>
                    <a:prstClr val="white">
                      <a:lumMod val="50000"/>
                    </a:prstClr>
                  </a:solidFill>
                  <a:effectLst/>
                  <a:uLnTx/>
                  <a:uFillTx/>
                  <a:latin typeface="Arial Narrow" panose="020B0606020202030204" pitchFamily="34" charset="0"/>
                  <a:ea typeface="+mn-ea"/>
                  <a:cs typeface="+mn-cs"/>
                </a:endParaRPr>
              </a:p>
            </p:txBody>
          </p:sp>
          <p:sp>
            <p:nvSpPr>
              <p:cNvPr id="18" name="Rectangle 17">
                <a:extLst>
                  <a:ext uri="{FF2B5EF4-FFF2-40B4-BE49-F238E27FC236}">
                    <a16:creationId xmlns:a16="http://schemas.microsoft.com/office/drawing/2014/main" id="{3AEBFE2D-22B0-49D0-A4AC-896FC4A362BF}"/>
                  </a:ext>
                </a:extLst>
              </p:cNvPr>
              <p:cNvSpPr/>
              <p:nvPr/>
            </p:nvSpPr>
            <p:spPr>
              <a:xfrm>
                <a:off x="5458809" y="4188594"/>
                <a:ext cx="331418" cy="211203"/>
              </a:xfrm>
              <a:prstGeom prst="rect">
                <a:avLst/>
              </a:prstGeom>
              <a:solidFill>
                <a:schemeClr val="bg1"/>
              </a:solidFill>
              <a:ln>
                <a:noFill/>
              </a:ln>
            </p:spPr>
            <p:txBody>
              <a:bodyPr wrap="square" lIns="0" tIns="36000" rIns="0" bIns="36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900" b="0" i="0" u="none" strike="noStrike" kern="0" cap="none" spc="0" normalizeH="0" baseline="0" noProof="0">
                    <a:ln>
                      <a:noFill/>
                    </a:ln>
                    <a:solidFill>
                      <a:prstClr val="white">
                        <a:lumMod val="50000"/>
                      </a:prstClr>
                    </a:solidFill>
                    <a:effectLst/>
                    <a:uLnTx/>
                    <a:uFillTx/>
                    <a:latin typeface="Arial Narrow" panose="020B0606020202030204" pitchFamily="34" charset="0"/>
                    <a:ea typeface="+mn-ea"/>
                    <a:cs typeface="+mn-cs"/>
                  </a:rPr>
                  <a:t>2000</a:t>
                </a:r>
                <a:endParaRPr kumimoji="0" lang="fr-FR" sz="900" b="0" i="0" u="none" strike="noStrike" kern="0" cap="none" spc="0" normalizeH="0" baseline="0" noProof="0" dirty="0">
                  <a:ln>
                    <a:noFill/>
                  </a:ln>
                  <a:solidFill>
                    <a:prstClr val="white">
                      <a:lumMod val="50000"/>
                    </a:prstClr>
                  </a:solidFill>
                  <a:effectLst/>
                  <a:uLnTx/>
                  <a:uFillTx/>
                  <a:latin typeface="Arial Narrow" panose="020B0606020202030204" pitchFamily="34" charset="0"/>
                  <a:ea typeface="+mn-ea"/>
                  <a:cs typeface="+mn-cs"/>
                </a:endParaRPr>
              </a:p>
            </p:txBody>
          </p:sp>
          <p:sp>
            <p:nvSpPr>
              <p:cNvPr id="19" name="Rectangle 18">
                <a:extLst>
                  <a:ext uri="{FF2B5EF4-FFF2-40B4-BE49-F238E27FC236}">
                    <a16:creationId xmlns:a16="http://schemas.microsoft.com/office/drawing/2014/main" id="{76308BF9-D9C9-47C2-AB94-C98743D1B304}"/>
                  </a:ext>
                </a:extLst>
              </p:cNvPr>
              <p:cNvSpPr/>
              <p:nvPr/>
            </p:nvSpPr>
            <p:spPr>
              <a:xfrm>
                <a:off x="4706005" y="4188594"/>
                <a:ext cx="331418" cy="211203"/>
              </a:xfrm>
              <a:prstGeom prst="rect">
                <a:avLst/>
              </a:prstGeom>
              <a:solidFill>
                <a:schemeClr val="bg1"/>
              </a:solidFill>
              <a:ln>
                <a:noFill/>
              </a:ln>
            </p:spPr>
            <p:txBody>
              <a:bodyPr wrap="square" lIns="0" tIns="36000" rIns="0" bIns="36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900" b="0" i="0" u="none" strike="noStrike" kern="0" cap="none" spc="0" normalizeH="0" baseline="0" noProof="0">
                    <a:ln>
                      <a:noFill/>
                    </a:ln>
                    <a:solidFill>
                      <a:prstClr val="white">
                        <a:lumMod val="50000"/>
                      </a:prstClr>
                    </a:solidFill>
                    <a:effectLst/>
                    <a:uLnTx/>
                    <a:uFillTx/>
                    <a:latin typeface="Arial Narrow" panose="020B0606020202030204" pitchFamily="34" charset="0"/>
                    <a:ea typeface="+mn-ea"/>
                    <a:cs typeface="+mn-cs"/>
                  </a:rPr>
                  <a:t>1995</a:t>
                </a:r>
                <a:endParaRPr kumimoji="0" lang="fr-FR" sz="900" b="0" i="0" u="none" strike="noStrike" kern="0" cap="none" spc="0" normalizeH="0" baseline="0" noProof="0" dirty="0">
                  <a:ln>
                    <a:noFill/>
                  </a:ln>
                  <a:solidFill>
                    <a:prstClr val="white">
                      <a:lumMod val="50000"/>
                    </a:prstClr>
                  </a:solidFill>
                  <a:effectLst/>
                  <a:uLnTx/>
                  <a:uFillTx/>
                  <a:latin typeface="Arial Narrow" panose="020B0606020202030204" pitchFamily="34" charset="0"/>
                  <a:ea typeface="+mn-ea"/>
                  <a:cs typeface="+mn-cs"/>
                </a:endParaRPr>
              </a:p>
            </p:txBody>
          </p:sp>
        </p:grpSp>
        <p:sp>
          <p:nvSpPr>
            <p:cNvPr id="14" name="Rectangle 13">
              <a:extLst>
                <a:ext uri="{FF2B5EF4-FFF2-40B4-BE49-F238E27FC236}">
                  <a16:creationId xmlns:a16="http://schemas.microsoft.com/office/drawing/2014/main" id="{FAD160FA-7E34-4F99-8FFD-0211F1DA961E}"/>
                </a:ext>
              </a:extLst>
            </p:cNvPr>
            <p:cNvSpPr/>
            <p:nvPr/>
          </p:nvSpPr>
          <p:spPr>
            <a:xfrm>
              <a:off x="10236041" y="2823682"/>
              <a:ext cx="965196" cy="283407"/>
            </a:xfrm>
            <a:prstGeom prst="rect">
              <a:avLst/>
            </a:prstGeom>
            <a:solidFill>
              <a:schemeClr val="bg1"/>
            </a:solidFill>
            <a:ln>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0" i="0" u="none" strike="noStrike" kern="0" cap="none" spc="0" normalizeH="0" baseline="0" noProof="0" dirty="0" err="1">
                  <a:ln>
                    <a:noFill/>
                  </a:ln>
                  <a:solidFill>
                    <a:prstClr val="white">
                      <a:lumMod val="50000"/>
                    </a:prstClr>
                  </a:solidFill>
                  <a:effectLst/>
                  <a:uLnTx/>
                  <a:uFillTx/>
                  <a:latin typeface="Arial Narrow" panose="020B0606020202030204" pitchFamily="34" charset="0"/>
                  <a:ea typeface="+mn-ea"/>
                  <a:cs typeface="+mn-cs"/>
                </a:rPr>
                <a:t>Number</a:t>
              </a:r>
              <a:r>
                <a:rPr kumimoji="0" lang="fr-FR" sz="800" b="0" i="0" u="none" strike="noStrike" kern="0" cap="none" spc="0" normalizeH="0" baseline="0" noProof="0" dirty="0">
                  <a:ln>
                    <a:noFill/>
                  </a:ln>
                  <a:solidFill>
                    <a:prstClr val="white">
                      <a:lumMod val="50000"/>
                    </a:prstClr>
                  </a:solidFill>
                  <a:effectLst/>
                  <a:uLnTx/>
                  <a:uFillTx/>
                  <a:latin typeface="Arial Narrow" panose="020B0606020202030204" pitchFamily="34" charset="0"/>
                  <a:ea typeface="+mn-ea"/>
                  <a:cs typeface="+mn-cs"/>
                </a:rPr>
                <a:t> of Men</a:t>
              </a:r>
            </a:p>
          </p:txBody>
        </p:sp>
      </p:grpSp>
      <p:sp>
        <p:nvSpPr>
          <p:cNvPr id="32" name="Rectangle 31">
            <a:extLst>
              <a:ext uri="{FF2B5EF4-FFF2-40B4-BE49-F238E27FC236}">
                <a16:creationId xmlns:a16="http://schemas.microsoft.com/office/drawing/2014/main" id="{D12AD4AE-CE55-4848-8E11-C7499DE9CF1A}"/>
              </a:ext>
            </a:extLst>
          </p:cNvPr>
          <p:cNvSpPr/>
          <p:nvPr/>
        </p:nvSpPr>
        <p:spPr>
          <a:xfrm>
            <a:off x="6810556" y="1848117"/>
            <a:ext cx="4534770" cy="261867"/>
          </a:xfrm>
          <a:prstGeom prst="rect">
            <a:avLst/>
          </a:prstGeom>
        </p:spPr>
        <p:txBody>
          <a:bodyPr wrap="square" anchor="b">
            <a:spAutoFit/>
          </a:body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0" lang="en-US" sz="1600" b="1" i="0" u="none" strike="noStrike" kern="1200" cap="none" spc="0" normalizeH="0" baseline="0" noProof="0" dirty="0" err="1">
                <a:ln>
                  <a:noFill/>
                </a:ln>
                <a:solidFill>
                  <a:schemeClr val="accent1">
                    <a:lumMod val="50000"/>
                  </a:schemeClr>
                </a:solidFill>
                <a:effectLst/>
                <a:uLnTx/>
                <a:uFillTx/>
                <a:ea typeface="+mn-ea"/>
                <a:cs typeface="Helvetica" panose="020B0604020202020204" pitchFamily="34" charset="0"/>
              </a:rPr>
              <a:t>Prevalenta</a:t>
            </a:r>
            <a:r>
              <a:rPr kumimoji="0" lang="en-US" sz="1600" b="1" i="0" u="none" strike="noStrike" kern="1200" cap="none" spc="0" normalizeH="0" baseline="0" noProof="0" dirty="0">
                <a:ln>
                  <a:noFill/>
                </a:ln>
                <a:solidFill>
                  <a:schemeClr val="accent1">
                    <a:lumMod val="50000"/>
                  </a:schemeClr>
                </a:solidFill>
                <a:effectLst/>
                <a:uLnTx/>
                <a:uFillTx/>
                <a:ea typeface="+mn-ea"/>
                <a:cs typeface="Helvetica" panose="020B0604020202020204" pitchFamily="34" charset="0"/>
              </a:rPr>
              <a:t> HTA </a:t>
            </a:r>
            <a:r>
              <a:rPr kumimoji="0" lang="en-US" sz="1600" b="1" i="0" u="none" strike="noStrike" kern="1200" cap="none" spc="0" normalizeH="0" baseline="0" noProof="0" dirty="0" err="1">
                <a:ln>
                  <a:noFill/>
                </a:ln>
                <a:solidFill>
                  <a:schemeClr val="accent1">
                    <a:lumMod val="50000"/>
                  </a:schemeClr>
                </a:solidFill>
                <a:effectLst/>
                <a:uLnTx/>
                <a:uFillTx/>
                <a:ea typeface="+mn-ea"/>
                <a:cs typeface="Helvetica" panose="020B0604020202020204" pitchFamily="34" charset="0"/>
              </a:rPr>
              <a:t>creste</a:t>
            </a:r>
            <a:r>
              <a:rPr kumimoji="0" lang="en-US" sz="1600" b="1" i="0" u="none" strike="noStrike" kern="1200" cap="none" spc="0" normalizeH="0" baseline="0" noProof="0" dirty="0">
                <a:ln>
                  <a:noFill/>
                </a:ln>
                <a:solidFill>
                  <a:schemeClr val="accent1">
                    <a:lumMod val="50000"/>
                  </a:schemeClr>
                </a:solidFill>
                <a:effectLst/>
                <a:uLnTx/>
                <a:uFillTx/>
                <a:ea typeface="+mn-ea"/>
                <a:cs typeface="Helvetica" panose="020B0604020202020204" pitchFamily="34" charset="0"/>
              </a:rPr>
              <a:t> in </a:t>
            </a:r>
            <a:r>
              <a:rPr kumimoji="0" lang="en-US" sz="1600" b="1" i="0" u="none" strike="noStrike" kern="1200" cap="none" spc="0" normalizeH="0" baseline="0" noProof="0" dirty="0" err="1">
                <a:ln>
                  <a:noFill/>
                </a:ln>
                <a:solidFill>
                  <a:schemeClr val="accent1">
                    <a:lumMod val="50000"/>
                  </a:schemeClr>
                </a:solidFill>
                <a:effectLst/>
                <a:uLnTx/>
                <a:uFillTx/>
                <a:ea typeface="+mn-ea"/>
                <a:cs typeface="Helvetica" panose="020B0604020202020204" pitchFamily="34" charset="0"/>
              </a:rPr>
              <a:t>timp</a:t>
            </a:r>
            <a:r>
              <a:rPr kumimoji="0" lang="en-US" sz="1600" b="1" i="0" u="none" strike="noStrike" kern="1200" cap="none" spc="0" normalizeH="0" baseline="0" noProof="0" dirty="0">
                <a:ln>
                  <a:noFill/>
                </a:ln>
                <a:solidFill>
                  <a:schemeClr val="accent1">
                    <a:lumMod val="50000"/>
                  </a:schemeClr>
                </a:solidFill>
                <a:effectLst/>
                <a:uLnTx/>
                <a:uFillTx/>
                <a:ea typeface="+mn-ea"/>
                <a:cs typeface="Helvetica" panose="020B0604020202020204" pitchFamily="34" charset="0"/>
              </a:rPr>
              <a:t> (1995-2015)</a:t>
            </a:r>
          </a:p>
        </p:txBody>
      </p:sp>
      <p:sp>
        <p:nvSpPr>
          <p:cNvPr id="28" name="ZoneTexte 9">
            <a:extLst>
              <a:ext uri="{FF2B5EF4-FFF2-40B4-BE49-F238E27FC236}">
                <a16:creationId xmlns:a16="http://schemas.microsoft.com/office/drawing/2014/main" id="{8FBAAB08-B0B4-4692-960E-EA5AA6A72C63}"/>
              </a:ext>
            </a:extLst>
          </p:cNvPr>
          <p:cNvSpPr txBox="1"/>
          <p:nvPr/>
        </p:nvSpPr>
        <p:spPr>
          <a:xfrm>
            <a:off x="1533013" y="6395803"/>
            <a:ext cx="3358618" cy="222021"/>
          </a:xfrm>
          <a:prstGeom prst="rect">
            <a:avLst/>
          </a:prstGeom>
        </p:spPr>
        <p:txBody>
          <a:bodyPr wrap="square" lIns="91438" tIns="45719" rIns="91438" bIns="45719" anchor="ctr">
            <a:spAutoFit/>
          </a:bodyPr>
          <a:lstStyle>
            <a:defPPr>
              <a:defRPr lang="fr-FR"/>
            </a:defPPr>
            <a:lvl1pPr>
              <a:defRPr sz="800" i="1">
                <a:solidFill>
                  <a:schemeClr val="tx1">
                    <a:lumMod val="65000"/>
                    <a:lumOff val="3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Stanaway JD et al. </a:t>
            </a:r>
            <a:r>
              <a:rPr kumimoji="0" lang="da-DK" sz="800" b="0" i="1"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Lancet</a:t>
            </a:r>
            <a:r>
              <a:rPr kumimoji="0" lang="da-DK" sz="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 2018;392(10159):1923-1994</a:t>
            </a:r>
          </a:p>
        </p:txBody>
      </p:sp>
      <p:sp>
        <p:nvSpPr>
          <p:cNvPr id="30" name="ZoneTexte 9">
            <a:extLst>
              <a:ext uri="{FF2B5EF4-FFF2-40B4-BE49-F238E27FC236}">
                <a16:creationId xmlns:a16="http://schemas.microsoft.com/office/drawing/2014/main" id="{BFAD4B4B-0D27-4351-9F9C-BC8761A85944}"/>
              </a:ext>
            </a:extLst>
          </p:cNvPr>
          <p:cNvSpPr txBox="1"/>
          <p:nvPr/>
        </p:nvSpPr>
        <p:spPr>
          <a:xfrm>
            <a:off x="7174668" y="6393167"/>
            <a:ext cx="3358618" cy="222021"/>
          </a:xfrm>
          <a:prstGeom prst="rect">
            <a:avLst/>
          </a:prstGeom>
        </p:spPr>
        <p:txBody>
          <a:bodyPr wrap="square" lIns="91438" tIns="45719" rIns="91438" bIns="45719" anchor="ctr">
            <a:spAutoFit/>
          </a:bodyPr>
          <a:lstStyle>
            <a:defPPr>
              <a:defRPr lang="fr-FR"/>
            </a:defPPr>
            <a:lvl1pPr>
              <a:defRPr sz="800" i="1">
                <a:solidFill>
                  <a:schemeClr val="tx1">
                    <a:lumMod val="65000"/>
                    <a:lumOff val="3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http://ncdrisc.org/blood-pressure-raised-population-stacked.html</a:t>
            </a:r>
          </a:p>
        </p:txBody>
      </p:sp>
      <p:pic>
        <p:nvPicPr>
          <p:cNvPr id="7" name="Picture 6">
            <a:extLst>
              <a:ext uri="{FF2B5EF4-FFF2-40B4-BE49-F238E27FC236}">
                <a16:creationId xmlns:a16="http://schemas.microsoft.com/office/drawing/2014/main" id="{27983DDC-0CAD-11AC-C012-AF0D26358B62}"/>
              </a:ext>
            </a:extLst>
          </p:cNvPr>
          <p:cNvPicPr>
            <a:picLocks noChangeAspect="1"/>
          </p:cNvPicPr>
          <p:nvPr/>
        </p:nvPicPr>
        <p:blipFill>
          <a:blip r:embed="rId5"/>
          <a:stretch>
            <a:fillRect/>
          </a:stretch>
        </p:blipFill>
        <p:spPr>
          <a:xfrm>
            <a:off x="342029" y="2016163"/>
            <a:ext cx="5753971" cy="4060161"/>
          </a:xfrm>
          <a:prstGeom prst="rect">
            <a:avLst/>
          </a:prstGeom>
        </p:spPr>
      </p:pic>
    </p:spTree>
    <p:extLst>
      <p:ext uri="{BB962C8B-B14F-4D97-AF65-F5344CB8AC3E}">
        <p14:creationId xmlns:p14="http://schemas.microsoft.com/office/powerpoint/2010/main" val="44957569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607FAB-91D0-8394-FBCF-6DE19E505704}"/>
              </a:ext>
            </a:extLst>
          </p:cNvPr>
          <p:cNvPicPr>
            <a:picLocks noChangeAspect="1"/>
          </p:cNvPicPr>
          <p:nvPr/>
        </p:nvPicPr>
        <p:blipFill>
          <a:blip r:embed="rId2"/>
          <a:stretch>
            <a:fillRect/>
          </a:stretch>
        </p:blipFill>
        <p:spPr>
          <a:xfrm>
            <a:off x="1229082" y="533400"/>
            <a:ext cx="9280971" cy="6019800"/>
          </a:xfrm>
          <a:prstGeom prst="rect">
            <a:avLst/>
          </a:prstGeom>
        </p:spPr>
      </p:pic>
      <p:pic>
        <p:nvPicPr>
          <p:cNvPr id="2" name="Picture 1">
            <a:extLst>
              <a:ext uri="{FF2B5EF4-FFF2-40B4-BE49-F238E27FC236}">
                <a16:creationId xmlns:a16="http://schemas.microsoft.com/office/drawing/2014/main" id="{F4103192-66EC-FF32-394F-E29AD9C31A81}"/>
              </a:ext>
            </a:extLst>
          </p:cNvPr>
          <p:cNvPicPr>
            <a:picLocks noChangeAspect="1"/>
          </p:cNvPicPr>
          <p:nvPr/>
        </p:nvPicPr>
        <p:blipFill>
          <a:blip r:embed="rId3"/>
          <a:stretch>
            <a:fillRect/>
          </a:stretch>
        </p:blipFill>
        <p:spPr>
          <a:xfrm>
            <a:off x="9652528" y="0"/>
            <a:ext cx="2469094" cy="1847248"/>
          </a:xfrm>
          <a:prstGeom prst="rect">
            <a:avLst/>
          </a:prstGeom>
        </p:spPr>
      </p:pic>
    </p:spTree>
    <p:extLst>
      <p:ext uri="{BB962C8B-B14F-4D97-AF65-F5344CB8AC3E}">
        <p14:creationId xmlns:p14="http://schemas.microsoft.com/office/powerpoint/2010/main" val="427909842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stetoscop.ro/sites/default/files/images/Screen%20Shot%202014-09-23%20at%201_00_05%20PM.png">
            <a:extLst>
              <a:ext uri="{FF2B5EF4-FFF2-40B4-BE49-F238E27FC236}">
                <a16:creationId xmlns:a16="http://schemas.microsoft.com/office/drawing/2014/main" id="{82F7F7A8-1506-2D27-0AC4-08124C65C2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7957" y="183689"/>
            <a:ext cx="8842769" cy="639808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ADAA683-64E8-0C39-BABD-2496CDD1D211}"/>
              </a:ext>
            </a:extLst>
          </p:cNvPr>
          <p:cNvPicPr>
            <a:picLocks noChangeAspect="1"/>
          </p:cNvPicPr>
          <p:nvPr/>
        </p:nvPicPr>
        <p:blipFill>
          <a:blip r:embed="rId3"/>
          <a:stretch>
            <a:fillRect/>
          </a:stretch>
        </p:blipFill>
        <p:spPr>
          <a:xfrm>
            <a:off x="9725025" y="0"/>
            <a:ext cx="2466975" cy="1847850"/>
          </a:xfrm>
          <a:prstGeom prst="rect">
            <a:avLst/>
          </a:prstGeom>
        </p:spPr>
      </p:pic>
    </p:spTree>
    <p:extLst>
      <p:ext uri="{BB962C8B-B14F-4D97-AF65-F5344CB8AC3E}">
        <p14:creationId xmlns:p14="http://schemas.microsoft.com/office/powerpoint/2010/main" val="397400837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A5958F-411F-470A-D5A9-D55E896E64E0}"/>
              </a:ext>
            </a:extLst>
          </p:cNvPr>
          <p:cNvPicPr>
            <a:picLocks noChangeAspect="1"/>
          </p:cNvPicPr>
          <p:nvPr/>
        </p:nvPicPr>
        <p:blipFill>
          <a:blip r:embed="rId2"/>
          <a:stretch>
            <a:fillRect/>
          </a:stretch>
        </p:blipFill>
        <p:spPr>
          <a:xfrm>
            <a:off x="942976" y="180975"/>
            <a:ext cx="9713495" cy="6400800"/>
          </a:xfrm>
          <a:prstGeom prst="rect">
            <a:avLst/>
          </a:prstGeom>
        </p:spPr>
      </p:pic>
      <p:pic>
        <p:nvPicPr>
          <p:cNvPr id="2" name="Picture 1">
            <a:extLst>
              <a:ext uri="{FF2B5EF4-FFF2-40B4-BE49-F238E27FC236}">
                <a16:creationId xmlns:a16="http://schemas.microsoft.com/office/drawing/2014/main" id="{68DD8F7A-0D1D-B9DE-C769-2B4E407F9D55}"/>
              </a:ext>
            </a:extLst>
          </p:cNvPr>
          <p:cNvPicPr>
            <a:picLocks noChangeAspect="1"/>
          </p:cNvPicPr>
          <p:nvPr/>
        </p:nvPicPr>
        <p:blipFill>
          <a:blip r:embed="rId3"/>
          <a:stretch>
            <a:fillRect/>
          </a:stretch>
        </p:blipFill>
        <p:spPr>
          <a:xfrm>
            <a:off x="9725025" y="0"/>
            <a:ext cx="2466975" cy="1847850"/>
          </a:xfrm>
          <a:prstGeom prst="rect">
            <a:avLst/>
          </a:prstGeom>
        </p:spPr>
      </p:pic>
      <p:sp>
        <p:nvSpPr>
          <p:cNvPr id="4" name="TextBox 3">
            <a:extLst>
              <a:ext uri="{FF2B5EF4-FFF2-40B4-BE49-F238E27FC236}">
                <a16:creationId xmlns:a16="http://schemas.microsoft.com/office/drawing/2014/main" id="{9659D7B2-EA8D-C0EF-5E3E-68105912178C}"/>
              </a:ext>
            </a:extLst>
          </p:cNvPr>
          <p:cNvSpPr txBox="1"/>
          <p:nvPr/>
        </p:nvSpPr>
        <p:spPr>
          <a:xfrm>
            <a:off x="5715000" y="6457950"/>
            <a:ext cx="2286000" cy="369332"/>
          </a:xfrm>
          <a:prstGeom prst="rect">
            <a:avLst/>
          </a:prstGeom>
          <a:noFill/>
        </p:spPr>
        <p:txBody>
          <a:bodyPr wrap="square" rtlCol="0">
            <a:spAutoFit/>
          </a:bodyPr>
          <a:lstStyle/>
          <a:p>
            <a:r>
              <a:rPr lang="en-US" dirty="0"/>
              <a:t>11.11% =&gt; dipper</a:t>
            </a:r>
          </a:p>
        </p:txBody>
      </p:sp>
    </p:spTree>
    <p:extLst>
      <p:ext uri="{BB962C8B-B14F-4D97-AF65-F5344CB8AC3E}">
        <p14:creationId xmlns:p14="http://schemas.microsoft.com/office/powerpoint/2010/main" val="176467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stetoscop.ro/sites/default/files/images/Screen%20Shot%202014-09-23%20at%2012_57_51%20PM.png">
            <a:extLst>
              <a:ext uri="{FF2B5EF4-FFF2-40B4-BE49-F238E27FC236}">
                <a16:creationId xmlns:a16="http://schemas.microsoft.com/office/drawing/2014/main" id="{4200E7BC-0160-F3E4-7CD8-1DC291EDF9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918"/>
          <a:stretch/>
        </p:blipFill>
        <p:spPr bwMode="auto">
          <a:xfrm>
            <a:off x="516255" y="190500"/>
            <a:ext cx="7452359" cy="633889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89396C9-90D8-2610-B286-2FB39B626CB6}"/>
              </a:ext>
            </a:extLst>
          </p:cNvPr>
          <p:cNvPicPr>
            <a:picLocks noChangeAspect="1"/>
          </p:cNvPicPr>
          <p:nvPr/>
        </p:nvPicPr>
        <p:blipFill>
          <a:blip r:embed="rId4"/>
          <a:stretch>
            <a:fillRect/>
          </a:stretch>
        </p:blipFill>
        <p:spPr>
          <a:xfrm>
            <a:off x="9725025" y="0"/>
            <a:ext cx="2466975" cy="1847850"/>
          </a:xfrm>
          <a:prstGeom prst="rect">
            <a:avLst/>
          </a:prstGeom>
        </p:spPr>
      </p:pic>
      <p:sp>
        <p:nvSpPr>
          <p:cNvPr id="5" name="TextBox 4">
            <a:extLst>
              <a:ext uri="{FF2B5EF4-FFF2-40B4-BE49-F238E27FC236}">
                <a16:creationId xmlns:a16="http://schemas.microsoft.com/office/drawing/2014/main" id="{9F1D284A-DAA2-44DD-04ED-E203CDB59653}"/>
              </a:ext>
            </a:extLst>
          </p:cNvPr>
          <p:cNvSpPr txBox="1"/>
          <p:nvPr/>
        </p:nvSpPr>
        <p:spPr>
          <a:xfrm>
            <a:off x="8553450" y="6248400"/>
            <a:ext cx="1666875" cy="369332"/>
          </a:xfrm>
          <a:prstGeom prst="rect">
            <a:avLst/>
          </a:prstGeom>
          <a:noFill/>
        </p:spPr>
        <p:txBody>
          <a:bodyPr wrap="square" rtlCol="0">
            <a:spAutoFit/>
          </a:bodyPr>
          <a:lstStyle/>
          <a:p>
            <a:r>
              <a:rPr lang="en-US" dirty="0"/>
              <a:t>Riser </a:t>
            </a:r>
          </a:p>
        </p:txBody>
      </p:sp>
      <p:sp>
        <p:nvSpPr>
          <p:cNvPr id="6" name="TextBox 5">
            <a:extLst>
              <a:ext uri="{FF2B5EF4-FFF2-40B4-BE49-F238E27FC236}">
                <a16:creationId xmlns:a16="http://schemas.microsoft.com/office/drawing/2014/main" id="{D5476DBD-F1AA-6FF1-1C89-656952650001}"/>
              </a:ext>
            </a:extLst>
          </p:cNvPr>
          <p:cNvSpPr txBox="1"/>
          <p:nvPr/>
        </p:nvSpPr>
        <p:spPr>
          <a:xfrm>
            <a:off x="1000125" y="2943225"/>
            <a:ext cx="6753225" cy="200055"/>
          </a:xfrm>
          <a:prstGeom prst="rect">
            <a:avLst/>
          </a:prstGeom>
          <a:noFill/>
          <a:ln w="28575">
            <a:solidFill>
              <a:srgbClr val="C00000"/>
            </a:solidFill>
          </a:ln>
        </p:spPr>
        <p:txBody>
          <a:bodyPr wrap="square" rtlCol="0">
            <a:spAutoFit/>
          </a:bodyPr>
          <a:lstStyle/>
          <a:p>
            <a:endParaRPr lang="en-US" sz="700" dirty="0"/>
          </a:p>
        </p:txBody>
      </p:sp>
    </p:spTree>
    <p:extLst>
      <p:ext uri="{BB962C8B-B14F-4D97-AF65-F5344CB8AC3E}">
        <p14:creationId xmlns:p14="http://schemas.microsoft.com/office/powerpoint/2010/main" val="3022547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BC5FD-FE60-1867-0995-1EA864036DC2}"/>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35AB5C5F-BD6C-DBD6-C564-67F292B67A86}"/>
              </a:ext>
            </a:extLst>
          </p:cNvPr>
          <p:cNvPicPr>
            <a:picLocks noChangeAspect="1"/>
          </p:cNvPicPr>
          <p:nvPr/>
        </p:nvPicPr>
        <p:blipFill rotWithShape="1">
          <a:blip r:embed="rId2"/>
          <a:srcRect b="6388"/>
          <a:stretch/>
        </p:blipFill>
        <p:spPr>
          <a:xfrm>
            <a:off x="7572374" y="361950"/>
            <a:ext cx="3914775" cy="3914775"/>
          </a:xfrm>
          <a:prstGeom prst="rect">
            <a:avLst/>
          </a:prstGeom>
        </p:spPr>
      </p:pic>
      <p:sp>
        <p:nvSpPr>
          <p:cNvPr id="4" name="TextBox 3">
            <a:extLst>
              <a:ext uri="{FF2B5EF4-FFF2-40B4-BE49-F238E27FC236}">
                <a16:creationId xmlns:a16="http://schemas.microsoft.com/office/drawing/2014/main" id="{7930C112-FB1D-30AA-A1D1-DE40C839C668}"/>
              </a:ext>
            </a:extLst>
          </p:cNvPr>
          <p:cNvSpPr txBox="1"/>
          <p:nvPr/>
        </p:nvSpPr>
        <p:spPr>
          <a:xfrm>
            <a:off x="466724" y="4276725"/>
            <a:ext cx="7067551" cy="2092881"/>
          </a:xfrm>
          <a:prstGeom prst="rect">
            <a:avLst/>
          </a:prstGeom>
          <a:noFill/>
        </p:spPr>
        <p:txBody>
          <a:bodyPr wrap="square" rtlCol="0">
            <a:spAutoFit/>
          </a:bodyPr>
          <a:lstStyle/>
          <a:p>
            <a:r>
              <a:rPr lang="en-US" sz="2800" dirty="0" err="1"/>
              <a:t>Interpretarea</a:t>
            </a:r>
            <a:r>
              <a:rPr lang="en-US" sz="2800" dirty="0"/>
              <a:t> </a:t>
            </a:r>
            <a:r>
              <a:rPr lang="en-US" sz="2800" dirty="0" err="1"/>
              <a:t>unor</a:t>
            </a:r>
            <a:r>
              <a:rPr lang="en-US" sz="2800" dirty="0"/>
              <a:t> </a:t>
            </a:r>
            <a:r>
              <a:rPr lang="en-US" sz="2800" dirty="0" err="1"/>
              <a:t>rezultate</a:t>
            </a:r>
            <a:r>
              <a:rPr lang="en-US" sz="2800" dirty="0"/>
              <a:t> MATA</a:t>
            </a:r>
          </a:p>
          <a:p>
            <a:r>
              <a:rPr lang="en-US" sz="2800" dirty="0" err="1"/>
              <a:t>Validarea</a:t>
            </a:r>
            <a:r>
              <a:rPr lang="en-US" sz="2800" dirty="0"/>
              <a:t>/</a:t>
            </a:r>
            <a:r>
              <a:rPr lang="en-US" sz="2800" dirty="0" err="1"/>
              <a:t>invalidarea</a:t>
            </a:r>
            <a:r>
              <a:rPr lang="en-US" sz="2800" dirty="0"/>
              <a:t> </a:t>
            </a:r>
            <a:r>
              <a:rPr lang="en-US" sz="2800" dirty="0" err="1"/>
              <a:t>rezultatelor</a:t>
            </a:r>
            <a:endParaRPr lang="en-US" sz="2800" dirty="0"/>
          </a:p>
          <a:p>
            <a:r>
              <a:rPr lang="en-US" sz="2800" dirty="0" err="1"/>
              <a:t>Profilul</a:t>
            </a:r>
            <a:r>
              <a:rPr lang="en-US" sz="2800" dirty="0"/>
              <a:t> dipping</a:t>
            </a:r>
          </a:p>
          <a:p>
            <a:r>
              <a:rPr lang="en-US" sz="2800" dirty="0" err="1"/>
              <a:t>Managementul</a:t>
            </a:r>
            <a:r>
              <a:rPr lang="en-US" sz="2800" dirty="0"/>
              <a:t> </a:t>
            </a:r>
            <a:r>
              <a:rPr lang="en-US" sz="2800" dirty="0" err="1"/>
              <a:t>fenotipului</a:t>
            </a:r>
            <a:r>
              <a:rPr lang="en-US" sz="2800" dirty="0"/>
              <a:t> de HTA </a:t>
            </a:r>
            <a:r>
              <a:rPr lang="en-US" sz="2800" dirty="0" err="1"/>
              <a:t>identificat</a:t>
            </a:r>
            <a:endParaRPr lang="en-US" sz="2800" dirty="0"/>
          </a:p>
          <a:p>
            <a:endParaRPr lang="en-US" dirty="0"/>
          </a:p>
        </p:txBody>
      </p:sp>
    </p:spTree>
    <p:extLst>
      <p:ext uri="{BB962C8B-B14F-4D97-AF65-F5344CB8AC3E}">
        <p14:creationId xmlns:p14="http://schemas.microsoft.com/office/powerpoint/2010/main" val="223335199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B453F-E06F-413D-48F8-F6968BD10A00}"/>
              </a:ext>
            </a:extLst>
          </p:cNvPr>
          <p:cNvSpPr>
            <a:spLocks noGrp="1"/>
          </p:cNvSpPr>
          <p:nvPr>
            <p:ph type="title"/>
          </p:nvPr>
        </p:nvSpPr>
        <p:spPr/>
        <p:txBody>
          <a:bodyPr>
            <a:normAutofit/>
          </a:bodyPr>
          <a:lstStyle/>
          <a:p>
            <a:br>
              <a:rPr lang="en-US" dirty="0"/>
            </a:br>
            <a:r>
              <a:rPr lang="en-US" dirty="0" err="1"/>
              <a:t>Evaluarea</a:t>
            </a:r>
            <a:r>
              <a:rPr lang="en-US" dirty="0"/>
              <a:t> </a:t>
            </a:r>
            <a:r>
              <a:rPr lang="en-US" dirty="0" err="1"/>
              <a:t>afectarii</a:t>
            </a:r>
            <a:r>
              <a:rPr lang="en-US" dirty="0"/>
              <a:t> de organ</a:t>
            </a:r>
            <a:br>
              <a:rPr lang="en-US" dirty="0"/>
            </a:br>
            <a:endParaRPr lang="en-US" dirty="0"/>
          </a:p>
        </p:txBody>
      </p:sp>
      <p:sp>
        <p:nvSpPr>
          <p:cNvPr id="3" name="Text Placeholder 2">
            <a:extLst>
              <a:ext uri="{FF2B5EF4-FFF2-40B4-BE49-F238E27FC236}">
                <a16:creationId xmlns:a16="http://schemas.microsoft.com/office/drawing/2014/main" id="{88BCBE19-251C-5A18-DC5E-2DCBC8755203}"/>
              </a:ext>
            </a:extLst>
          </p:cNvPr>
          <p:cNvSpPr>
            <a:spLocks noGrp="1"/>
          </p:cNvSpPr>
          <p:nvPr>
            <p:ph type="body" idx="1"/>
          </p:nvPr>
        </p:nvSpPr>
        <p:spPr>
          <a:solidFill>
            <a:schemeClr val="accent2"/>
          </a:solidFill>
        </p:spPr>
        <p:txBody>
          <a:bodyPr/>
          <a:lstStyle/>
          <a:p>
            <a:endParaRPr lang="en-US" dirty="0"/>
          </a:p>
        </p:txBody>
      </p:sp>
    </p:spTree>
    <p:extLst>
      <p:ext uri="{BB962C8B-B14F-4D97-AF65-F5344CB8AC3E}">
        <p14:creationId xmlns:p14="http://schemas.microsoft.com/office/powerpoint/2010/main" val="328076884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C9C52-80AB-4487-B14F-40381AFD3646}"/>
              </a:ext>
            </a:extLst>
          </p:cNvPr>
          <p:cNvSpPr>
            <a:spLocks noGrp="1"/>
          </p:cNvSpPr>
          <p:nvPr>
            <p:ph type="title"/>
          </p:nvPr>
        </p:nvSpPr>
        <p:spPr/>
        <p:txBody>
          <a:bodyPr/>
          <a:lstStyle/>
          <a:p>
            <a:r>
              <a:rPr lang="en-US" b="1" dirty="0" err="1">
                <a:solidFill>
                  <a:schemeClr val="accent1"/>
                </a:solidFill>
              </a:rPr>
              <a:t>Evaluarea</a:t>
            </a:r>
            <a:r>
              <a:rPr lang="en-US" b="1" dirty="0">
                <a:solidFill>
                  <a:schemeClr val="accent1"/>
                </a:solidFill>
              </a:rPr>
              <a:t> </a:t>
            </a:r>
            <a:r>
              <a:rPr lang="en-US" b="1" dirty="0" err="1">
                <a:solidFill>
                  <a:schemeClr val="accent1"/>
                </a:solidFill>
              </a:rPr>
              <a:t>afectarii</a:t>
            </a:r>
            <a:r>
              <a:rPr lang="en-US" b="1" dirty="0">
                <a:solidFill>
                  <a:schemeClr val="accent1"/>
                </a:solidFill>
              </a:rPr>
              <a:t> de organ mediate de HTA</a:t>
            </a:r>
          </a:p>
        </p:txBody>
      </p:sp>
      <p:sp>
        <p:nvSpPr>
          <p:cNvPr id="5" name="Content Placeholder 4">
            <a:extLst>
              <a:ext uri="{FF2B5EF4-FFF2-40B4-BE49-F238E27FC236}">
                <a16:creationId xmlns:a16="http://schemas.microsoft.com/office/drawing/2014/main" id="{05E0CAE1-42F3-8459-4714-99668F45AD0A}"/>
              </a:ext>
            </a:extLst>
          </p:cNvPr>
          <p:cNvSpPr>
            <a:spLocks noGrp="1"/>
          </p:cNvSpPr>
          <p:nvPr>
            <p:ph idx="1"/>
          </p:nvPr>
        </p:nvSpPr>
        <p:spPr/>
        <p:txBody>
          <a:bodyPr>
            <a:normAutofit/>
          </a:bodyPr>
          <a:lstStyle/>
          <a:p>
            <a:pPr>
              <a:lnSpc>
                <a:spcPct val="150000"/>
              </a:lnSpc>
            </a:pPr>
            <a:r>
              <a:rPr lang="en-US" dirty="0" err="1"/>
              <a:t>Creșterea</a:t>
            </a:r>
            <a:r>
              <a:rPr lang="en-US" dirty="0"/>
              <a:t> </a:t>
            </a:r>
            <a:r>
              <a:rPr lang="en-US" dirty="0" err="1"/>
              <a:t>rigidității</a:t>
            </a:r>
            <a:r>
              <a:rPr lang="en-US" dirty="0"/>
              <a:t> </a:t>
            </a:r>
            <a:r>
              <a:rPr lang="en-US" dirty="0" err="1"/>
              <a:t>arterelor</a:t>
            </a:r>
            <a:r>
              <a:rPr lang="en-US" dirty="0"/>
              <a:t> </a:t>
            </a:r>
            <a:r>
              <a:rPr lang="en-US" dirty="0" err="1"/>
              <a:t>mari</a:t>
            </a:r>
            <a:r>
              <a:rPr lang="en-US" dirty="0"/>
              <a:t>:</a:t>
            </a:r>
          </a:p>
          <a:p>
            <a:pPr lvl="1">
              <a:lnSpc>
                <a:spcPct val="150000"/>
              </a:lnSpc>
            </a:pPr>
            <a:r>
              <a:rPr lang="en-US" sz="2800" dirty="0"/>
              <a:t>Eco </a:t>
            </a:r>
            <a:r>
              <a:rPr lang="en-US" sz="2800" dirty="0" err="1"/>
              <a:t>carotide</a:t>
            </a:r>
            <a:r>
              <a:rPr lang="en-US" sz="2800" dirty="0"/>
              <a:t> (</a:t>
            </a:r>
            <a:r>
              <a:rPr lang="en-US" sz="2800" dirty="0" err="1"/>
              <a:t>placa</a:t>
            </a:r>
            <a:r>
              <a:rPr lang="en-US" sz="2800" dirty="0"/>
              <a:t> </a:t>
            </a:r>
            <a:r>
              <a:rPr lang="en-US" sz="2800" dirty="0" err="1"/>
              <a:t>aterom</a:t>
            </a:r>
            <a:r>
              <a:rPr lang="en-US" sz="2800" dirty="0"/>
              <a:t>, </a:t>
            </a:r>
            <a:r>
              <a:rPr lang="en-US" sz="2800" dirty="0" err="1"/>
              <a:t>stenoze</a:t>
            </a:r>
            <a:r>
              <a:rPr lang="en-US" sz="2800" dirty="0"/>
              <a:t>)</a:t>
            </a:r>
          </a:p>
          <a:p>
            <a:pPr lvl="1">
              <a:lnSpc>
                <a:spcPct val="150000"/>
              </a:lnSpc>
            </a:pPr>
            <a:r>
              <a:rPr lang="en-US" sz="2800" dirty="0"/>
              <a:t>PWV </a:t>
            </a:r>
            <a:r>
              <a:rPr lang="en-US" sz="2800" dirty="0" err="1"/>
              <a:t>carotido-femural</a:t>
            </a:r>
            <a:r>
              <a:rPr lang="en-US" sz="2800" dirty="0"/>
              <a:t> </a:t>
            </a:r>
          </a:p>
          <a:p>
            <a:pPr lvl="1">
              <a:lnSpc>
                <a:spcPct val="150000"/>
              </a:lnSpc>
            </a:pPr>
            <a:r>
              <a:rPr lang="en-US" sz="2800" dirty="0"/>
              <a:t>S</a:t>
            </a:r>
            <a:r>
              <a:rPr lang="ro-RO" sz="2800" dirty="0"/>
              <a:t>c</a:t>
            </a:r>
            <a:r>
              <a:rPr lang="en-US" sz="2800" dirty="0"/>
              <a:t>or de </a:t>
            </a:r>
            <a:r>
              <a:rPr lang="en-US" sz="2800" dirty="0" err="1"/>
              <a:t>calciu</a:t>
            </a:r>
            <a:r>
              <a:rPr lang="en-US" sz="2800" dirty="0"/>
              <a:t> </a:t>
            </a:r>
            <a:r>
              <a:rPr lang="en-US" sz="2800" dirty="0" err="1"/>
              <a:t>coronarian</a:t>
            </a:r>
            <a:endParaRPr lang="en-US" sz="2800" dirty="0"/>
          </a:p>
          <a:p>
            <a:pPr lvl="1">
              <a:lnSpc>
                <a:spcPct val="150000"/>
              </a:lnSpc>
            </a:pPr>
            <a:r>
              <a:rPr lang="en-US" sz="2800" dirty="0"/>
              <a:t>Eco aorta </a:t>
            </a:r>
            <a:r>
              <a:rPr lang="en-US" sz="2800" dirty="0" err="1"/>
              <a:t>abdominala</a:t>
            </a:r>
            <a:endParaRPr lang="en-US" sz="2800" dirty="0"/>
          </a:p>
          <a:p>
            <a:pPr lvl="1">
              <a:lnSpc>
                <a:spcPct val="150000"/>
              </a:lnSpc>
            </a:pPr>
            <a:r>
              <a:rPr lang="en-US" sz="2800" dirty="0"/>
              <a:t>Doppler </a:t>
            </a:r>
            <a:r>
              <a:rPr lang="en-US" sz="2800" dirty="0" err="1"/>
              <a:t>artere</a:t>
            </a:r>
            <a:r>
              <a:rPr lang="en-US" sz="2800" dirty="0"/>
              <a:t> </a:t>
            </a:r>
            <a:r>
              <a:rPr lang="en-US" sz="2800" dirty="0" err="1"/>
              <a:t>renale</a:t>
            </a:r>
            <a:endParaRPr lang="en-US" sz="2800" dirty="0"/>
          </a:p>
        </p:txBody>
      </p:sp>
    </p:spTree>
    <p:extLst>
      <p:ext uri="{BB962C8B-B14F-4D97-AF65-F5344CB8AC3E}">
        <p14:creationId xmlns:p14="http://schemas.microsoft.com/office/powerpoint/2010/main" val="180699818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C9C52-80AB-4487-B14F-40381AFD3646}"/>
              </a:ext>
            </a:extLst>
          </p:cNvPr>
          <p:cNvSpPr>
            <a:spLocks noGrp="1"/>
          </p:cNvSpPr>
          <p:nvPr>
            <p:ph type="title"/>
          </p:nvPr>
        </p:nvSpPr>
        <p:spPr/>
        <p:txBody>
          <a:bodyPr/>
          <a:lstStyle/>
          <a:p>
            <a:r>
              <a:rPr lang="en-US" b="1" dirty="0" err="1">
                <a:solidFill>
                  <a:schemeClr val="accent1"/>
                </a:solidFill>
              </a:rPr>
              <a:t>Evaluarea</a:t>
            </a:r>
            <a:r>
              <a:rPr lang="en-US" b="1" dirty="0">
                <a:solidFill>
                  <a:schemeClr val="accent1"/>
                </a:solidFill>
              </a:rPr>
              <a:t> </a:t>
            </a:r>
            <a:r>
              <a:rPr lang="en-US" b="1" dirty="0" err="1">
                <a:solidFill>
                  <a:schemeClr val="accent1"/>
                </a:solidFill>
              </a:rPr>
              <a:t>afectarii</a:t>
            </a:r>
            <a:r>
              <a:rPr lang="en-US" b="1" dirty="0">
                <a:solidFill>
                  <a:schemeClr val="accent1"/>
                </a:solidFill>
              </a:rPr>
              <a:t> de organ mediate de HTA</a:t>
            </a:r>
          </a:p>
        </p:txBody>
      </p:sp>
      <p:sp>
        <p:nvSpPr>
          <p:cNvPr id="5" name="Content Placeholder 4">
            <a:extLst>
              <a:ext uri="{FF2B5EF4-FFF2-40B4-BE49-F238E27FC236}">
                <a16:creationId xmlns:a16="http://schemas.microsoft.com/office/drawing/2014/main" id="{05E0CAE1-42F3-8459-4714-99668F45AD0A}"/>
              </a:ext>
            </a:extLst>
          </p:cNvPr>
          <p:cNvSpPr>
            <a:spLocks noGrp="1"/>
          </p:cNvSpPr>
          <p:nvPr>
            <p:ph idx="1"/>
          </p:nvPr>
        </p:nvSpPr>
        <p:spPr/>
        <p:txBody>
          <a:bodyPr>
            <a:normAutofit/>
          </a:bodyPr>
          <a:lstStyle/>
          <a:p>
            <a:r>
              <a:rPr lang="en-US" dirty="0"/>
              <a:t>ECG – HVS, </a:t>
            </a:r>
            <a:r>
              <a:rPr lang="en-US" dirty="0" err="1"/>
              <a:t>tulb</a:t>
            </a:r>
            <a:r>
              <a:rPr lang="en-US" dirty="0"/>
              <a:t> de </a:t>
            </a:r>
            <a:r>
              <a:rPr lang="en-US" dirty="0" err="1"/>
              <a:t>conducere</a:t>
            </a:r>
            <a:r>
              <a:rPr lang="en-US" dirty="0"/>
              <a:t>, </a:t>
            </a:r>
            <a:r>
              <a:rPr lang="en-US" dirty="0" err="1"/>
              <a:t>aritmii</a:t>
            </a:r>
            <a:r>
              <a:rPr lang="en-US" dirty="0"/>
              <a:t>, </a:t>
            </a:r>
            <a:r>
              <a:rPr lang="en-US" dirty="0" err="1"/>
              <a:t>ischemie</a:t>
            </a:r>
            <a:r>
              <a:rPr lang="en-US" dirty="0"/>
              <a:t> </a:t>
            </a:r>
            <a:r>
              <a:rPr lang="en-US" dirty="0" err="1"/>
              <a:t>miocardica</a:t>
            </a:r>
            <a:endParaRPr lang="en-US" dirty="0"/>
          </a:p>
          <a:p>
            <a:r>
              <a:rPr lang="en-US" dirty="0" err="1"/>
              <a:t>Ecocardio</a:t>
            </a:r>
            <a:r>
              <a:rPr lang="en-US" dirty="0"/>
              <a:t>: </a:t>
            </a:r>
            <a:r>
              <a:rPr lang="en-US" dirty="0" err="1"/>
              <a:t>evaluarea</a:t>
            </a:r>
            <a:r>
              <a:rPr lang="en-US" dirty="0"/>
              <a:t> VS, AS, FE, </a:t>
            </a:r>
            <a:r>
              <a:rPr lang="en-US" dirty="0" err="1"/>
              <a:t>modificari</a:t>
            </a:r>
            <a:r>
              <a:rPr lang="en-US" dirty="0"/>
              <a:t> structural </a:t>
            </a:r>
            <a:r>
              <a:rPr lang="en-US" dirty="0" err="1"/>
              <a:t>si</a:t>
            </a:r>
            <a:r>
              <a:rPr lang="en-US" dirty="0"/>
              <a:t>/</a:t>
            </a:r>
            <a:r>
              <a:rPr lang="en-US" dirty="0" err="1"/>
              <a:t>sau</a:t>
            </a:r>
            <a:r>
              <a:rPr lang="en-US" dirty="0"/>
              <a:t> </a:t>
            </a:r>
            <a:r>
              <a:rPr lang="en-US" dirty="0" err="1"/>
              <a:t>functionale</a:t>
            </a:r>
            <a:endParaRPr lang="en-US" dirty="0"/>
          </a:p>
          <a:p>
            <a:r>
              <a:rPr lang="en-US" dirty="0"/>
              <a:t>IGB</a:t>
            </a:r>
          </a:p>
          <a:p>
            <a:r>
              <a:rPr lang="en-US" dirty="0" err="1"/>
              <a:t>Rinichi</a:t>
            </a:r>
            <a:r>
              <a:rPr lang="en-US" dirty="0"/>
              <a:t> =&gt; RFG </a:t>
            </a:r>
            <a:r>
              <a:rPr lang="en-US" dirty="0" err="1"/>
              <a:t>si</a:t>
            </a:r>
            <a:r>
              <a:rPr lang="en-US" dirty="0"/>
              <a:t> RACU =&gt; </a:t>
            </a:r>
            <a:r>
              <a:rPr lang="en-US" dirty="0" err="1"/>
              <a:t>clasificare</a:t>
            </a:r>
            <a:r>
              <a:rPr lang="en-US" dirty="0"/>
              <a:t> </a:t>
            </a:r>
            <a:r>
              <a:rPr lang="en-US" dirty="0" err="1"/>
              <a:t>risc</a:t>
            </a:r>
            <a:r>
              <a:rPr lang="en-US" dirty="0"/>
              <a:t> de BCR</a:t>
            </a:r>
          </a:p>
          <a:p>
            <a:r>
              <a:rPr lang="en-US" dirty="0"/>
              <a:t>Teste cognitive</a:t>
            </a:r>
          </a:p>
          <a:p>
            <a:r>
              <a:rPr lang="en-US" dirty="0"/>
              <a:t>FO</a:t>
            </a:r>
          </a:p>
          <a:p>
            <a:r>
              <a:rPr lang="en-US" dirty="0"/>
              <a:t>TC </a:t>
            </a:r>
            <a:r>
              <a:rPr lang="en-US" dirty="0" err="1"/>
              <a:t>sau</a:t>
            </a:r>
            <a:r>
              <a:rPr lang="en-US" dirty="0"/>
              <a:t> RMN cerebral</a:t>
            </a:r>
          </a:p>
        </p:txBody>
      </p:sp>
    </p:spTree>
    <p:extLst>
      <p:ext uri="{BB962C8B-B14F-4D97-AF65-F5344CB8AC3E}">
        <p14:creationId xmlns:p14="http://schemas.microsoft.com/office/powerpoint/2010/main" val="403465937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cardiologie-iasi.ro/abi_clip_image0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4434" y="291801"/>
            <a:ext cx="2898892" cy="168318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892853" y="914400"/>
            <a:ext cx="6297560" cy="523220"/>
          </a:xfrm>
          <a:prstGeom prst="rect">
            <a:avLst/>
          </a:prstGeom>
          <a:noFill/>
        </p:spPr>
        <p:txBody>
          <a:bodyPr wrap="square" rtlCol="0">
            <a:spAutoFit/>
          </a:bodyPr>
          <a:lstStyle/>
          <a:p>
            <a:r>
              <a:rPr lang="en-US" sz="2800" b="1" dirty="0">
                <a:solidFill>
                  <a:srgbClr val="FF0000"/>
                </a:solidFill>
              </a:rPr>
              <a:t>INDEX GLEZN</a:t>
            </a:r>
            <a:r>
              <a:rPr lang="ro-RO" sz="2800" b="1" dirty="0">
                <a:solidFill>
                  <a:srgbClr val="FF0000"/>
                </a:solidFill>
              </a:rPr>
              <a:t>Ă – BRAȚ</a:t>
            </a:r>
          </a:p>
        </p:txBody>
      </p:sp>
      <p:sp>
        <p:nvSpPr>
          <p:cNvPr id="4" name="TextBox 3"/>
          <p:cNvSpPr txBox="1"/>
          <p:nvPr/>
        </p:nvSpPr>
        <p:spPr>
          <a:xfrm>
            <a:off x="4420488" y="3526305"/>
            <a:ext cx="5942713" cy="3139321"/>
          </a:xfrm>
          <a:prstGeom prst="rect">
            <a:avLst/>
          </a:prstGeom>
          <a:solidFill>
            <a:schemeClr val="bg2"/>
          </a:solidFill>
        </p:spPr>
        <p:txBody>
          <a:bodyPr wrap="square" rtlCol="0">
            <a:spAutoFit/>
          </a:bodyPr>
          <a:lstStyle/>
          <a:p>
            <a:pPr>
              <a:lnSpc>
                <a:spcPct val="150000"/>
              </a:lnSpc>
            </a:pPr>
            <a:r>
              <a:rPr lang="ro-RO" sz="2200" dirty="0"/>
              <a:t>IGB = 1 – </a:t>
            </a:r>
            <a:r>
              <a:rPr lang="ro-RO" sz="2200" dirty="0" err="1"/>
              <a:t>1</a:t>
            </a:r>
            <a:r>
              <a:rPr lang="ro-RO" sz="2200" dirty="0"/>
              <a:t>,4		normal</a:t>
            </a:r>
          </a:p>
          <a:p>
            <a:pPr>
              <a:lnSpc>
                <a:spcPct val="150000"/>
              </a:lnSpc>
            </a:pPr>
            <a:r>
              <a:rPr lang="ro-RO" sz="2200" dirty="0"/>
              <a:t>IGB = 1 – 0,9 		</a:t>
            </a:r>
            <a:r>
              <a:rPr lang="ro-RO" sz="2200" dirty="0" err="1"/>
              <a:t>borderline</a:t>
            </a:r>
            <a:endParaRPr lang="ro-RO" sz="2200" dirty="0"/>
          </a:p>
          <a:p>
            <a:pPr>
              <a:lnSpc>
                <a:spcPct val="150000"/>
              </a:lnSpc>
            </a:pPr>
            <a:r>
              <a:rPr lang="ro-RO" sz="2200" dirty="0"/>
              <a:t>IGB = 0,7 -0,</a:t>
            </a:r>
            <a:r>
              <a:rPr lang="en-US" sz="2200" dirty="0"/>
              <a:t>9</a:t>
            </a:r>
            <a:r>
              <a:rPr lang="ro-RO" sz="2200" dirty="0"/>
              <a:t> 		afectare ușoară</a:t>
            </a:r>
          </a:p>
          <a:p>
            <a:pPr>
              <a:lnSpc>
                <a:spcPct val="150000"/>
              </a:lnSpc>
            </a:pPr>
            <a:r>
              <a:rPr lang="ro-RO" sz="2200" dirty="0"/>
              <a:t>IGB = 0,41-0,69 		afectare medie</a:t>
            </a:r>
          </a:p>
          <a:p>
            <a:pPr>
              <a:lnSpc>
                <a:spcPct val="150000"/>
              </a:lnSpc>
            </a:pPr>
            <a:r>
              <a:rPr lang="ro-RO" sz="2200" dirty="0"/>
              <a:t>IGB &lt; 0,4 		afectare severă</a:t>
            </a:r>
          </a:p>
          <a:p>
            <a:pPr>
              <a:lnSpc>
                <a:spcPct val="150000"/>
              </a:lnSpc>
            </a:pPr>
            <a:r>
              <a:rPr lang="ro-RO" sz="2200" dirty="0"/>
              <a:t>IGB &gt; 1,4		artere incompresibile</a:t>
            </a:r>
          </a:p>
        </p:txBody>
      </p:sp>
      <p:sp>
        <p:nvSpPr>
          <p:cNvPr id="6" name="TextBox 5"/>
          <p:cNvSpPr txBox="1"/>
          <p:nvPr/>
        </p:nvSpPr>
        <p:spPr>
          <a:xfrm>
            <a:off x="960011" y="3671571"/>
            <a:ext cx="3148780" cy="1200329"/>
          </a:xfrm>
          <a:prstGeom prst="rect">
            <a:avLst/>
          </a:prstGeom>
          <a:solidFill>
            <a:schemeClr val="tx2">
              <a:lumMod val="20000"/>
              <a:lumOff val="80000"/>
            </a:schemeClr>
          </a:solidFill>
        </p:spPr>
        <p:txBody>
          <a:bodyPr wrap="square" rtlCol="0">
            <a:spAutoFit/>
          </a:bodyPr>
          <a:lstStyle/>
          <a:p>
            <a:r>
              <a:rPr lang="ro-RO" sz="2400" dirty="0"/>
              <a:t>Decubit dorsal</a:t>
            </a:r>
          </a:p>
          <a:p>
            <a:r>
              <a:rPr lang="ro-RO" sz="2400" dirty="0"/>
              <a:t>5 minute repaus</a:t>
            </a:r>
          </a:p>
          <a:p>
            <a:r>
              <a:rPr lang="ro-RO" sz="2400" dirty="0"/>
              <a:t>Sonda </a:t>
            </a:r>
            <a:r>
              <a:rPr lang="ro-RO" sz="2400" dirty="0" err="1"/>
              <a:t>Doppler</a:t>
            </a:r>
            <a:r>
              <a:rPr lang="ro-RO" sz="2400" dirty="0"/>
              <a:t> !</a:t>
            </a:r>
            <a:endParaRPr lang="en-US" sz="2400" dirty="0"/>
          </a:p>
        </p:txBody>
      </p:sp>
      <p:pic>
        <p:nvPicPr>
          <p:cNvPr id="7" name="Picture Placeholder 4" descr="PIIS1078588417304549.pdf - Adobe Acrobat Reader DC"/>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763840" y="2298023"/>
            <a:ext cx="7313295" cy="1113311"/>
          </a:xfrm>
          <a:prstGeom prst="rect">
            <a:avLst/>
          </a:prstGeom>
        </p:spPr>
      </p:pic>
      <p:sp>
        <p:nvSpPr>
          <p:cNvPr id="8" name="TextBox 7"/>
          <p:cNvSpPr txBox="1"/>
          <p:nvPr/>
        </p:nvSpPr>
        <p:spPr>
          <a:xfrm>
            <a:off x="343595" y="6198174"/>
            <a:ext cx="3453500" cy="461665"/>
          </a:xfrm>
          <a:prstGeom prst="rect">
            <a:avLst/>
          </a:prstGeom>
          <a:solidFill>
            <a:schemeClr val="tx2">
              <a:lumMod val="20000"/>
              <a:lumOff val="80000"/>
            </a:schemeClr>
          </a:solidFill>
        </p:spPr>
        <p:txBody>
          <a:bodyPr wrap="square" rtlCol="0">
            <a:spAutoFit/>
          </a:bodyPr>
          <a:lstStyle/>
          <a:p>
            <a:r>
              <a:rPr lang="ro-RO" sz="2400" dirty="0"/>
              <a:t>Marker de risc CV!</a:t>
            </a:r>
            <a:endParaRPr lang="en-US" sz="2400" dirty="0"/>
          </a:p>
        </p:txBody>
      </p:sp>
    </p:spTree>
    <p:extLst>
      <p:ext uri="{BB962C8B-B14F-4D97-AF65-F5344CB8AC3E}">
        <p14:creationId xmlns:p14="http://schemas.microsoft.com/office/powerpoint/2010/main" val="272332376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89710-0CD6-5828-F252-8EDAC7D76CA3}"/>
              </a:ext>
            </a:extLst>
          </p:cNvPr>
          <p:cNvSpPr>
            <a:spLocks noGrp="1"/>
          </p:cNvSpPr>
          <p:nvPr>
            <p:ph type="title"/>
          </p:nvPr>
        </p:nvSpPr>
        <p:spPr/>
        <p:txBody>
          <a:bodyPr/>
          <a:lstStyle/>
          <a:p>
            <a:r>
              <a:rPr lang="en-US" b="1" dirty="0" err="1">
                <a:solidFill>
                  <a:schemeClr val="accent2">
                    <a:lumMod val="75000"/>
                  </a:schemeClr>
                </a:solidFill>
              </a:rPr>
              <a:t>Afectarea</a:t>
            </a:r>
            <a:r>
              <a:rPr lang="en-US" b="1" dirty="0">
                <a:solidFill>
                  <a:schemeClr val="accent2">
                    <a:lumMod val="75000"/>
                  </a:schemeClr>
                </a:solidFill>
              </a:rPr>
              <a:t> </a:t>
            </a:r>
            <a:r>
              <a:rPr lang="en-US" b="1" dirty="0" err="1">
                <a:solidFill>
                  <a:schemeClr val="accent2">
                    <a:lumMod val="75000"/>
                  </a:schemeClr>
                </a:solidFill>
              </a:rPr>
              <a:t>clinica</a:t>
            </a:r>
            <a:r>
              <a:rPr lang="en-US" b="1" dirty="0">
                <a:solidFill>
                  <a:schemeClr val="accent2">
                    <a:lumMod val="75000"/>
                  </a:schemeClr>
                </a:solidFill>
              </a:rPr>
              <a:t> de organ</a:t>
            </a:r>
          </a:p>
        </p:txBody>
      </p:sp>
      <p:sp>
        <p:nvSpPr>
          <p:cNvPr id="3" name="Content Placeholder 2">
            <a:extLst>
              <a:ext uri="{FF2B5EF4-FFF2-40B4-BE49-F238E27FC236}">
                <a16:creationId xmlns:a16="http://schemas.microsoft.com/office/drawing/2014/main" id="{C02F99F8-C128-FAAA-D490-6CDDE913F4D7}"/>
              </a:ext>
            </a:extLst>
          </p:cNvPr>
          <p:cNvSpPr>
            <a:spLocks noGrp="1"/>
          </p:cNvSpPr>
          <p:nvPr>
            <p:ph idx="1"/>
          </p:nvPr>
        </p:nvSpPr>
        <p:spPr/>
        <p:txBody>
          <a:bodyPr>
            <a:normAutofit fontScale="92500" lnSpcReduction="10000"/>
          </a:bodyPr>
          <a:lstStyle/>
          <a:p>
            <a:r>
              <a:rPr lang="en-US" dirty="0" err="1"/>
              <a:t>Boli</a:t>
            </a:r>
            <a:r>
              <a:rPr lang="en-US" dirty="0"/>
              <a:t> </a:t>
            </a:r>
            <a:r>
              <a:rPr lang="en-US" dirty="0" err="1"/>
              <a:t>cerebrale</a:t>
            </a:r>
            <a:r>
              <a:rPr lang="en-US" dirty="0"/>
              <a:t>: AVC ischemic, </a:t>
            </a:r>
            <a:r>
              <a:rPr lang="en-US" dirty="0" err="1"/>
              <a:t>hemoragie</a:t>
            </a:r>
            <a:r>
              <a:rPr lang="en-US" dirty="0"/>
              <a:t> </a:t>
            </a:r>
            <a:r>
              <a:rPr lang="en-US" dirty="0" err="1"/>
              <a:t>cerebrală</a:t>
            </a:r>
            <a:r>
              <a:rPr lang="en-US" dirty="0"/>
              <a:t>, AIT</a:t>
            </a:r>
          </a:p>
          <a:p>
            <a:r>
              <a:rPr lang="en-US" dirty="0" err="1"/>
              <a:t>Boala</a:t>
            </a:r>
            <a:r>
              <a:rPr lang="en-US" dirty="0"/>
              <a:t> </a:t>
            </a:r>
            <a:r>
              <a:rPr lang="en-US" dirty="0" err="1"/>
              <a:t>coronariană</a:t>
            </a:r>
            <a:r>
              <a:rPr lang="en-US" dirty="0"/>
              <a:t>: infarct </a:t>
            </a:r>
            <a:r>
              <a:rPr lang="en-US" dirty="0" err="1"/>
              <a:t>miocardic</a:t>
            </a:r>
            <a:r>
              <a:rPr lang="en-US" dirty="0"/>
              <a:t>, </a:t>
            </a:r>
            <a:r>
              <a:rPr lang="en-US" dirty="0" err="1"/>
              <a:t>angină</a:t>
            </a:r>
            <a:r>
              <a:rPr lang="en-US" dirty="0"/>
              <a:t>, </a:t>
            </a:r>
            <a:r>
              <a:rPr lang="en-US" dirty="0" err="1"/>
              <a:t>revascularizare</a:t>
            </a:r>
            <a:r>
              <a:rPr lang="en-US" dirty="0"/>
              <a:t> </a:t>
            </a:r>
            <a:r>
              <a:rPr lang="en-US" dirty="0" err="1"/>
              <a:t>miocardică</a:t>
            </a:r>
            <a:endParaRPr lang="en-US" dirty="0"/>
          </a:p>
          <a:p>
            <a:r>
              <a:rPr lang="en-US" dirty="0" err="1"/>
              <a:t>Prezența</a:t>
            </a:r>
            <a:r>
              <a:rPr lang="en-US" dirty="0"/>
              <a:t> </a:t>
            </a:r>
            <a:r>
              <a:rPr lang="en-US" dirty="0" err="1"/>
              <a:t>plăcii</a:t>
            </a:r>
            <a:r>
              <a:rPr lang="en-US" dirty="0"/>
              <a:t> </a:t>
            </a:r>
            <a:r>
              <a:rPr lang="en-US" dirty="0" err="1"/>
              <a:t>ateromatoase</a:t>
            </a:r>
            <a:r>
              <a:rPr lang="en-US" dirty="0"/>
              <a:t> </a:t>
            </a:r>
            <a:r>
              <a:rPr lang="en-US" dirty="0" err="1"/>
              <a:t>semnificative</a:t>
            </a:r>
            <a:r>
              <a:rPr lang="en-US" dirty="0"/>
              <a:t> </a:t>
            </a:r>
            <a:r>
              <a:rPr lang="en-US" dirty="0" err="1"/>
              <a:t>hemodinamic</a:t>
            </a:r>
            <a:r>
              <a:rPr lang="en-US" dirty="0"/>
              <a:t> (</a:t>
            </a:r>
            <a:r>
              <a:rPr lang="en-US" dirty="0" err="1"/>
              <a:t>stenoză</a:t>
            </a:r>
            <a:r>
              <a:rPr lang="en-US" dirty="0"/>
              <a:t>) la </a:t>
            </a:r>
            <a:r>
              <a:rPr lang="en-US" dirty="0" err="1"/>
              <a:t>imagistică</a:t>
            </a:r>
            <a:endParaRPr lang="en-US" dirty="0"/>
          </a:p>
          <a:p>
            <a:r>
              <a:rPr lang="en-US" dirty="0" err="1"/>
              <a:t>Insuficiență</a:t>
            </a:r>
            <a:r>
              <a:rPr lang="en-US" dirty="0"/>
              <a:t> </a:t>
            </a:r>
            <a:r>
              <a:rPr lang="en-US" dirty="0" err="1"/>
              <a:t>cardiacă</a:t>
            </a:r>
            <a:r>
              <a:rPr lang="en-US" dirty="0"/>
              <a:t> (</a:t>
            </a:r>
            <a:r>
              <a:rPr lang="en-US" dirty="0" err="1"/>
              <a:t>inclusiv</a:t>
            </a:r>
            <a:r>
              <a:rPr lang="en-US" dirty="0"/>
              <a:t> ICC-FEP)</a:t>
            </a:r>
          </a:p>
          <a:p>
            <a:r>
              <a:rPr lang="en-US" dirty="0" err="1"/>
              <a:t>Boala</a:t>
            </a:r>
            <a:r>
              <a:rPr lang="en-US" dirty="0"/>
              <a:t> </a:t>
            </a:r>
            <a:r>
              <a:rPr lang="en-US" dirty="0" err="1"/>
              <a:t>arterelor</a:t>
            </a:r>
            <a:r>
              <a:rPr lang="en-US" dirty="0"/>
              <a:t> </a:t>
            </a:r>
            <a:r>
              <a:rPr lang="en-US" dirty="0" err="1"/>
              <a:t>periferice</a:t>
            </a:r>
            <a:endParaRPr lang="en-US" dirty="0"/>
          </a:p>
          <a:p>
            <a:r>
              <a:rPr lang="en-US" dirty="0" err="1"/>
              <a:t>Fibrilatie</a:t>
            </a:r>
            <a:r>
              <a:rPr lang="en-US" dirty="0"/>
              <a:t> </a:t>
            </a:r>
            <a:r>
              <a:rPr lang="en-US" dirty="0" err="1"/>
              <a:t>atriala</a:t>
            </a:r>
            <a:endParaRPr lang="en-US" dirty="0"/>
          </a:p>
          <a:p>
            <a:r>
              <a:rPr lang="en-US" dirty="0" err="1"/>
              <a:t>Albuminurie</a:t>
            </a:r>
            <a:r>
              <a:rPr lang="en-US" dirty="0"/>
              <a:t> </a:t>
            </a:r>
            <a:r>
              <a:rPr lang="en-US" dirty="0" err="1"/>
              <a:t>severă</a:t>
            </a:r>
            <a:r>
              <a:rPr lang="en-US" dirty="0"/>
              <a:t> &gt; 300 mg/24 h </a:t>
            </a:r>
            <a:r>
              <a:rPr lang="en-US" dirty="0" err="1"/>
              <a:t>sau</a:t>
            </a:r>
            <a:r>
              <a:rPr lang="en-US" dirty="0"/>
              <a:t> RACU (de </a:t>
            </a:r>
            <a:r>
              <a:rPr lang="en-US" dirty="0" err="1"/>
              <a:t>preferință</a:t>
            </a:r>
            <a:r>
              <a:rPr lang="en-US" dirty="0"/>
              <a:t> </a:t>
            </a:r>
            <a:r>
              <a:rPr lang="en-US" dirty="0" err="1"/>
              <a:t>în</a:t>
            </a:r>
            <a:r>
              <a:rPr lang="en-US" dirty="0"/>
              <a:t> </a:t>
            </a:r>
            <a:r>
              <a:rPr lang="en-US" dirty="0" err="1"/>
              <a:t>urină</a:t>
            </a:r>
            <a:r>
              <a:rPr lang="en-US" dirty="0"/>
              <a:t> de </a:t>
            </a:r>
            <a:r>
              <a:rPr lang="en-US" dirty="0" err="1"/>
              <a:t>dimineață</a:t>
            </a:r>
            <a:r>
              <a:rPr lang="en-US" dirty="0"/>
              <a:t>) &gt; 300 mg/g</a:t>
            </a:r>
          </a:p>
          <a:p>
            <a:r>
              <a:rPr lang="en-US" dirty="0" err="1"/>
              <a:t>Stadiile</a:t>
            </a:r>
            <a:r>
              <a:rPr lang="en-US" dirty="0"/>
              <a:t> 4 </a:t>
            </a:r>
            <a:r>
              <a:rPr lang="en-US" dirty="0" err="1"/>
              <a:t>și</a:t>
            </a:r>
            <a:r>
              <a:rPr lang="en-US" dirty="0"/>
              <a:t> 5 ale BRC, eGFR &lt; 30 ml/min/1,73 m2</a:t>
            </a:r>
          </a:p>
        </p:txBody>
      </p:sp>
    </p:spTree>
    <p:extLst>
      <p:ext uri="{BB962C8B-B14F-4D97-AF65-F5344CB8AC3E}">
        <p14:creationId xmlns:p14="http://schemas.microsoft.com/office/powerpoint/2010/main" val="25292691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3730</TotalTime>
  <Words>10295</Words>
  <Application>Microsoft Office PowerPoint</Application>
  <PresentationFormat>Widescreen</PresentationFormat>
  <Paragraphs>1412</Paragraphs>
  <Slides>156</Slides>
  <Notes>20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156</vt:i4>
      </vt:variant>
    </vt:vector>
  </HeadingPairs>
  <TitlesOfParts>
    <vt:vector size="167" baseType="lpstr">
      <vt:lpstr>Arial</vt:lpstr>
      <vt:lpstr>Arial Narrow</vt:lpstr>
      <vt:lpstr>Calibri</vt:lpstr>
      <vt:lpstr>Calibri Light</vt:lpstr>
      <vt:lpstr>Century Gothic</vt:lpstr>
      <vt:lpstr>Courier New</vt:lpstr>
      <vt:lpstr>ScalaLancetPro-Bold</vt:lpstr>
      <vt:lpstr>Symbol</vt:lpstr>
      <vt:lpstr>Times New Roman</vt:lpstr>
      <vt:lpstr>Wingdings</vt:lpstr>
      <vt:lpstr>Office Theme</vt:lpstr>
      <vt:lpstr>Atelier medical Măsurarea TA în practica medicului de familie </vt:lpstr>
      <vt:lpstr>Sa ne prezentam !</vt:lpstr>
      <vt:lpstr>Asteptari </vt:lpstr>
      <vt:lpstr>Agenda </vt:lpstr>
      <vt:lpstr>PowerPoint Presentation</vt:lpstr>
      <vt:lpstr>Importanta problemei Context epidemiologic </vt:lpstr>
      <vt:lpstr>Hipertensiunea arteriala este inca insuficient controlata</vt:lpstr>
      <vt:lpstr>PowerPoint Presentation</vt:lpstr>
      <vt:lpstr>HTA este principala cauza de deces la nivel Mondial si afecteaza 1/3 din populatia adulta a Globului</vt:lpstr>
      <vt:lpstr>Pacientii hipertensivi cu TA necontrolata are un risc cardiovascular crescut</vt:lpstr>
      <vt:lpstr>Fiecare crestere a TA cu 20/10 mmHg dubleaza riscul de mortalitate cardiovasculara</vt:lpstr>
      <vt:lpstr>Hipertensiunea arteriala (HTA) . Consecinte la nivel cerebral </vt:lpstr>
      <vt:lpstr>Reducerea TA sistolice cu 10 mmHg scade riscul evenimentelor cardiovasculare:</vt:lpstr>
      <vt:lpstr>Beneficiile scaderii tensiunii arteriale</vt:lpstr>
      <vt:lpstr>Beneficiile tratamentului antihpertenisv la pacientii varstnici – meta-analiza INDIANA</vt:lpstr>
      <vt:lpstr>Recomandările ghidurilor actuale</vt:lpstr>
      <vt:lpstr>PowerPoint Presentation</vt:lpstr>
      <vt:lpstr>Evaluarea pacientului hipertensiv</vt:lpstr>
      <vt:lpstr>Managementul HTA – Ghid ESH 2023</vt:lpstr>
      <vt:lpstr>Managementul HTA – Ghid ESH 2023</vt:lpstr>
      <vt:lpstr>Riscul cardiovascular in functie de gradul si stadiile HTA</vt:lpstr>
      <vt:lpstr>PowerPoint Presentation</vt:lpstr>
      <vt:lpstr>PowerPoint Presentation</vt:lpstr>
      <vt:lpstr>PowerPoint Presentation</vt:lpstr>
      <vt:lpstr>PowerPoint Presentation</vt:lpstr>
      <vt:lpstr>Confirmarea diagnosticului de HTA</vt:lpstr>
      <vt:lpstr>PowerPoint Presentation</vt:lpstr>
      <vt:lpstr>Confirmarea diagnosticului de HTA</vt:lpstr>
      <vt:lpstr>Masurarea TA  Aparate validate</vt:lpstr>
      <vt:lpstr>Masurarea tensiunii arteriale</vt:lpstr>
      <vt:lpstr>Surse de eroare in masurarea TA?</vt:lpstr>
      <vt:lpstr>PowerPoint Presentation</vt:lpstr>
      <vt:lpstr>PowerPoint Presentation</vt:lpstr>
      <vt:lpstr>PowerPoint Presentation</vt:lpstr>
      <vt:lpstr>PowerPoint Presentation</vt:lpstr>
      <vt:lpstr>PowerPoint Presentation</vt:lpstr>
      <vt:lpstr>Cu ce dispositive se masoara tensiunea arteriala?</vt:lpstr>
      <vt:lpstr>PowerPoint Presentation</vt:lpstr>
      <vt:lpstr>PowerPoint Presentation</vt:lpstr>
      <vt:lpstr>PowerPoint Presentation</vt:lpstr>
      <vt:lpstr>PowerPoint Presentation</vt:lpstr>
      <vt:lpstr>Cum se masoara TA in cabinetul medical?</vt:lpstr>
      <vt:lpstr>hTA ortostatica</vt:lpstr>
      <vt:lpstr>La ce categorie de pacienti intalnim hTA ortostatica?</vt:lpstr>
      <vt:lpstr>TA masurata dupa efort fizic</vt:lpstr>
      <vt:lpstr>PowerPoint Presentation</vt:lpstr>
      <vt:lpstr>HTA la copil</vt:lpstr>
      <vt:lpstr>PowerPoint Presentation</vt:lpstr>
      <vt:lpstr>Când măsurăm TA la copil?</vt:lpstr>
      <vt:lpstr>Indicații de măsurare a TA la copil &lt; 3 ani</vt:lpstr>
      <vt:lpstr>Măsurarea TA la copil</vt:lpstr>
      <vt:lpstr>Măsurarea TA la copil</vt:lpstr>
      <vt:lpstr>PowerPoint Presentation</vt:lpstr>
      <vt:lpstr>Clasificarea TA la copil &lt; 13 ani</vt:lpstr>
      <vt:lpstr>Clasificarea TA la copil ≥13 ani</vt:lpstr>
      <vt:lpstr>PowerPoint Presentation</vt:lpstr>
      <vt:lpstr>PowerPoint Presentation</vt:lpstr>
      <vt:lpstr>HTA la copil</vt:lpstr>
      <vt:lpstr>Principii de tratament - stil de viață</vt:lpstr>
      <vt:lpstr>Tratament</vt:lpstr>
      <vt:lpstr>Agenți terapeutici </vt:lpstr>
      <vt:lpstr>Metode de monitorizare a TA la domicliu </vt:lpstr>
      <vt:lpstr>Măsurarea TA in cabinetul medical și la domiciliu</vt:lpstr>
      <vt:lpstr>Indicații MATA/măsurarea TA la domiciliu</vt:lpstr>
      <vt:lpstr>Măsurarea TA in cabinetul medical și la domiciliu</vt:lpstr>
      <vt:lpstr>Principii generale MTAD</vt:lpstr>
      <vt:lpstr>Monitorizarea la domiciliu a TA (MDTA)</vt:lpstr>
      <vt:lpstr>HTA de halat alb vs HTA mascata</vt:lpstr>
      <vt:lpstr>Profiluri de HTA</vt:lpstr>
      <vt:lpstr>Avantajele MATA si MTAD</vt:lpstr>
      <vt:lpstr>Dezavantaje</vt:lpstr>
      <vt:lpstr>MATA – definire si importanta clinica</vt:lpstr>
      <vt:lpstr>Utilizarea aparatelor MATA</vt:lpstr>
      <vt:lpstr>PowerPoint Presentation</vt:lpstr>
      <vt:lpstr>PowerPoint Presentation</vt:lpstr>
      <vt:lpstr>Precautii de setare</vt:lpstr>
      <vt:lpstr>PowerPoint Presentation</vt:lpstr>
      <vt:lpstr>Instructiuni pentru pacienti</vt:lpstr>
      <vt:lpstr>Instructiuni pentru pacienti</vt:lpstr>
      <vt:lpstr>Instructiuni pentru pacienti</vt:lpstr>
      <vt:lpstr>Validarea sesiunii de masurare</vt:lpstr>
      <vt:lpstr>Invalidarea masuratorilor</vt:lpstr>
      <vt:lpstr>Intretinerea aparatului</vt:lpstr>
      <vt:lpstr>PowerPoint Presentation</vt:lpstr>
      <vt:lpstr>Rezultate MATA</vt:lpstr>
      <vt:lpstr>Rezultate MAATA</vt:lpstr>
      <vt:lpstr>MATA- probleme?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Evaluarea afectarii de organ </vt:lpstr>
      <vt:lpstr>Evaluarea afectarii de organ mediate de HTA</vt:lpstr>
      <vt:lpstr>Evaluarea afectarii de organ mediate de HTA</vt:lpstr>
      <vt:lpstr>PowerPoint Presentation</vt:lpstr>
      <vt:lpstr>Afectarea clinica de organ</vt:lpstr>
      <vt:lpstr>PowerPoint Presentation</vt:lpstr>
      <vt:lpstr>Riscul cardiovascular in functie de gradul si stadiile HTA</vt:lpstr>
      <vt:lpstr>Tratament HTA</vt:lpstr>
      <vt:lpstr>Initierea tratamentului antihipertensiv</vt:lpstr>
      <vt:lpstr>Strategia terapeutica</vt:lpstr>
      <vt:lpstr>Recomandari pentru initierea tratamentului antihipertensiv.  Valori tinta dupa initierea tratamentului antihipertensiv</vt:lpstr>
      <vt:lpstr>Recomandari pentru initierea tratamentului antihipertensiv.  Valori tinta dupa initierea tratamentului antihipertensiv</vt:lpstr>
      <vt:lpstr>Strategia terapeutica</vt:lpstr>
      <vt:lpstr>Argumente de eficacitate antihipertensiva </vt:lpstr>
      <vt:lpstr>Ghidul sustine initierea tratamentului antihipertensiv cu combinatii fixe  </vt:lpstr>
      <vt:lpstr>PowerPoint Presentation</vt:lpstr>
      <vt:lpstr>Aderenta la tratament</vt:lpstr>
      <vt:lpstr>Pacientii hipertensivi au o persistenta scazuta la tratament</vt:lpstr>
      <vt:lpstr>Cauzele scaderii aderentei la tratament</vt:lpstr>
      <vt:lpstr>Aderenta la tratament</vt:lpstr>
      <vt:lpstr>Aderenta la tratament</vt:lpstr>
      <vt:lpstr>Etapele aderentei la tratament</vt:lpstr>
      <vt:lpstr>Consecintele non-aderentei la tratament</vt:lpstr>
      <vt:lpstr>Recomandari pentru cresterea aderentei </vt:lpstr>
      <vt:lpstr>Aderenta buna la tratamentul antihipertensiv reduce riscul cardiovascular</vt:lpstr>
      <vt:lpstr>Aderenta la tratamentul antihipertensiv se asociaza cu reducerea riscului cardiovascular</vt:lpstr>
      <vt:lpstr>Aderenta la tratament si progresia bolii renale cronice</vt:lpstr>
      <vt:lpstr>Aderenta la tratament cu combinatii fixe – meta-analiza</vt:lpstr>
      <vt:lpstr>Modalitati de imbunatatire a aderentei</vt:lpstr>
      <vt:lpstr>Exemple de întrebări pentru pacient </vt:lpstr>
      <vt:lpstr>Concluzii</vt:lpstr>
      <vt:lpstr>Management caz HTA Norme COCA </vt:lpstr>
      <vt:lpstr>PowerPoint Presentation</vt:lpstr>
      <vt:lpstr>Prezentare caz. Management caz Norme COCA </vt:lpstr>
      <vt:lpstr>PowerPoint Presentation</vt:lpstr>
      <vt:lpstr>PowerPoint Presentation</vt:lpstr>
      <vt:lpstr>PowerPoint Presentation</vt:lpstr>
      <vt:lpstr>PowerPoint Presentation</vt:lpstr>
      <vt:lpstr>PowerPoint Presentation</vt:lpstr>
      <vt:lpstr>PowerPoint Presentation</vt:lpstr>
      <vt:lpstr>Ținte terapeutice </vt:lpstr>
      <vt:lpstr>PowerPoint Presentation</vt:lpstr>
      <vt:lpstr>PowerPoint Presentation</vt:lpstr>
      <vt:lpstr>Vizita 3 si vizita 4(evaluarea caz nou de HTA-management 2 si management 3)</vt:lpstr>
      <vt:lpstr>Vizita 4 (evaluarea cazului nou de HTA-management 3) </vt:lpstr>
      <vt:lpstr>Consultatia de monitorizare activă</vt:lpstr>
      <vt:lpstr>PowerPoint Presentation</vt:lpstr>
      <vt:lpstr>PowerPoint Presentation</vt:lpstr>
      <vt:lpstr>PowerPoint Presentation</vt:lpstr>
      <vt:lpstr>PowerPoint Presentation</vt:lpstr>
      <vt:lpstr>PowerPoint Presentation</vt:lpstr>
      <vt:lpstr>PowerPoint Presentation</vt:lpstr>
      <vt:lpstr>Cazul 2</vt:lpstr>
      <vt:lpstr>PowerPoint Presentation</vt:lpstr>
      <vt:lpstr>PowerPoint Presentation</vt:lpstr>
      <vt:lpstr>PowerPoint Presentation</vt:lpstr>
      <vt:lpstr>PowerPoint Presentation</vt:lpstr>
      <vt:lpstr>PowerPoint Presentation</vt:lpstr>
      <vt:lpstr>Concluzii</vt:lpstr>
      <vt:lpstr>PowerPoint Presentation</vt:lpstr>
      <vt:lpstr>Bibliografie </vt:lpstr>
      <vt:lpstr>PowerPoint Presentation</vt:lpstr>
    </vt:vector>
  </TitlesOfParts>
  <Company>HP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Atelier HTA</dc:title>
  <dc:creator>Dana Balta</dc:creator>
  <cp:lastModifiedBy>Dana Balta</cp:lastModifiedBy>
  <cp:revision>15</cp:revision>
  <dcterms:created xsi:type="dcterms:W3CDTF">2024-05-05T14:17:30Z</dcterms:created>
  <dcterms:modified xsi:type="dcterms:W3CDTF">2024-08-29T15:47:11Z</dcterms:modified>
</cp:coreProperties>
</file>