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7" r:id="rId3"/>
    <p:sldId id="269" r:id="rId4"/>
    <p:sldId id="308" r:id="rId5"/>
    <p:sldId id="298" r:id="rId6"/>
    <p:sldId id="306" r:id="rId7"/>
    <p:sldId id="303" r:id="rId8"/>
    <p:sldId id="305" r:id="rId9"/>
    <p:sldId id="304" r:id="rId10"/>
    <p:sldId id="299" r:id="rId11"/>
    <p:sldId id="284" r:id="rId12"/>
    <p:sldId id="307" r:id="rId13"/>
    <p:sldId id="300" r:id="rId14"/>
    <p:sldId id="301" r:id="rId15"/>
    <p:sldId id="285" r:id="rId16"/>
    <p:sldId id="260" r:id="rId17"/>
    <p:sldId id="271" r:id="rId18"/>
    <p:sldId id="263" r:id="rId19"/>
    <p:sldId id="266" r:id="rId20"/>
    <p:sldId id="272" r:id="rId21"/>
    <p:sldId id="275" r:id="rId22"/>
    <p:sldId id="276" r:id="rId23"/>
    <p:sldId id="280" r:id="rId24"/>
    <p:sldId id="281" r:id="rId25"/>
    <p:sldId id="279" r:id="rId26"/>
    <p:sldId id="286" r:id="rId27"/>
    <p:sldId id="291" r:id="rId28"/>
    <p:sldId id="290" r:id="rId29"/>
    <p:sldId id="288" r:id="rId30"/>
    <p:sldId id="295" r:id="rId31"/>
    <p:sldId id="296" r:id="rId32"/>
    <p:sldId id="294" r:id="rId33"/>
    <p:sldId id="289" r:id="rId34"/>
    <p:sldId id="287" r:id="rId35"/>
    <p:sldId id="267" r:id="rId36"/>
    <p:sldId id="26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658" autoAdjust="0"/>
    <p:restoredTop sz="94103" autoAdjust="0"/>
  </p:normalViewPr>
  <p:slideViewPr>
    <p:cSldViewPr>
      <p:cViewPr>
        <p:scale>
          <a:sx n="80" d="100"/>
          <a:sy n="80" d="100"/>
        </p:scale>
        <p:origin x="-126" y="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l">
              <a:defRPr lang="en-US"/>
            </a:pPr>
            <a:r>
              <a:rPr lang="en-US" sz="1200" b="0" dirty="0" err="1" smtClean="0">
                <a:effectLst/>
              </a:rPr>
              <a:t>Procentul</a:t>
            </a:r>
            <a:r>
              <a:rPr lang="en-US" sz="1200" b="0" dirty="0" smtClean="0">
                <a:effectLst/>
              </a:rPr>
              <a:t> </a:t>
            </a:r>
            <a:r>
              <a:rPr lang="en-US" sz="1200" b="0" dirty="0" err="1" smtClean="0">
                <a:effectLst/>
              </a:rPr>
              <a:t>medicilor</a:t>
            </a:r>
            <a:r>
              <a:rPr lang="en-US" sz="1200" b="0" dirty="0" smtClean="0">
                <a:effectLst/>
              </a:rPr>
              <a:t> </a:t>
            </a:r>
            <a:r>
              <a:rPr lang="en-US" sz="1200" b="0" dirty="0" err="1" smtClean="0">
                <a:effectLst/>
              </a:rPr>
              <a:t>primari</a:t>
            </a:r>
            <a:r>
              <a:rPr lang="en-US" sz="1200" b="0" dirty="0" smtClean="0">
                <a:effectLst/>
              </a:rPr>
              <a:t> care au </a:t>
            </a:r>
            <a:r>
              <a:rPr lang="en-US" sz="1200" b="0" dirty="0" err="1" smtClean="0">
                <a:effectLst/>
              </a:rPr>
              <a:t>spus</a:t>
            </a:r>
            <a:r>
              <a:rPr lang="en-US" sz="1200" b="0" baseline="0" dirty="0" smtClean="0">
                <a:effectLst/>
              </a:rPr>
              <a:t> ca au </a:t>
            </a:r>
            <a:r>
              <a:rPr lang="en-US" sz="1200" b="0" baseline="0" dirty="0" err="1" smtClean="0">
                <a:effectLst/>
              </a:rPr>
              <a:t>participat</a:t>
            </a:r>
            <a:r>
              <a:rPr lang="en-US" sz="1200" b="0" baseline="0" dirty="0" smtClean="0">
                <a:effectLst/>
              </a:rPr>
              <a:t> </a:t>
            </a:r>
            <a:r>
              <a:rPr lang="en-US" sz="1200" b="1" baseline="0" dirty="0" err="1" smtClean="0">
                <a:effectLst/>
              </a:rPr>
              <a:t>uneori</a:t>
            </a:r>
            <a:r>
              <a:rPr lang="en-US" sz="1200" b="1" baseline="0" dirty="0" smtClean="0">
                <a:effectLst/>
              </a:rPr>
              <a:t> </a:t>
            </a:r>
            <a:r>
              <a:rPr lang="en-US" sz="1200" b="1" baseline="0" dirty="0" err="1" smtClean="0">
                <a:effectLst/>
              </a:rPr>
              <a:t>sau</a:t>
            </a:r>
            <a:r>
              <a:rPr lang="en-US" sz="1200" b="1" baseline="0" dirty="0" smtClean="0">
                <a:effectLst/>
              </a:rPr>
              <a:t> </a:t>
            </a:r>
            <a:r>
              <a:rPr lang="en-US" sz="1200" b="1" baseline="0" dirty="0" err="1" smtClean="0">
                <a:effectLst/>
              </a:rPr>
              <a:t>niciodata</a:t>
            </a:r>
            <a:r>
              <a:rPr lang="en-US" sz="1200" b="1" baseline="0" dirty="0" smtClean="0">
                <a:effectLst/>
              </a:rPr>
              <a:t> </a:t>
            </a:r>
            <a:r>
              <a:rPr lang="en-US" sz="1200" b="0" baseline="0" dirty="0" smtClean="0">
                <a:effectLst/>
              </a:rPr>
              <a:t>la </a:t>
            </a:r>
            <a:r>
              <a:rPr lang="en-US" sz="1200" b="0" baseline="0" dirty="0" err="1" smtClean="0">
                <a:effectLst/>
              </a:rPr>
              <a:t>tratarea</a:t>
            </a:r>
            <a:r>
              <a:rPr lang="en-US" sz="1200" b="0" baseline="0" dirty="0" smtClean="0">
                <a:effectLst/>
              </a:rPr>
              <a:t> </a:t>
            </a:r>
            <a:r>
              <a:rPr lang="en-US" sz="1200" b="0" baseline="0" dirty="0" err="1" smtClean="0">
                <a:effectLst/>
              </a:rPr>
              <a:t>si</a:t>
            </a:r>
            <a:r>
              <a:rPr lang="en-US" sz="1200" b="0" baseline="0" dirty="0" smtClean="0">
                <a:effectLst/>
              </a:rPr>
              <a:t> </a:t>
            </a:r>
            <a:r>
              <a:rPr lang="en-US" sz="1200" b="0" baseline="0" dirty="0" err="1" smtClean="0">
                <a:effectLst/>
              </a:rPr>
              <a:t>controlul</a:t>
            </a:r>
            <a:r>
              <a:rPr lang="en-US" sz="1200" b="0" baseline="0" dirty="0" smtClean="0">
                <a:effectLst/>
              </a:rPr>
              <a:t> ulterior al </a:t>
            </a:r>
            <a:r>
              <a:rPr lang="en-US" sz="1200" b="0" baseline="0" dirty="0" err="1" smtClean="0">
                <a:effectLst/>
              </a:rPr>
              <a:t>pacientilor</a:t>
            </a:r>
            <a:r>
              <a:rPr lang="en-US" sz="1200" b="0" baseline="0" dirty="0" smtClean="0">
                <a:effectLst/>
              </a:rPr>
              <a:t> cu </a:t>
            </a:r>
            <a:r>
              <a:rPr lang="en-US" sz="1200" b="0" baseline="0" dirty="0" err="1" smtClean="0">
                <a:effectLst/>
              </a:rPr>
              <a:t>urmatoarele</a:t>
            </a:r>
            <a:r>
              <a:rPr lang="en-US" sz="1200" b="0" baseline="0" dirty="0" smtClean="0">
                <a:effectLst/>
              </a:rPr>
              <a:t> </a:t>
            </a:r>
            <a:r>
              <a:rPr lang="en-US" sz="1200" b="0" baseline="0" dirty="0" err="1" smtClean="0">
                <a:effectLst/>
              </a:rPr>
              <a:t>disgnostice</a:t>
            </a:r>
            <a:r>
              <a:rPr lang="en-US" sz="1200" b="0" dirty="0" smtClean="0">
                <a:effectLst/>
              </a:rPr>
              <a:t>:</a:t>
            </a:r>
            <a:endParaRPr lang="en-US" sz="1200" b="0" dirty="0">
              <a:effectLst/>
            </a:endParaRPr>
          </a:p>
        </c:rich>
      </c:tx>
      <c:layout>
        <c:manualLayout>
          <c:xMode val="edge"/>
          <c:yMode val="edge"/>
          <c:x val="7.5393457762224378E-2"/>
          <c:y val="2.5254299527923688E-2"/>
        </c:manualLayout>
      </c:layout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200"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Chalazion (stye)</c:v>
                </c:pt>
                <c:pt idx="1">
                  <c:v>Peritonsillar abscess</c:v>
                </c:pt>
                <c:pt idx="2">
                  <c:v>Parkinson's disease</c:v>
                </c:pt>
                <c:pt idx="3">
                  <c:v>Rheumatoid arthritis</c:v>
                </c:pt>
                <c:pt idx="4">
                  <c:v>Myocardial infarction</c:v>
                </c:pt>
                <c:pt idx="5">
                  <c:v>Congestive heart failure</c:v>
                </c:pt>
                <c:pt idx="6">
                  <c:v>Peptic ulcer</c:v>
                </c:pt>
                <c:pt idx="7">
                  <c:v>Chronic bronchitis</c:v>
                </c:pt>
                <c:pt idx="8">
                  <c:v>Depression</c:v>
                </c:pt>
                <c:pt idx="9">
                  <c:v>Diabetes Mellitus Type II</c:v>
                </c:pt>
                <c:pt idx="10">
                  <c:v>Pneumonia</c:v>
                </c:pt>
                <c:pt idx="11">
                  <c:v>Herniated disc lesion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0.22700000000000037</c:v>
                </c:pt>
                <c:pt idx="1">
                  <c:v>0.17900000000000021</c:v>
                </c:pt>
                <c:pt idx="2">
                  <c:v>0.2150000000000003</c:v>
                </c:pt>
                <c:pt idx="3">
                  <c:v>0.11899999999999999</c:v>
                </c:pt>
                <c:pt idx="4">
                  <c:v>8.2000000000000003E-2</c:v>
                </c:pt>
                <c:pt idx="5">
                  <c:v>5.0000000000000107E-2</c:v>
                </c:pt>
                <c:pt idx="6">
                  <c:v>1.0000000000000026E-2</c:v>
                </c:pt>
                <c:pt idx="7">
                  <c:v>5.0000000000000096E-3</c:v>
                </c:pt>
                <c:pt idx="8">
                  <c:v>1.4000000000000005E-2</c:v>
                </c:pt>
                <c:pt idx="9" formatCode="0%">
                  <c:v>0</c:v>
                </c:pt>
                <c:pt idx="10">
                  <c:v>1.4000000000000005E-2</c:v>
                </c:pt>
                <c:pt idx="11">
                  <c:v>5.0000000000000107E-2</c:v>
                </c:pt>
              </c:numCache>
            </c:numRef>
          </c:val>
        </c:ser>
        <c:shape val="cylinder"/>
        <c:axId val="67072384"/>
        <c:axId val="67073920"/>
        <c:axId val="0"/>
      </c:bar3DChart>
      <c:catAx>
        <c:axId val="67072384"/>
        <c:scaling>
          <c:orientation val="minMax"/>
        </c:scaling>
        <c:axPos val="l"/>
        <c:tickLblPos val="nextTo"/>
        <c:txPr>
          <a:bodyPr/>
          <a:lstStyle/>
          <a:p>
            <a:pPr>
              <a:defRPr lang="en-US" sz="900"/>
            </a:pPr>
            <a:endParaRPr lang="en-US"/>
          </a:p>
        </c:txPr>
        <c:crossAx val="67073920"/>
        <c:crosses val="autoZero"/>
        <c:auto val="1"/>
        <c:lblAlgn val="ctr"/>
        <c:lblOffset val="100"/>
      </c:catAx>
      <c:valAx>
        <c:axId val="67073920"/>
        <c:scaling>
          <c:orientation val="minMax"/>
        </c:scaling>
        <c:axPos val="b"/>
        <c:majorGridlines/>
        <c:numFmt formatCode="0.0%" sourceLinked="1"/>
        <c:tickLblPos val="nextTo"/>
        <c:txPr>
          <a:bodyPr/>
          <a:lstStyle/>
          <a:p>
            <a:pPr>
              <a:defRPr lang="en-US" sz="900"/>
            </a:pPr>
            <a:endParaRPr lang="en-US"/>
          </a:p>
        </c:txPr>
        <c:crossAx val="670723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l">
              <a:defRPr lang="en-US"/>
            </a:pPr>
            <a:r>
              <a:rPr lang="en-US" sz="1100" b="0" i="0" u="none" strike="noStrike" baseline="0" dirty="0" smtClean="0"/>
              <a:t>Au </a:t>
            </a:r>
            <a:r>
              <a:rPr lang="en-US" sz="1100" b="0" i="0" u="none" strike="noStrike" baseline="0" dirty="0" err="1" smtClean="0"/>
              <a:t>efectuat</a:t>
            </a:r>
            <a:r>
              <a:rPr lang="en-US" sz="1100" b="0" i="0" u="none" strike="noStrike" baseline="0" dirty="0" smtClean="0"/>
              <a:t> </a:t>
            </a:r>
            <a:r>
              <a:rPr lang="en-US" sz="1100" b="1" i="0" u="none" strike="noStrike" baseline="0" dirty="0" err="1" smtClean="0"/>
              <a:t>uneori</a:t>
            </a:r>
            <a:r>
              <a:rPr lang="en-US" sz="1100" b="1" i="0" u="none" strike="noStrike" baseline="0" dirty="0" smtClean="0"/>
              <a:t> </a:t>
            </a:r>
            <a:r>
              <a:rPr lang="en-US" sz="1100" b="1" i="0" u="none" strike="noStrike" baseline="0" dirty="0" err="1" smtClean="0"/>
              <a:t>sau</a:t>
            </a:r>
            <a:r>
              <a:rPr lang="en-US" sz="1100" b="1" i="0" u="none" strike="noStrike" baseline="0" dirty="0" smtClean="0"/>
              <a:t> </a:t>
            </a:r>
            <a:r>
              <a:rPr lang="en-US" sz="1100" b="1" i="0" u="none" strike="noStrike" baseline="0" dirty="0" err="1" smtClean="0"/>
              <a:t>niciodata</a:t>
            </a:r>
            <a:r>
              <a:rPr lang="en-US" sz="1100" b="1" i="0" u="none" strike="noStrike" baseline="0" dirty="0" smtClean="0"/>
              <a:t> </a:t>
            </a:r>
            <a:r>
              <a:rPr lang="en-US" sz="1100" b="0" i="0" u="none" strike="noStrike" baseline="0" dirty="0" err="1" smtClean="0"/>
              <a:t>urmatoarele</a:t>
            </a:r>
            <a:r>
              <a:rPr lang="en-US" sz="1100" b="0" i="0" u="none" strike="noStrike" baseline="0" dirty="0" smtClean="0"/>
              <a:t> </a:t>
            </a:r>
            <a:r>
              <a:rPr lang="en-US" sz="1100" b="0" i="0" u="none" strike="noStrike" baseline="0" dirty="0" err="1" smtClean="0"/>
              <a:t>activitati</a:t>
            </a:r>
            <a:r>
              <a:rPr lang="en-US" sz="1100" b="0" i="0" u="none" strike="noStrike" baseline="0" dirty="0" smtClean="0"/>
              <a:t> in </a:t>
            </a:r>
            <a:r>
              <a:rPr lang="en-US" sz="1100" b="0" i="0" u="none" strike="noStrike" baseline="0" dirty="0" err="1" smtClean="0"/>
              <a:t>cadrul</a:t>
            </a:r>
            <a:r>
              <a:rPr lang="en-US" sz="1100" b="0" i="0" u="none" strike="noStrike" baseline="0" dirty="0" smtClean="0"/>
              <a:t> </a:t>
            </a:r>
            <a:r>
              <a:rPr lang="en-US" sz="1100" b="0" i="0" u="none" strike="noStrike" baseline="0" dirty="0" err="1" smtClean="0"/>
              <a:t>populatiei</a:t>
            </a:r>
            <a:r>
              <a:rPr lang="en-US" sz="1100" b="0" i="0" u="none" strike="noStrike" baseline="0" dirty="0" smtClean="0"/>
              <a:t> de </a:t>
            </a:r>
            <a:r>
              <a:rPr lang="en-US" sz="1100" b="0" i="0" u="none" strike="noStrike" baseline="0" dirty="0" err="1" smtClean="0"/>
              <a:t>pacienti</a:t>
            </a:r>
            <a:r>
              <a:rPr lang="en-US" sz="1100" b="0" i="0" u="none" strike="noStrike" baseline="0" dirty="0" smtClean="0"/>
              <a:t> din </a:t>
            </a:r>
            <a:r>
              <a:rPr lang="en-US" sz="1100" b="0" i="0" u="none" strike="noStrike" baseline="0" dirty="0" err="1" smtClean="0"/>
              <a:t>unitatea</a:t>
            </a:r>
            <a:r>
              <a:rPr lang="en-US" sz="1100" b="0" i="0" u="none" strike="noStrike" baseline="0" dirty="0" smtClean="0"/>
              <a:t> de </a:t>
            </a:r>
            <a:r>
              <a:rPr lang="en-US" sz="1100" b="0" i="0" u="none" strike="noStrike" baseline="0" dirty="0" err="1" smtClean="0"/>
              <a:t>asistenta</a:t>
            </a:r>
            <a:r>
              <a:rPr lang="en-US" sz="1100" b="0" i="0" u="none" strike="noStrike" baseline="0" dirty="0" smtClean="0"/>
              <a:t> </a:t>
            </a:r>
            <a:r>
              <a:rPr lang="en-US" sz="1100" b="0" i="0" u="none" strike="noStrike" baseline="0" dirty="0" err="1" smtClean="0"/>
              <a:t>medicala</a:t>
            </a:r>
            <a:r>
              <a:rPr lang="en-US" sz="1100" b="0" i="0" u="none" strike="noStrike" baseline="0" dirty="0" smtClean="0"/>
              <a:t> </a:t>
            </a:r>
            <a:r>
              <a:rPr lang="en-US" sz="1100" b="0" i="0" u="none" strike="noStrike" baseline="0" dirty="0" err="1" smtClean="0"/>
              <a:t>primara</a:t>
            </a:r>
            <a:endParaRPr lang="en-US" sz="1100" b="0" dirty="0"/>
          </a:p>
        </c:rich>
      </c:tx>
      <c:layout/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100"/>
                </a:pPr>
                <a:endParaRPr lang="en-US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Setting up an IV infusion</c:v>
                </c:pt>
                <c:pt idx="1">
                  <c:v>Fundoscopy</c:v>
                </c:pt>
                <c:pt idx="2">
                  <c:v>Cryotherapy (warts)</c:v>
                </c:pt>
                <c:pt idx="3">
                  <c:v>Insertion of IUD</c:v>
                </c:pt>
                <c:pt idx="4">
                  <c:v>Excision of warts</c:v>
                </c:pt>
                <c:pt idx="5">
                  <c:v>Wedge resection of ingrown toenail</c:v>
                </c:pt>
                <c:pt idx="6">
                  <c:v>Removal of sebaceous cyst from the hairy scalp</c:v>
                </c:pt>
                <c:pt idx="7">
                  <c:v>Strapping an ankle</c:v>
                </c:pt>
                <c:pt idx="8">
                  <c:v>Wound suturing</c:v>
                </c:pt>
                <c:pt idx="9">
                  <c:v>Joint injection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7.8000000000000014E-2</c:v>
                </c:pt>
                <c:pt idx="1">
                  <c:v>0.62800000000000133</c:v>
                </c:pt>
                <c:pt idx="2">
                  <c:v>0.79800000000000004</c:v>
                </c:pt>
                <c:pt idx="3">
                  <c:v>0.90800000000000003</c:v>
                </c:pt>
                <c:pt idx="4">
                  <c:v>4.5999999999999999E-2</c:v>
                </c:pt>
                <c:pt idx="5">
                  <c:v>0.161</c:v>
                </c:pt>
                <c:pt idx="6">
                  <c:v>0.29700000000000032</c:v>
                </c:pt>
                <c:pt idx="7">
                  <c:v>1.7999999999999999E-2</c:v>
                </c:pt>
                <c:pt idx="8">
                  <c:v>3.2000000000000042E-2</c:v>
                </c:pt>
                <c:pt idx="9">
                  <c:v>0.39800000000000085</c:v>
                </c:pt>
              </c:numCache>
            </c:numRef>
          </c:val>
        </c:ser>
        <c:shape val="cylinder"/>
        <c:axId val="65518208"/>
        <c:axId val="65528192"/>
        <c:axId val="0"/>
      </c:bar3DChart>
      <c:catAx>
        <c:axId val="65518208"/>
        <c:scaling>
          <c:orientation val="minMax"/>
        </c:scaling>
        <c:axPos val="l"/>
        <c:tickLblPos val="nextTo"/>
        <c:txPr>
          <a:bodyPr/>
          <a:lstStyle/>
          <a:p>
            <a:pPr>
              <a:defRPr lang="en-US" sz="1000"/>
            </a:pPr>
            <a:endParaRPr lang="en-US"/>
          </a:p>
        </c:txPr>
        <c:crossAx val="65528192"/>
        <c:crosses val="autoZero"/>
        <c:auto val="1"/>
        <c:lblAlgn val="ctr"/>
        <c:lblOffset val="100"/>
      </c:catAx>
      <c:valAx>
        <c:axId val="65528192"/>
        <c:scaling>
          <c:orientation val="minMax"/>
        </c:scaling>
        <c:axPos val="b"/>
        <c:majorGridlines/>
        <c:numFmt formatCode="0.0%" sourceLinked="1"/>
        <c:tickLblPos val="nextTo"/>
        <c:txPr>
          <a:bodyPr/>
          <a:lstStyle/>
          <a:p>
            <a:pPr>
              <a:defRPr lang="en-US" sz="800"/>
            </a:pPr>
            <a:endParaRPr lang="en-US"/>
          </a:p>
        </c:txPr>
        <c:crossAx val="655182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E6F7EB-AD42-436C-86E4-BEC8BC71A0C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34C43A-3ECE-4A78-8D00-D0C94FCB5933}">
      <dgm:prSet phldrT="[Κείμενο]"/>
      <dgm:spPr/>
      <dgm:t>
        <a:bodyPr/>
        <a:lstStyle/>
        <a:p>
          <a:r>
            <a:rPr lang="en-US" dirty="0" smtClean="0"/>
            <a:t>Medici </a:t>
          </a:r>
          <a:r>
            <a:rPr lang="en-US" dirty="0" err="1" smtClean="0"/>
            <a:t>primari</a:t>
          </a:r>
          <a:r>
            <a:rPr lang="en-US" dirty="0" smtClean="0"/>
            <a:t> </a:t>
          </a:r>
          <a:r>
            <a:rPr lang="en-US" dirty="0" err="1" smtClean="0"/>
            <a:t>eligibili</a:t>
          </a:r>
          <a:r>
            <a:rPr lang="en-US" dirty="0" smtClean="0"/>
            <a:t> din </a:t>
          </a:r>
          <a:r>
            <a:rPr lang="en-US" dirty="0" err="1" smtClean="0"/>
            <a:t>cele</a:t>
          </a:r>
          <a:r>
            <a:rPr lang="en-US" dirty="0" smtClean="0"/>
            <a:t> </a:t>
          </a:r>
          <a:r>
            <a:rPr lang="en-US" dirty="0" err="1" smtClean="0"/>
            <a:t>sapte</a:t>
          </a:r>
          <a:r>
            <a:rPr lang="en-US" dirty="0" smtClean="0"/>
            <a:t> </a:t>
          </a:r>
          <a:r>
            <a:rPr lang="en-US" dirty="0" err="1" smtClean="0"/>
            <a:t>regiuni</a:t>
          </a:r>
          <a:r>
            <a:rPr lang="en-US" dirty="0" smtClean="0"/>
            <a:t> </a:t>
          </a:r>
          <a:r>
            <a:rPr lang="en-US" dirty="0" err="1" smtClean="0"/>
            <a:t>sanitare</a:t>
          </a:r>
          <a:endParaRPr lang="en-US" dirty="0"/>
        </a:p>
      </dgm:t>
    </dgm:pt>
    <dgm:pt modelId="{E5DE702C-EC40-4092-B0E6-7C528933468F}" type="parTrans" cxnId="{30B3A2C6-E818-4938-84F6-45A0326C4A42}">
      <dgm:prSet/>
      <dgm:spPr/>
      <dgm:t>
        <a:bodyPr/>
        <a:lstStyle/>
        <a:p>
          <a:endParaRPr lang="en-US"/>
        </a:p>
      </dgm:t>
    </dgm:pt>
    <dgm:pt modelId="{91B15F73-49D1-4F13-8ABD-C1F371A199C7}" type="sibTrans" cxnId="{30B3A2C6-E818-4938-84F6-45A0326C4A42}">
      <dgm:prSet/>
      <dgm:spPr/>
      <dgm:t>
        <a:bodyPr/>
        <a:lstStyle/>
        <a:p>
          <a:endParaRPr lang="en-US"/>
        </a:p>
      </dgm:t>
    </dgm:pt>
    <dgm:pt modelId="{2833A6D3-A575-4C66-B856-F06644820CC1}">
      <dgm:prSet phldrT="[Κείμενο]"/>
      <dgm:spPr/>
      <dgm:t>
        <a:bodyPr/>
        <a:lstStyle/>
        <a:p>
          <a:r>
            <a:rPr lang="en-US" dirty="0" smtClean="0"/>
            <a:t>220 </a:t>
          </a:r>
          <a:r>
            <a:rPr lang="en-US" dirty="0" err="1" smtClean="0"/>
            <a:t>medici</a:t>
          </a:r>
          <a:r>
            <a:rPr lang="en-US" dirty="0" smtClean="0"/>
            <a:t> </a:t>
          </a:r>
          <a:r>
            <a:rPr lang="en-US" dirty="0" err="1" smtClean="0"/>
            <a:t>primari</a:t>
          </a:r>
          <a:endParaRPr lang="en-US" dirty="0"/>
        </a:p>
      </dgm:t>
    </dgm:pt>
    <dgm:pt modelId="{E9B09A93-0460-406C-85C3-A70CA261FFC0}" type="parTrans" cxnId="{6CF94D99-BD06-4718-ACCD-70FCA3D3DD76}">
      <dgm:prSet/>
      <dgm:spPr/>
      <dgm:t>
        <a:bodyPr/>
        <a:lstStyle/>
        <a:p>
          <a:endParaRPr lang="en-US"/>
        </a:p>
      </dgm:t>
    </dgm:pt>
    <dgm:pt modelId="{37A4D6EF-B10B-458C-8D0E-846AF79DA38A}" type="sibTrans" cxnId="{6CF94D99-BD06-4718-ACCD-70FCA3D3DD76}">
      <dgm:prSet/>
      <dgm:spPr/>
      <dgm:t>
        <a:bodyPr/>
        <a:lstStyle/>
        <a:p>
          <a:endParaRPr lang="en-US"/>
        </a:p>
      </dgm:t>
    </dgm:pt>
    <dgm:pt modelId="{C5514FBC-1DB5-48F7-9AA5-4F044BDCF86D}">
      <dgm:prSet phldrT="[Κείμενο]"/>
      <dgm:spPr/>
      <dgm:t>
        <a:bodyPr/>
        <a:lstStyle/>
        <a:p>
          <a:r>
            <a:rPr lang="en-US" dirty="0" smtClean="0"/>
            <a:t>166 din </a:t>
          </a:r>
          <a:r>
            <a:rPr lang="en-US" dirty="0" err="1" smtClean="0"/>
            <a:t>centrele</a:t>
          </a:r>
          <a:r>
            <a:rPr lang="en-US" dirty="0" smtClean="0"/>
            <a:t> de </a:t>
          </a:r>
          <a:r>
            <a:rPr lang="en-US" dirty="0" err="1" smtClean="0"/>
            <a:t>asistenta</a:t>
          </a:r>
          <a:r>
            <a:rPr lang="en-US" dirty="0" smtClean="0"/>
            <a:t> </a:t>
          </a:r>
          <a:r>
            <a:rPr lang="en-US" dirty="0" err="1" smtClean="0"/>
            <a:t>medicala</a:t>
          </a:r>
          <a:r>
            <a:rPr lang="en-US" dirty="0" smtClean="0"/>
            <a:t> </a:t>
          </a:r>
          <a:r>
            <a:rPr lang="en-US" dirty="0" err="1" smtClean="0"/>
            <a:t>primara</a:t>
          </a:r>
          <a:endParaRPr lang="en-US" dirty="0"/>
        </a:p>
      </dgm:t>
    </dgm:pt>
    <dgm:pt modelId="{55C472DA-BA67-4603-A085-204AF355DFCB}" type="parTrans" cxnId="{2332D270-721D-41C7-A83B-77E2BE06F719}">
      <dgm:prSet/>
      <dgm:spPr/>
      <dgm:t>
        <a:bodyPr/>
        <a:lstStyle/>
        <a:p>
          <a:endParaRPr lang="en-US"/>
        </a:p>
      </dgm:t>
    </dgm:pt>
    <dgm:pt modelId="{C9CC8C22-8F79-4831-B96E-09A80C4A3486}" type="sibTrans" cxnId="{2332D270-721D-41C7-A83B-77E2BE06F719}">
      <dgm:prSet/>
      <dgm:spPr/>
      <dgm:t>
        <a:bodyPr/>
        <a:lstStyle/>
        <a:p>
          <a:endParaRPr lang="en-US"/>
        </a:p>
      </dgm:t>
    </dgm:pt>
    <dgm:pt modelId="{D70C1E85-6040-4A57-9C25-82F5B1AEA0A0}">
      <dgm:prSet phldrT="[Κείμενο]"/>
      <dgm:spPr/>
      <dgm:t>
        <a:bodyPr/>
        <a:lstStyle/>
        <a:p>
          <a:r>
            <a:rPr lang="en-US" dirty="0" smtClean="0"/>
            <a:t>34 din </a:t>
          </a:r>
          <a:r>
            <a:rPr lang="en-US" dirty="0" err="1" smtClean="0"/>
            <a:t>sectorul</a:t>
          </a:r>
          <a:r>
            <a:rPr lang="en-US" dirty="0" smtClean="0"/>
            <a:t> </a:t>
          </a:r>
          <a:r>
            <a:rPr lang="en-US" dirty="0" err="1" smtClean="0"/>
            <a:t>privat</a:t>
          </a:r>
          <a:endParaRPr lang="en-US" dirty="0"/>
        </a:p>
      </dgm:t>
    </dgm:pt>
    <dgm:pt modelId="{C3E71120-6B9B-4E88-90E7-2F6C84E7C2C0}" type="parTrans" cxnId="{53374026-B348-4C05-8561-AE5A513F346C}">
      <dgm:prSet/>
      <dgm:spPr/>
      <dgm:t>
        <a:bodyPr/>
        <a:lstStyle/>
        <a:p>
          <a:endParaRPr lang="en-US"/>
        </a:p>
      </dgm:t>
    </dgm:pt>
    <dgm:pt modelId="{15BD32D8-1ED0-4FCC-B4F4-A90FA2669563}" type="sibTrans" cxnId="{53374026-B348-4C05-8561-AE5A513F346C}">
      <dgm:prSet/>
      <dgm:spPr/>
      <dgm:t>
        <a:bodyPr/>
        <a:lstStyle/>
        <a:p>
          <a:endParaRPr lang="en-US"/>
        </a:p>
      </dgm:t>
    </dgm:pt>
    <dgm:pt modelId="{51FFC532-C4FC-4F56-BBA2-BC53BA351556}">
      <dgm:prSet phldrT="[Κείμενο]"/>
      <dgm:spPr/>
      <dgm:t>
        <a:bodyPr/>
        <a:lstStyle/>
        <a:p>
          <a:r>
            <a:rPr lang="en-US" dirty="0" smtClean="0"/>
            <a:t>2000 de </a:t>
          </a:r>
          <a:r>
            <a:rPr lang="en-US" dirty="0" err="1" smtClean="0"/>
            <a:t>utilizatori</a:t>
          </a:r>
          <a:r>
            <a:rPr lang="en-US" dirty="0" smtClean="0"/>
            <a:t> </a:t>
          </a:r>
          <a:r>
            <a:rPr lang="en-US" dirty="0" err="1" smtClean="0"/>
            <a:t>ai</a:t>
          </a:r>
          <a:r>
            <a:rPr lang="en-US" dirty="0" smtClean="0"/>
            <a:t> </a:t>
          </a:r>
          <a:r>
            <a:rPr lang="en-US" dirty="0" err="1" smtClean="0"/>
            <a:t>asistentei</a:t>
          </a:r>
          <a:r>
            <a:rPr lang="en-US" dirty="0" smtClean="0"/>
            <a:t> </a:t>
          </a:r>
          <a:r>
            <a:rPr lang="en-US" dirty="0" err="1" smtClean="0"/>
            <a:t>medicale</a:t>
          </a:r>
          <a:r>
            <a:rPr lang="en-US" dirty="0" smtClean="0"/>
            <a:t> </a:t>
          </a:r>
          <a:r>
            <a:rPr lang="en-US" dirty="0" err="1" smtClean="0"/>
            <a:t>primare</a:t>
          </a:r>
          <a:endParaRPr lang="en-US" dirty="0"/>
        </a:p>
      </dgm:t>
    </dgm:pt>
    <dgm:pt modelId="{E8326B97-9969-4FCE-9C9A-D2BF2E8C2E60}" type="parTrans" cxnId="{ACF9A8C5-9745-43A6-81EE-902D5B440F94}">
      <dgm:prSet/>
      <dgm:spPr/>
      <dgm:t>
        <a:bodyPr/>
        <a:lstStyle/>
        <a:p>
          <a:endParaRPr lang="en-US"/>
        </a:p>
      </dgm:t>
    </dgm:pt>
    <dgm:pt modelId="{3706D26F-66F7-447D-ADE5-97E9692168B6}" type="sibTrans" cxnId="{ACF9A8C5-9745-43A6-81EE-902D5B440F94}">
      <dgm:prSet/>
      <dgm:spPr/>
      <dgm:t>
        <a:bodyPr/>
        <a:lstStyle/>
        <a:p>
          <a:endParaRPr lang="en-US"/>
        </a:p>
      </dgm:t>
    </dgm:pt>
    <dgm:pt modelId="{059AD6DF-E8A1-4824-9B64-7D402C4574DB}">
      <dgm:prSet phldrT="[Κείμενο]"/>
      <dgm:spPr/>
      <dgm:t>
        <a:bodyPr/>
        <a:lstStyle/>
        <a:p>
          <a:r>
            <a:rPr lang="en-US" dirty="0" smtClean="0"/>
            <a:t>1980 de </a:t>
          </a:r>
          <a:r>
            <a:rPr lang="en-US" dirty="0" err="1" smtClean="0"/>
            <a:t>utilizatori</a:t>
          </a:r>
          <a:r>
            <a:rPr lang="en-US" dirty="0" smtClean="0"/>
            <a:t> </a:t>
          </a:r>
          <a:r>
            <a:rPr lang="en-US" dirty="0" err="1" smtClean="0"/>
            <a:t>ce</a:t>
          </a:r>
          <a:r>
            <a:rPr lang="en-US" dirty="0" smtClean="0"/>
            <a:t> </a:t>
          </a:r>
          <a:r>
            <a:rPr lang="en-US" dirty="0" err="1" smtClean="0"/>
            <a:t>raporteaza</a:t>
          </a:r>
          <a:r>
            <a:rPr lang="en-US" dirty="0" smtClean="0"/>
            <a:t> </a:t>
          </a:r>
          <a:r>
            <a:rPr lang="en-US" dirty="0" err="1" smtClean="0"/>
            <a:t>propriile</a:t>
          </a:r>
          <a:r>
            <a:rPr lang="en-US" dirty="0" smtClean="0"/>
            <a:t> </a:t>
          </a:r>
          <a:r>
            <a:rPr lang="en-US" dirty="0" err="1" smtClean="0"/>
            <a:t>experiente</a:t>
          </a:r>
          <a:r>
            <a:rPr lang="en-US" dirty="0" smtClean="0"/>
            <a:t> legate de </a:t>
          </a:r>
          <a:r>
            <a:rPr lang="en-US" dirty="0" err="1" smtClean="0"/>
            <a:t>servicii</a:t>
          </a:r>
          <a:endParaRPr lang="en-US" dirty="0"/>
        </a:p>
      </dgm:t>
    </dgm:pt>
    <dgm:pt modelId="{E96D0DF0-10C4-4680-85B9-023D088B1BA0}" type="parTrans" cxnId="{EBFA4297-F267-49D8-8100-0249CCE2C913}">
      <dgm:prSet/>
      <dgm:spPr/>
      <dgm:t>
        <a:bodyPr/>
        <a:lstStyle/>
        <a:p>
          <a:endParaRPr lang="en-US"/>
        </a:p>
      </dgm:t>
    </dgm:pt>
    <dgm:pt modelId="{85D7FB5A-CA12-41EA-8533-955D7619F0CF}" type="sibTrans" cxnId="{EBFA4297-F267-49D8-8100-0249CCE2C913}">
      <dgm:prSet/>
      <dgm:spPr/>
      <dgm:t>
        <a:bodyPr/>
        <a:lstStyle/>
        <a:p>
          <a:endParaRPr lang="en-US"/>
        </a:p>
      </dgm:t>
    </dgm:pt>
    <dgm:pt modelId="{2E4BFE70-F8A3-4794-ADF1-30606764A19D}" type="pres">
      <dgm:prSet presAssocID="{E6E6F7EB-AD42-436C-86E4-BEC8BC71A0C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CF4F0C-2738-43A1-9E44-736A847B077F}" type="pres">
      <dgm:prSet presAssocID="{2834C43A-3ECE-4A78-8D00-D0C94FCB5933}" presName="root1" presStyleCnt="0"/>
      <dgm:spPr/>
    </dgm:pt>
    <dgm:pt modelId="{3D0807E4-0D69-4E04-B509-37565F3667AE}" type="pres">
      <dgm:prSet presAssocID="{2834C43A-3ECE-4A78-8D00-D0C94FCB593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55A278-5A03-4211-BC50-D4408ACB5B60}" type="pres">
      <dgm:prSet presAssocID="{2834C43A-3ECE-4A78-8D00-D0C94FCB5933}" presName="level2hierChild" presStyleCnt="0"/>
      <dgm:spPr/>
    </dgm:pt>
    <dgm:pt modelId="{9B9C6D9B-26DC-492D-8400-AC11AF78F929}" type="pres">
      <dgm:prSet presAssocID="{E9B09A93-0460-406C-85C3-A70CA261FFC0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D50341D0-1534-4811-8408-C542F347615D}" type="pres">
      <dgm:prSet presAssocID="{E9B09A93-0460-406C-85C3-A70CA261FFC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89C55BAC-7622-419F-9CEB-721316CC1185}" type="pres">
      <dgm:prSet presAssocID="{2833A6D3-A575-4C66-B856-F06644820CC1}" presName="root2" presStyleCnt="0"/>
      <dgm:spPr/>
    </dgm:pt>
    <dgm:pt modelId="{3BEC71B0-E73A-49CB-A0EF-69B7B36D4FB4}" type="pres">
      <dgm:prSet presAssocID="{2833A6D3-A575-4C66-B856-F06644820CC1}" presName="LevelTwoTextNode" presStyleLbl="node2" presStyleIdx="0" presStyleCnt="2" custLinFactNeighborX="-2264" custLinFactNeighborY="29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5AEC98-91E0-4ECB-95EC-703505A7BEEC}" type="pres">
      <dgm:prSet presAssocID="{2833A6D3-A575-4C66-B856-F06644820CC1}" presName="level3hierChild" presStyleCnt="0"/>
      <dgm:spPr/>
    </dgm:pt>
    <dgm:pt modelId="{EDBF29F9-D4C0-48ED-B47C-160307624ACF}" type="pres">
      <dgm:prSet presAssocID="{55C472DA-BA67-4603-A085-204AF355DFCB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8D2CCDAC-B278-40E5-8AA1-3A1E40FB22EA}" type="pres">
      <dgm:prSet presAssocID="{55C472DA-BA67-4603-A085-204AF355DFCB}" presName="connTx" presStyleLbl="parChTrans1D3" presStyleIdx="0" presStyleCnt="3"/>
      <dgm:spPr/>
      <dgm:t>
        <a:bodyPr/>
        <a:lstStyle/>
        <a:p>
          <a:endParaRPr lang="en-US"/>
        </a:p>
      </dgm:t>
    </dgm:pt>
    <dgm:pt modelId="{C3ADDA2B-F65E-420D-AA18-28472FD0A6ED}" type="pres">
      <dgm:prSet presAssocID="{C5514FBC-1DB5-48F7-9AA5-4F044BDCF86D}" presName="root2" presStyleCnt="0"/>
      <dgm:spPr/>
    </dgm:pt>
    <dgm:pt modelId="{9BD9FD40-E060-4CBC-89E8-C73B0DBC9ACF}" type="pres">
      <dgm:prSet presAssocID="{C5514FBC-1DB5-48F7-9AA5-4F044BDCF86D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13B50F-039A-4ABB-B41E-82C1FF6E7768}" type="pres">
      <dgm:prSet presAssocID="{C5514FBC-1DB5-48F7-9AA5-4F044BDCF86D}" presName="level3hierChild" presStyleCnt="0"/>
      <dgm:spPr/>
    </dgm:pt>
    <dgm:pt modelId="{54770637-5646-4DDB-9BAF-08700BA39FBF}" type="pres">
      <dgm:prSet presAssocID="{C3E71120-6B9B-4E88-90E7-2F6C84E7C2C0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35BEE1C4-0F7D-43FF-940F-CDA75B2E7F12}" type="pres">
      <dgm:prSet presAssocID="{C3E71120-6B9B-4E88-90E7-2F6C84E7C2C0}" presName="connTx" presStyleLbl="parChTrans1D3" presStyleIdx="1" presStyleCnt="3"/>
      <dgm:spPr/>
      <dgm:t>
        <a:bodyPr/>
        <a:lstStyle/>
        <a:p>
          <a:endParaRPr lang="en-US"/>
        </a:p>
      </dgm:t>
    </dgm:pt>
    <dgm:pt modelId="{F423CD20-BDC2-48B4-99FD-D3A4491DDE71}" type="pres">
      <dgm:prSet presAssocID="{D70C1E85-6040-4A57-9C25-82F5B1AEA0A0}" presName="root2" presStyleCnt="0"/>
      <dgm:spPr/>
    </dgm:pt>
    <dgm:pt modelId="{56BBFF5B-AE8E-43E5-BEC0-5477DBE4EFC1}" type="pres">
      <dgm:prSet presAssocID="{D70C1E85-6040-4A57-9C25-82F5B1AEA0A0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9948A9-914A-49AB-90EA-6D4943F63E0A}" type="pres">
      <dgm:prSet presAssocID="{D70C1E85-6040-4A57-9C25-82F5B1AEA0A0}" presName="level3hierChild" presStyleCnt="0"/>
      <dgm:spPr/>
    </dgm:pt>
    <dgm:pt modelId="{A96056DC-9263-4F29-902C-CDAE2C9CFD5F}" type="pres">
      <dgm:prSet presAssocID="{E8326B97-9969-4FCE-9C9A-D2BF2E8C2E60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C6BFD87-4459-43BA-9B6A-A8DD8BC4C8E9}" type="pres">
      <dgm:prSet presAssocID="{E8326B97-9969-4FCE-9C9A-D2BF2E8C2E60}" presName="connTx" presStyleLbl="parChTrans1D2" presStyleIdx="1" presStyleCnt="2"/>
      <dgm:spPr/>
      <dgm:t>
        <a:bodyPr/>
        <a:lstStyle/>
        <a:p>
          <a:endParaRPr lang="en-US"/>
        </a:p>
      </dgm:t>
    </dgm:pt>
    <dgm:pt modelId="{E81BA461-68D3-4105-B665-23EA09233F14}" type="pres">
      <dgm:prSet presAssocID="{51FFC532-C4FC-4F56-BBA2-BC53BA351556}" presName="root2" presStyleCnt="0"/>
      <dgm:spPr/>
    </dgm:pt>
    <dgm:pt modelId="{7E528A38-5D06-4C29-873C-FF4FAAA20DED}" type="pres">
      <dgm:prSet presAssocID="{51FFC532-C4FC-4F56-BBA2-BC53BA351556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035ED2-FDCD-4299-96F0-62A49905BEEB}" type="pres">
      <dgm:prSet presAssocID="{51FFC532-C4FC-4F56-BBA2-BC53BA351556}" presName="level3hierChild" presStyleCnt="0"/>
      <dgm:spPr/>
    </dgm:pt>
    <dgm:pt modelId="{944A1D7E-C0CF-47DC-B176-B27F11CDCE62}" type="pres">
      <dgm:prSet presAssocID="{E96D0DF0-10C4-4680-85B9-023D088B1BA0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F29C019F-C7A7-4765-A1E9-2C993D0A2B65}" type="pres">
      <dgm:prSet presAssocID="{E96D0DF0-10C4-4680-85B9-023D088B1BA0}" presName="connTx" presStyleLbl="parChTrans1D3" presStyleIdx="2" presStyleCnt="3"/>
      <dgm:spPr/>
      <dgm:t>
        <a:bodyPr/>
        <a:lstStyle/>
        <a:p>
          <a:endParaRPr lang="en-US"/>
        </a:p>
      </dgm:t>
    </dgm:pt>
    <dgm:pt modelId="{2B57E7D4-8003-4517-AE7C-4B59D5991724}" type="pres">
      <dgm:prSet presAssocID="{059AD6DF-E8A1-4824-9B64-7D402C4574DB}" presName="root2" presStyleCnt="0"/>
      <dgm:spPr/>
    </dgm:pt>
    <dgm:pt modelId="{7A64B505-4272-4434-B315-E6663A3B438E}" type="pres">
      <dgm:prSet presAssocID="{059AD6DF-E8A1-4824-9B64-7D402C4574DB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E321D9-CE3E-4CBF-B538-3E8B4F5E28B8}" type="pres">
      <dgm:prSet presAssocID="{059AD6DF-E8A1-4824-9B64-7D402C4574DB}" presName="level3hierChild" presStyleCnt="0"/>
      <dgm:spPr/>
    </dgm:pt>
  </dgm:ptLst>
  <dgm:cxnLst>
    <dgm:cxn modelId="{8C374405-1F8F-4B94-8A05-E3AF7B1ADE89}" type="presOf" srcId="{C3E71120-6B9B-4E88-90E7-2F6C84E7C2C0}" destId="{54770637-5646-4DDB-9BAF-08700BA39FBF}" srcOrd="0" destOrd="0" presId="urn:microsoft.com/office/officeart/2005/8/layout/hierarchy2"/>
    <dgm:cxn modelId="{6FFE15F4-2522-4DEA-A429-5024B573DD2F}" type="presOf" srcId="{55C472DA-BA67-4603-A085-204AF355DFCB}" destId="{EDBF29F9-D4C0-48ED-B47C-160307624ACF}" srcOrd="0" destOrd="0" presId="urn:microsoft.com/office/officeart/2005/8/layout/hierarchy2"/>
    <dgm:cxn modelId="{A8D34A76-131D-4FB3-9A8B-0CC7DC8B36A9}" type="presOf" srcId="{059AD6DF-E8A1-4824-9B64-7D402C4574DB}" destId="{7A64B505-4272-4434-B315-E6663A3B438E}" srcOrd="0" destOrd="0" presId="urn:microsoft.com/office/officeart/2005/8/layout/hierarchy2"/>
    <dgm:cxn modelId="{006ED24D-5DE3-47CC-A094-A6EF6E775509}" type="presOf" srcId="{2834C43A-3ECE-4A78-8D00-D0C94FCB5933}" destId="{3D0807E4-0D69-4E04-B509-37565F3667AE}" srcOrd="0" destOrd="0" presId="urn:microsoft.com/office/officeart/2005/8/layout/hierarchy2"/>
    <dgm:cxn modelId="{EBFA4297-F267-49D8-8100-0249CCE2C913}" srcId="{51FFC532-C4FC-4F56-BBA2-BC53BA351556}" destId="{059AD6DF-E8A1-4824-9B64-7D402C4574DB}" srcOrd="0" destOrd="0" parTransId="{E96D0DF0-10C4-4680-85B9-023D088B1BA0}" sibTransId="{85D7FB5A-CA12-41EA-8533-955D7619F0CF}"/>
    <dgm:cxn modelId="{30B3A2C6-E818-4938-84F6-45A0326C4A42}" srcId="{E6E6F7EB-AD42-436C-86E4-BEC8BC71A0CE}" destId="{2834C43A-3ECE-4A78-8D00-D0C94FCB5933}" srcOrd="0" destOrd="0" parTransId="{E5DE702C-EC40-4092-B0E6-7C528933468F}" sibTransId="{91B15F73-49D1-4F13-8ABD-C1F371A199C7}"/>
    <dgm:cxn modelId="{07AC524D-3621-454C-8CDC-86DD51A9A29D}" type="presOf" srcId="{E96D0DF0-10C4-4680-85B9-023D088B1BA0}" destId="{944A1D7E-C0CF-47DC-B176-B27F11CDCE62}" srcOrd="0" destOrd="0" presId="urn:microsoft.com/office/officeart/2005/8/layout/hierarchy2"/>
    <dgm:cxn modelId="{53374026-B348-4C05-8561-AE5A513F346C}" srcId="{2833A6D3-A575-4C66-B856-F06644820CC1}" destId="{D70C1E85-6040-4A57-9C25-82F5B1AEA0A0}" srcOrd="1" destOrd="0" parTransId="{C3E71120-6B9B-4E88-90E7-2F6C84E7C2C0}" sibTransId="{15BD32D8-1ED0-4FCC-B4F4-A90FA2669563}"/>
    <dgm:cxn modelId="{84D3F7AC-5E6E-4D6B-8541-6058235FED59}" type="presOf" srcId="{C5514FBC-1DB5-48F7-9AA5-4F044BDCF86D}" destId="{9BD9FD40-E060-4CBC-89E8-C73B0DBC9ACF}" srcOrd="0" destOrd="0" presId="urn:microsoft.com/office/officeart/2005/8/layout/hierarchy2"/>
    <dgm:cxn modelId="{52119751-49E8-4F33-978A-4226193A0371}" type="presOf" srcId="{E96D0DF0-10C4-4680-85B9-023D088B1BA0}" destId="{F29C019F-C7A7-4765-A1E9-2C993D0A2B65}" srcOrd="1" destOrd="0" presId="urn:microsoft.com/office/officeart/2005/8/layout/hierarchy2"/>
    <dgm:cxn modelId="{ACF9A8C5-9745-43A6-81EE-902D5B440F94}" srcId="{2834C43A-3ECE-4A78-8D00-D0C94FCB5933}" destId="{51FFC532-C4FC-4F56-BBA2-BC53BA351556}" srcOrd="1" destOrd="0" parTransId="{E8326B97-9969-4FCE-9C9A-D2BF2E8C2E60}" sibTransId="{3706D26F-66F7-447D-ADE5-97E9692168B6}"/>
    <dgm:cxn modelId="{D486CB57-B919-4673-AD37-FA29CD647D10}" type="presOf" srcId="{E9B09A93-0460-406C-85C3-A70CA261FFC0}" destId="{D50341D0-1534-4811-8408-C542F347615D}" srcOrd="1" destOrd="0" presId="urn:microsoft.com/office/officeart/2005/8/layout/hierarchy2"/>
    <dgm:cxn modelId="{074B749C-7B16-4ABB-8AC9-FD52329076F6}" type="presOf" srcId="{55C472DA-BA67-4603-A085-204AF355DFCB}" destId="{8D2CCDAC-B278-40E5-8AA1-3A1E40FB22EA}" srcOrd="1" destOrd="0" presId="urn:microsoft.com/office/officeart/2005/8/layout/hierarchy2"/>
    <dgm:cxn modelId="{13A60EBB-B239-474C-990A-AD24F80F6506}" type="presOf" srcId="{E8326B97-9969-4FCE-9C9A-D2BF2E8C2E60}" destId="{EC6BFD87-4459-43BA-9B6A-A8DD8BC4C8E9}" srcOrd="1" destOrd="0" presId="urn:microsoft.com/office/officeart/2005/8/layout/hierarchy2"/>
    <dgm:cxn modelId="{8CA0F3CC-C51A-49D6-A5E3-692045B3DCC9}" type="presOf" srcId="{E6E6F7EB-AD42-436C-86E4-BEC8BC71A0CE}" destId="{2E4BFE70-F8A3-4794-ADF1-30606764A19D}" srcOrd="0" destOrd="0" presId="urn:microsoft.com/office/officeart/2005/8/layout/hierarchy2"/>
    <dgm:cxn modelId="{F7AF2BB9-34FA-46D5-ABD2-0EB42816C99F}" type="presOf" srcId="{2833A6D3-A575-4C66-B856-F06644820CC1}" destId="{3BEC71B0-E73A-49CB-A0EF-69B7B36D4FB4}" srcOrd="0" destOrd="0" presId="urn:microsoft.com/office/officeart/2005/8/layout/hierarchy2"/>
    <dgm:cxn modelId="{ADE1582F-4AB6-46AB-9F67-F1A0AD2FFCD3}" type="presOf" srcId="{E9B09A93-0460-406C-85C3-A70CA261FFC0}" destId="{9B9C6D9B-26DC-492D-8400-AC11AF78F929}" srcOrd="0" destOrd="0" presId="urn:microsoft.com/office/officeart/2005/8/layout/hierarchy2"/>
    <dgm:cxn modelId="{437B8660-4F5D-47C1-B319-465F46EF38E0}" type="presOf" srcId="{51FFC532-C4FC-4F56-BBA2-BC53BA351556}" destId="{7E528A38-5D06-4C29-873C-FF4FAAA20DED}" srcOrd="0" destOrd="0" presId="urn:microsoft.com/office/officeart/2005/8/layout/hierarchy2"/>
    <dgm:cxn modelId="{B5F71089-89DB-4FE4-852D-4F39FD074306}" type="presOf" srcId="{C3E71120-6B9B-4E88-90E7-2F6C84E7C2C0}" destId="{35BEE1C4-0F7D-43FF-940F-CDA75B2E7F12}" srcOrd="1" destOrd="0" presId="urn:microsoft.com/office/officeart/2005/8/layout/hierarchy2"/>
    <dgm:cxn modelId="{5158AF2D-9F33-406A-BC1C-287C8243E5F8}" type="presOf" srcId="{D70C1E85-6040-4A57-9C25-82F5B1AEA0A0}" destId="{56BBFF5B-AE8E-43E5-BEC0-5477DBE4EFC1}" srcOrd="0" destOrd="0" presId="urn:microsoft.com/office/officeart/2005/8/layout/hierarchy2"/>
    <dgm:cxn modelId="{2332D270-721D-41C7-A83B-77E2BE06F719}" srcId="{2833A6D3-A575-4C66-B856-F06644820CC1}" destId="{C5514FBC-1DB5-48F7-9AA5-4F044BDCF86D}" srcOrd="0" destOrd="0" parTransId="{55C472DA-BA67-4603-A085-204AF355DFCB}" sibTransId="{C9CC8C22-8F79-4831-B96E-09A80C4A3486}"/>
    <dgm:cxn modelId="{6CF94D99-BD06-4718-ACCD-70FCA3D3DD76}" srcId="{2834C43A-3ECE-4A78-8D00-D0C94FCB5933}" destId="{2833A6D3-A575-4C66-B856-F06644820CC1}" srcOrd="0" destOrd="0" parTransId="{E9B09A93-0460-406C-85C3-A70CA261FFC0}" sibTransId="{37A4D6EF-B10B-458C-8D0E-846AF79DA38A}"/>
    <dgm:cxn modelId="{A4A1721F-2691-40EC-AF2A-1ACF8BDF7C3E}" type="presOf" srcId="{E8326B97-9969-4FCE-9C9A-D2BF2E8C2E60}" destId="{A96056DC-9263-4F29-902C-CDAE2C9CFD5F}" srcOrd="0" destOrd="0" presId="urn:microsoft.com/office/officeart/2005/8/layout/hierarchy2"/>
    <dgm:cxn modelId="{255294D4-E445-429C-B417-C9206612F316}" type="presParOf" srcId="{2E4BFE70-F8A3-4794-ADF1-30606764A19D}" destId="{44CF4F0C-2738-43A1-9E44-736A847B077F}" srcOrd="0" destOrd="0" presId="urn:microsoft.com/office/officeart/2005/8/layout/hierarchy2"/>
    <dgm:cxn modelId="{4095D3CD-7F35-4911-AE5C-4A3923255969}" type="presParOf" srcId="{44CF4F0C-2738-43A1-9E44-736A847B077F}" destId="{3D0807E4-0D69-4E04-B509-37565F3667AE}" srcOrd="0" destOrd="0" presId="urn:microsoft.com/office/officeart/2005/8/layout/hierarchy2"/>
    <dgm:cxn modelId="{CA68451D-B36E-4A8F-9F9C-8AC230A44839}" type="presParOf" srcId="{44CF4F0C-2738-43A1-9E44-736A847B077F}" destId="{8055A278-5A03-4211-BC50-D4408ACB5B60}" srcOrd="1" destOrd="0" presId="urn:microsoft.com/office/officeart/2005/8/layout/hierarchy2"/>
    <dgm:cxn modelId="{3DE5439E-18B1-427C-9E62-EFEA42CB10B6}" type="presParOf" srcId="{8055A278-5A03-4211-BC50-D4408ACB5B60}" destId="{9B9C6D9B-26DC-492D-8400-AC11AF78F929}" srcOrd="0" destOrd="0" presId="urn:microsoft.com/office/officeart/2005/8/layout/hierarchy2"/>
    <dgm:cxn modelId="{85BCAFE0-FB8B-4CDB-9C98-3A1CE4523C87}" type="presParOf" srcId="{9B9C6D9B-26DC-492D-8400-AC11AF78F929}" destId="{D50341D0-1534-4811-8408-C542F347615D}" srcOrd="0" destOrd="0" presId="urn:microsoft.com/office/officeart/2005/8/layout/hierarchy2"/>
    <dgm:cxn modelId="{977F6CEE-C84C-43A7-8B4B-DC94CE414A72}" type="presParOf" srcId="{8055A278-5A03-4211-BC50-D4408ACB5B60}" destId="{89C55BAC-7622-419F-9CEB-721316CC1185}" srcOrd="1" destOrd="0" presId="urn:microsoft.com/office/officeart/2005/8/layout/hierarchy2"/>
    <dgm:cxn modelId="{1EA2C526-B13A-4E83-A929-43DDA4F385F5}" type="presParOf" srcId="{89C55BAC-7622-419F-9CEB-721316CC1185}" destId="{3BEC71B0-E73A-49CB-A0EF-69B7B36D4FB4}" srcOrd="0" destOrd="0" presId="urn:microsoft.com/office/officeart/2005/8/layout/hierarchy2"/>
    <dgm:cxn modelId="{FD36C742-9290-4B14-B28F-C9CAFC45D9CD}" type="presParOf" srcId="{89C55BAC-7622-419F-9CEB-721316CC1185}" destId="{7E5AEC98-91E0-4ECB-95EC-703505A7BEEC}" srcOrd="1" destOrd="0" presId="urn:microsoft.com/office/officeart/2005/8/layout/hierarchy2"/>
    <dgm:cxn modelId="{6B91667E-9720-41E5-BBFC-901CEFA7ED42}" type="presParOf" srcId="{7E5AEC98-91E0-4ECB-95EC-703505A7BEEC}" destId="{EDBF29F9-D4C0-48ED-B47C-160307624ACF}" srcOrd="0" destOrd="0" presId="urn:microsoft.com/office/officeart/2005/8/layout/hierarchy2"/>
    <dgm:cxn modelId="{CE8CB305-2871-47F1-AC6B-32F2B488B68B}" type="presParOf" srcId="{EDBF29F9-D4C0-48ED-B47C-160307624ACF}" destId="{8D2CCDAC-B278-40E5-8AA1-3A1E40FB22EA}" srcOrd="0" destOrd="0" presId="urn:microsoft.com/office/officeart/2005/8/layout/hierarchy2"/>
    <dgm:cxn modelId="{6ECEE779-4CCF-4A99-9AAE-780659086BAD}" type="presParOf" srcId="{7E5AEC98-91E0-4ECB-95EC-703505A7BEEC}" destId="{C3ADDA2B-F65E-420D-AA18-28472FD0A6ED}" srcOrd="1" destOrd="0" presId="urn:microsoft.com/office/officeart/2005/8/layout/hierarchy2"/>
    <dgm:cxn modelId="{0A7B733F-03C4-4A30-9830-15D95B2789CD}" type="presParOf" srcId="{C3ADDA2B-F65E-420D-AA18-28472FD0A6ED}" destId="{9BD9FD40-E060-4CBC-89E8-C73B0DBC9ACF}" srcOrd="0" destOrd="0" presId="urn:microsoft.com/office/officeart/2005/8/layout/hierarchy2"/>
    <dgm:cxn modelId="{C73632E0-4AA2-441C-8164-9F4BD13DA2BB}" type="presParOf" srcId="{C3ADDA2B-F65E-420D-AA18-28472FD0A6ED}" destId="{5413B50F-039A-4ABB-B41E-82C1FF6E7768}" srcOrd="1" destOrd="0" presId="urn:microsoft.com/office/officeart/2005/8/layout/hierarchy2"/>
    <dgm:cxn modelId="{75E45FD6-524E-46E6-9F85-02B5A8037DF5}" type="presParOf" srcId="{7E5AEC98-91E0-4ECB-95EC-703505A7BEEC}" destId="{54770637-5646-4DDB-9BAF-08700BA39FBF}" srcOrd="2" destOrd="0" presId="urn:microsoft.com/office/officeart/2005/8/layout/hierarchy2"/>
    <dgm:cxn modelId="{5CD4EEFB-1F27-40DD-BFCA-B925F9C9ABF3}" type="presParOf" srcId="{54770637-5646-4DDB-9BAF-08700BA39FBF}" destId="{35BEE1C4-0F7D-43FF-940F-CDA75B2E7F12}" srcOrd="0" destOrd="0" presId="urn:microsoft.com/office/officeart/2005/8/layout/hierarchy2"/>
    <dgm:cxn modelId="{A62F7740-5783-4E51-B05E-17D74890F302}" type="presParOf" srcId="{7E5AEC98-91E0-4ECB-95EC-703505A7BEEC}" destId="{F423CD20-BDC2-48B4-99FD-D3A4491DDE71}" srcOrd="3" destOrd="0" presId="urn:microsoft.com/office/officeart/2005/8/layout/hierarchy2"/>
    <dgm:cxn modelId="{C669AA36-7546-4205-BABE-42CE5A3E0538}" type="presParOf" srcId="{F423CD20-BDC2-48B4-99FD-D3A4491DDE71}" destId="{56BBFF5B-AE8E-43E5-BEC0-5477DBE4EFC1}" srcOrd="0" destOrd="0" presId="urn:microsoft.com/office/officeart/2005/8/layout/hierarchy2"/>
    <dgm:cxn modelId="{419E2EBC-645B-4DC6-9B53-2E2C5A835D77}" type="presParOf" srcId="{F423CD20-BDC2-48B4-99FD-D3A4491DDE71}" destId="{899948A9-914A-49AB-90EA-6D4943F63E0A}" srcOrd="1" destOrd="0" presId="urn:microsoft.com/office/officeart/2005/8/layout/hierarchy2"/>
    <dgm:cxn modelId="{C9380537-DD9B-43F2-B16C-68253E6F2F5E}" type="presParOf" srcId="{8055A278-5A03-4211-BC50-D4408ACB5B60}" destId="{A96056DC-9263-4F29-902C-CDAE2C9CFD5F}" srcOrd="2" destOrd="0" presId="urn:microsoft.com/office/officeart/2005/8/layout/hierarchy2"/>
    <dgm:cxn modelId="{C507A469-B1D2-4434-A77D-D39618DE9C94}" type="presParOf" srcId="{A96056DC-9263-4F29-902C-CDAE2C9CFD5F}" destId="{EC6BFD87-4459-43BA-9B6A-A8DD8BC4C8E9}" srcOrd="0" destOrd="0" presId="urn:microsoft.com/office/officeart/2005/8/layout/hierarchy2"/>
    <dgm:cxn modelId="{87D86ACA-E51F-4BD4-98FF-5940EA86BD83}" type="presParOf" srcId="{8055A278-5A03-4211-BC50-D4408ACB5B60}" destId="{E81BA461-68D3-4105-B665-23EA09233F14}" srcOrd="3" destOrd="0" presId="urn:microsoft.com/office/officeart/2005/8/layout/hierarchy2"/>
    <dgm:cxn modelId="{AF1FAC98-9EDD-4BD7-AE23-B1BB255CCFAB}" type="presParOf" srcId="{E81BA461-68D3-4105-B665-23EA09233F14}" destId="{7E528A38-5D06-4C29-873C-FF4FAAA20DED}" srcOrd="0" destOrd="0" presId="urn:microsoft.com/office/officeart/2005/8/layout/hierarchy2"/>
    <dgm:cxn modelId="{88BDA97A-2EC7-475E-B883-B676551E1586}" type="presParOf" srcId="{E81BA461-68D3-4105-B665-23EA09233F14}" destId="{CC035ED2-FDCD-4299-96F0-62A49905BEEB}" srcOrd="1" destOrd="0" presId="urn:microsoft.com/office/officeart/2005/8/layout/hierarchy2"/>
    <dgm:cxn modelId="{93E24C4C-3A37-4E14-906F-CE20B0F43238}" type="presParOf" srcId="{CC035ED2-FDCD-4299-96F0-62A49905BEEB}" destId="{944A1D7E-C0CF-47DC-B176-B27F11CDCE62}" srcOrd="0" destOrd="0" presId="urn:microsoft.com/office/officeart/2005/8/layout/hierarchy2"/>
    <dgm:cxn modelId="{9B907FF6-0E4C-4002-8980-75CED27830C8}" type="presParOf" srcId="{944A1D7E-C0CF-47DC-B176-B27F11CDCE62}" destId="{F29C019F-C7A7-4765-A1E9-2C993D0A2B65}" srcOrd="0" destOrd="0" presId="urn:microsoft.com/office/officeart/2005/8/layout/hierarchy2"/>
    <dgm:cxn modelId="{2D14BF1F-2C41-4839-A522-4DD6AEC8EBF0}" type="presParOf" srcId="{CC035ED2-FDCD-4299-96F0-62A49905BEEB}" destId="{2B57E7D4-8003-4517-AE7C-4B59D5991724}" srcOrd="1" destOrd="0" presId="urn:microsoft.com/office/officeart/2005/8/layout/hierarchy2"/>
    <dgm:cxn modelId="{8A0C6F6C-BAFB-4219-B295-4732C9D8F35C}" type="presParOf" srcId="{2B57E7D4-8003-4517-AE7C-4B59D5991724}" destId="{7A64B505-4272-4434-B315-E6663A3B438E}" srcOrd="0" destOrd="0" presId="urn:microsoft.com/office/officeart/2005/8/layout/hierarchy2"/>
    <dgm:cxn modelId="{A74A6212-E6B4-430A-A540-D2E0948B2552}" type="presParOf" srcId="{2B57E7D4-8003-4517-AE7C-4B59D5991724}" destId="{F2E321D9-CE3E-4CBF-B538-3E8B4F5E28B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0807E4-0D69-4E04-B509-37565F3667AE}">
      <dsp:nvSpPr>
        <dsp:cNvPr id="0" name=""/>
        <dsp:cNvSpPr/>
      </dsp:nvSpPr>
      <dsp:spPr>
        <a:xfrm>
          <a:off x="204489" y="1394314"/>
          <a:ext cx="1937742" cy="968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GPs eligible from the 7 Health Regions</a:t>
          </a:r>
          <a:endParaRPr lang="en-US" sz="1400" kern="1200" dirty="0"/>
        </a:p>
      </dsp:txBody>
      <dsp:txXfrm>
        <a:off x="204489" y="1394314"/>
        <a:ext cx="1937742" cy="968871"/>
      </dsp:txXfrm>
    </dsp:sp>
    <dsp:sp modelId="{9B9C6D9B-26DC-492D-8400-AC11AF78F929}">
      <dsp:nvSpPr>
        <dsp:cNvPr id="0" name=""/>
        <dsp:cNvSpPr/>
      </dsp:nvSpPr>
      <dsp:spPr>
        <a:xfrm rot="18731076">
          <a:off x="1963390" y="1448071"/>
          <a:ext cx="108891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88910" y="2724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731076">
        <a:off x="2480622" y="1448094"/>
        <a:ext cx="54445" cy="54445"/>
      </dsp:txXfrm>
    </dsp:sp>
    <dsp:sp modelId="{3BEC71B0-E73A-49CB-A0EF-69B7B36D4FB4}">
      <dsp:nvSpPr>
        <dsp:cNvPr id="0" name=""/>
        <dsp:cNvSpPr/>
      </dsp:nvSpPr>
      <dsp:spPr>
        <a:xfrm>
          <a:off x="2873458" y="587448"/>
          <a:ext cx="1937742" cy="968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220 GPs</a:t>
          </a:r>
          <a:endParaRPr lang="en-US" sz="1400" kern="1200" dirty="0"/>
        </a:p>
      </dsp:txBody>
      <dsp:txXfrm>
        <a:off x="2873458" y="587448"/>
        <a:ext cx="1937742" cy="968871"/>
      </dsp:txXfrm>
    </dsp:sp>
    <dsp:sp modelId="{EDBF29F9-D4C0-48ED-B47C-160307624ACF}">
      <dsp:nvSpPr>
        <dsp:cNvPr id="0" name=""/>
        <dsp:cNvSpPr/>
      </dsp:nvSpPr>
      <dsp:spPr>
        <a:xfrm rot="19465213">
          <a:off x="4717203" y="751695"/>
          <a:ext cx="100696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06960" y="27246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465213">
        <a:off x="5195510" y="753767"/>
        <a:ext cx="50348" cy="50348"/>
      </dsp:txXfrm>
    </dsp:sp>
    <dsp:sp modelId="{9BD9FD40-E060-4CBC-89E8-C73B0DBC9ACF}">
      <dsp:nvSpPr>
        <dsp:cNvPr id="0" name=""/>
        <dsp:cNvSpPr/>
      </dsp:nvSpPr>
      <dsp:spPr>
        <a:xfrm>
          <a:off x="5630167" y="1562"/>
          <a:ext cx="1937742" cy="968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166 from the primary care centers</a:t>
          </a:r>
          <a:endParaRPr lang="en-US" sz="1400" kern="1200" dirty="0"/>
        </a:p>
      </dsp:txBody>
      <dsp:txXfrm>
        <a:off x="5630167" y="1562"/>
        <a:ext cx="1937742" cy="968871"/>
      </dsp:txXfrm>
    </dsp:sp>
    <dsp:sp modelId="{54770637-5646-4DDB-9BAF-08700BA39FBF}">
      <dsp:nvSpPr>
        <dsp:cNvPr id="0" name=""/>
        <dsp:cNvSpPr/>
      </dsp:nvSpPr>
      <dsp:spPr>
        <a:xfrm rot="1969563">
          <a:off x="4733389" y="1308796"/>
          <a:ext cx="97458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974589" y="27246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69563">
        <a:off x="5196319" y="1311677"/>
        <a:ext cx="48729" cy="48729"/>
      </dsp:txXfrm>
    </dsp:sp>
    <dsp:sp modelId="{56BBFF5B-AE8E-43E5-BEC0-5477DBE4EFC1}">
      <dsp:nvSpPr>
        <dsp:cNvPr id="0" name=""/>
        <dsp:cNvSpPr/>
      </dsp:nvSpPr>
      <dsp:spPr>
        <a:xfrm>
          <a:off x="5630167" y="1115764"/>
          <a:ext cx="1937742" cy="968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34 from the private sector</a:t>
          </a:r>
          <a:endParaRPr lang="en-US" sz="1400" kern="1200" dirty="0"/>
        </a:p>
      </dsp:txBody>
      <dsp:txXfrm>
        <a:off x="5630167" y="1115764"/>
        <a:ext cx="1937742" cy="968871"/>
      </dsp:txXfrm>
    </dsp:sp>
    <dsp:sp modelId="{A96056DC-9263-4F29-902C-CDAE2C9CFD5F}">
      <dsp:nvSpPr>
        <dsp:cNvPr id="0" name=""/>
        <dsp:cNvSpPr/>
      </dsp:nvSpPr>
      <dsp:spPr>
        <a:xfrm rot="2829178">
          <a:off x="1959892" y="2269330"/>
          <a:ext cx="113977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39775" y="2724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829178">
        <a:off x="2501286" y="2268081"/>
        <a:ext cx="56988" cy="56988"/>
      </dsp:txXfrm>
    </dsp:sp>
    <dsp:sp modelId="{7E528A38-5D06-4C29-873C-FF4FAAA20DED}">
      <dsp:nvSpPr>
        <dsp:cNvPr id="0" name=""/>
        <dsp:cNvSpPr/>
      </dsp:nvSpPr>
      <dsp:spPr>
        <a:xfrm>
          <a:off x="2917328" y="2229966"/>
          <a:ext cx="1937742" cy="968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2000 primary care users</a:t>
          </a:r>
          <a:endParaRPr lang="en-US" sz="1400" kern="1200" dirty="0"/>
        </a:p>
      </dsp:txBody>
      <dsp:txXfrm>
        <a:off x="2917328" y="2229966"/>
        <a:ext cx="1937742" cy="968871"/>
      </dsp:txXfrm>
    </dsp:sp>
    <dsp:sp modelId="{944A1D7E-C0CF-47DC-B176-B27F11CDCE62}">
      <dsp:nvSpPr>
        <dsp:cNvPr id="0" name=""/>
        <dsp:cNvSpPr/>
      </dsp:nvSpPr>
      <dsp:spPr>
        <a:xfrm>
          <a:off x="4855071" y="2687155"/>
          <a:ext cx="77509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775096" y="27246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23242" y="2695024"/>
        <a:ext cx="38754" cy="38754"/>
      </dsp:txXfrm>
    </dsp:sp>
    <dsp:sp modelId="{7A64B505-4272-4434-B315-E6663A3B438E}">
      <dsp:nvSpPr>
        <dsp:cNvPr id="0" name=""/>
        <dsp:cNvSpPr/>
      </dsp:nvSpPr>
      <dsp:spPr>
        <a:xfrm>
          <a:off x="5630167" y="2229966"/>
          <a:ext cx="1937742" cy="968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1980 users reporting their experiences from the services</a:t>
          </a:r>
          <a:endParaRPr lang="en-US" sz="1400" kern="1200" dirty="0"/>
        </a:p>
      </dsp:txBody>
      <dsp:txXfrm>
        <a:off x="5630167" y="2229966"/>
        <a:ext cx="1937742" cy="968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0.01681</cdr:x>
      <cdr:y>0.66962</cdr:y>
    </cdr:from>
    <cdr:to>
      <cdr:x>0.97479</cdr:x>
      <cdr:y>0.9056</cdr:y>
    </cdr:to>
    <cdr:sp macro="" textlink="">
      <cdr:nvSpPr>
        <cdr:cNvPr id="2" name="1 - Ορθογώνιο"/>
        <cdr:cNvSpPr/>
      </cdr:nvSpPr>
      <cdr:spPr>
        <a:xfrm xmlns:a="http://schemas.openxmlformats.org/drawingml/2006/main">
          <a:off x="152400" y="3243262"/>
          <a:ext cx="8686800" cy="114300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0.13471</cdr:y>
    </cdr:from>
    <cdr:to>
      <cdr:x>0.18487</cdr:x>
      <cdr:y>0.93707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652462"/>
          <a:ext cx="1676400" cy="38862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000" dirty="0" err="1" smtClean="0"/>
            <a:t>Hernie</a:t>
          </a:r>
          <a:r>
            <a:rPr lang="en-US" sz="1000" dirty="0" smtClean="0"/>
            <a:t> de disc</a:t>
          </a:r>
        </a:p>
        <a:p xmlns:a="http://schemas.openxmlformats.org/drawingml/2006/main">
          <a:endParaRPr lang="en-US" sz="1000" dirty="0" smtClean="0"/>
        </a:p>
        <a:p xmlns:a="http://schemas.openxmlformats.org/drawingml/2006/main">
          <a:r>
            <a:rPr lang="en-US" sz="1000" dirty="0" err="1" smtClean="0"/>
            <a:t>Pneumonie</a:t>
          </a:r>
          <a:r>
            <a:rPr lang="en-US" sz="1000" dirty="0" smtClean="0"/>
            <a:t> </a:t>
          </a:r>
        </a:p>
        <a:p xmlns:a="http://schemas.openxmlformats.org/drawingml/2006/main">
          <a:endParaRPr lang="en-US" sz="1000" dirty="0" smtClean="0"/>
        </a:p>
        <a:p xmlns:a="http://schemas.openxmlformats.org/drawingml/2006/main">
          <a:r>
            <a:rPr lang="en-US" sz="1000" dirty="0" err="1" smtClean="0"/>
            <a:t>Diabet</a:t>
          </a:r>
          <a:r>
            <a:rPr lang="en-US" sz="1000" dirty="0" smtClean="0"/>
            <a:t> Mellitus tip II</a:t>
          </a:r>
        </a:p>
        <a:p xmlns:a="http://schemas.openxmlformats.org/drawingml/2006/main">
          <a:endParaRPr lang="en-US" sz="1000" dirty="0" smtClean="0"/>
        </a:p>
        <a:p xmlns:a="http://schemas.openxmlformats.org/drawingml/2006/main">
          <a:r>
            <a:rPr lang="en-US" sz="1000" dirty="0" err="1" smtClean="0"/>
            <a:t>Depresie</a:t>
          </a:r>
          <a:endParaRPr lang="en-US" sz="1000" dirty="0" smtClean="0"/>
        </a:p>
        <a:p xmlns:a="http://schemas.openxmlformats.org/drawingml/2006/main">
          <a:endParaRPr lang="en-US" sz="1000" dirty="0" smtClean="0"/>
        </a:p>
        <a:p xmlns:a="http://schemas.openxmlformats.org/drawingml/2006/main">
          <a:r>
            <a:rPr lang="en-US" sz="1000" dirty="0" err="1" smtClean="0"/>
            <a:t>Bronsita</a:t>
          </a:r>
          <a:r>
            <a:rPr lang="en-US" sz="1000" dirty="0" smtClean="0"/>
            <a:t> </a:t>
          </a:r>
          <a:r>
            <a:rPr lang="en-US" sz="1000" dirty="0" err="1" smtClean="0"/>
            <a:t>cronica</a:t>
          </a:r>
          <a:endParaRPr lang="en-US" sz="1000" dirty="0" smtClean="0"/>
        </a:p>
        <a:p xmlns:a="http://schemas.openxmlformats.org/drawingml/2006/main">
          <a:endParaRPr lang="en-US" sz="1000" dirty="0" smtClean="0"/>
        </a:p>
        <a:p xmlns:a="http://schemas.openxmlformats.org/drawingml/2006/main">
          <a:r>
            <a:rPr lang="en-US" sz="1000" dirty="0" smtClean="0"/>
            <a:t>Ulcer peptic</a:t>
          </a:r>
        </a:p>
        <a:p xmlns:a="http://schemas.openxmlformats.org/drawingml/2006/main">
          <a:endParaRPr lang="en-US" sz="1000" dirty="0" smtClean="0"/>
        </a:p>
        <a:p xmlns:a="http://schemas.openxmlformats.org/drawingml/2006/main">
          <a:r>
            <a:rPr lang="en-US" sz="1000" dirty="0" err="1" smtClean="0"/>
            <a:t>Insuficienta</a:t>
          </a:r>
          <a:r>
            <a:rPr lang="en-US" sz="1000" dirty="0" smtClean="0"/>
            <a:t> </a:t>
          </a:r>
        </a:p>
        <a:p xmlns:a="http://schemas.openxmlformats.org/drawingml/2006/main">
          <a:r>
            <a:rPr lang="en-US" sz="1000" dirty="0" err="1" smtClean="0"/>
            <a:t>cardiaca</a:t>
          </a:r>
          <a:r>
            <a:rPr lang="en-US" sz="1000" dirty="0" smtClean="0"/>
            <a:t> </a:t>
          </a:r>
          <a:r>
            <a:rPr lang="en-US" sz="1000" dirty="0" err="1" smtClean="0"/>
            <a:t>congestiva</a:t>
          </a:r>
          <a:endParaRPr lang="en-US" sz="1000" dirty="0" smtClean="0"/>
        </a:p>
        <a:p xmlns:a="http://schemas.openxmlformats.org/drawingml/2006/main">
          <a:endParaRPr lang="en-US" sz="1000" dirty="0" smtClean="0"/>
        </a:p>
        <a:p xmlns:a="http://schemas.openxmlformats.org/drawingml/2006/main">
          <a:r>
            <a:rPr lang="en-US" sz="1000" dirty="0" smtClean="0"/>
            <a:t>Infarct </a:t>
          </a:r>
          <a:r>
            <a:rPr lang="en-US" sz="1000" dirty="0" err="1" smtClean="0"/>
            <a:t>miocardic</a:t>
          </a:r>
          <a:endParaRPr lang="en-US" sz="1000" dirty="0" smtClean="0"/>
        </a:p>
        <a:p xmlns:a="http://schemas.openxmlformats.org/drawingml/2006/main">
          <a:endParaRPr lang="en-US" sz="1000" dirty="0" smtClean="0"/>
        </a:p>
        <a:p xmlns:a="http://schemas.openxmlformats.org/drawingml/2006/main">
          <a:r>
            <a:rPr lang="en-US" sz="1000" dirty="0" err="1" smtClean="0"/>
            <a:t>Artrita</a:t>
          </a:r>
          <a:r>
            <a:rPr lang="en-US" sz="1000" dirty="0" smtClean="0"/>
            <a:t> </a:t>
          </a:r>
          <a:r>
            <a:rPr lang="en-US" sz="1000" dirty="0" err="1" smtClean="0"/>
            <a:t>reumatica</a:t>
          </a:r>
          <a:endParaRPr lang="en-US" sz="1000" dirty="0" smtClean="0"/>
        </a:p>
        <a:p xmlns:a="http://schemas.openxmlformats.org/drawingml/2006/main">
          <a:endParaRPr lang="en-US" sz="1000" dirty="0" smtClean="0"/>
        </a:p>
        <a:p xmlns:a="http://schemas.openxmlformats.org/drawingml/2006/main">
          <a:r>
            <a:rPr lang="en-US" sz="1000" dirty="0" err="1" smtClean="0"/>
            <a:t>Boala</a:t>
          </a:r>
          <a:r>
            <a:rPr lang="en-US" sz="1000" dirty="0" smtClean="0"/>
            <a:t> </a:t>
          </a:r>
          <a:r>
            <a:rPr lang="en-US" sz="1000" dirty="0" err="1" smtClean="0"/>
            <a:t>lui</a:t>
          </a:r>
          <a:r>
            <a:rPr lang="en-US" sz="1000" dirty="0" smtClean="0"/>
            <a:t> Parkinson</a:t>
          </a:r>
        </a:p>
        <a:p xmlns:a="http://schemas.openxmlformats.org/drawingml/2006/main">
          <a:endParaRPr lang="en-US" sz="1000" dirty="0" smtClean="0"/>
        </a:p>
        <a:p xmlns:a="http://schemas.openxmlformats.org/drawingml/2006/main">
          <a:r>
            <a:rPr lang="en-US" sz="1000" dirty="0" err="1" smtClean="0"/>
            <a:t>Abces</a:t>
          </a:r>
          <a:r>
            <a:rPr lang="en-US" sz="1000" dirty="0" smtClean="0"/>
            <a:t> </a:t>
          </a:r>
          <a:r>
            <a:rPr lang="en-US" sz="1000" dirty="0" err="1" smtClean="0"/>
            <a:t>peritonsilar</a:t>
          </a:r>
          <a:endParaRPr lang="en-US" sz="1000" dirty="0" smtClean="0"/>
        </a:p>
        <a:p xmlns:a="http://schemas.openxmlformats.org/drawingml/2006/main">
          <a:endParaRPr lang="en-US" sz="1050" dirty="0" smtClean="0"/>
        </a:p>
        <a:p xmlns:a="http://schemas.openxmlformats.org/drawingml/2006/main">
          <a:r>
            <a:rPr lang="en-US" sz="1000" dirty="0" err="1" smtClean="0"/>
            <a:t>Salazion</a:t>
          </a:r>
          <a:r>
            <a:rPr lang="en-US" sz="1000" dirty="0" smtClean="0"/>
            <a:t> (</a:t>
          </a:r>
          <a:r>
            <a:rPr lang="en-US" sz="1000" dirty="0" err="1" smtClean="0"/>
            <a:t>urcior</a:t>
          </a:r>
          <a:r>
            <a:rPr lang="en-US" sz="1000" dirty="0" smtClean="0"/>
            <a:t>)</a:t>
          </a:r>
          <a:endParaRPr lang="en-US" sz="1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0.1636</cdr:y>
    </cdr:from>
    <cdr:to>
      <cdr:x>0.33333</cdr:x>
      <cdr:y>0.90707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804862"/>
          <a:ext cx="2971800" cy="36576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050" dirty="0" err="1" smtClean="0"/>
            <a:t>Injectie</a:t>
          </a:r>
          <a:r>
            <a:rPr lang="en-US" sz="1050" dirty="0" smtClean="0"/>
            <a:t> </a:t>
          </a:r>
          <a:r>
            <a:rPr lang="en-US" sz="1050" dirty="0" err="1" smtClean="0"/>
            <a:t>articulara</a:t>
          </a:r>
          <a:endParaRPr lang="en-US" sz="1050" dirty="0" smtClean="0"/>
        </a:p>
        <a:p xmlns:a="http://schemas.openxmlformats.org/drawingml/2006/main">
          <a:endParaRPr lang="en-US" sz="1050" dirty="0"/>
        </a:p>
        <a:p xmlns:a="http://schemas.openxmlformats.org/drawingml/2006/main">
          <a:r>
            <a:rPr lang="en-US" sz="1050" dirty="0" err="1" smtClean="0"/>
            <a:t>Coaserea</a:t>
          </a:r>
          <a:r>
            <a:rPr lang="en-US" sz="1050" dirty="0" smtClean="0"/>
            <a:t> </a:t>
          </a:r>
          <a:r>
            <a:rPr lang="en-US" sz="1050" dirty="0" err="1" smtClean="0"/>
            <a:t>ranii</a:t>
          </a:r>
          <a:endParaRPr lang="en-US" sz="1050" dirty="0" smtClean="0"/>
        </a:p>
        <a:p xmlns:a="http://schemas.openxmlformats.org/drawingml/2006/main">
          <a:endParaRPr lang="en-US" sz="1050" dirty="0"/>
        </a:p>
        <a:p xmlns:a="http://schemas.openxmlformats.org/drawingml/2006/main">
          <a:r>
            <a:rPr lang="en-US" sz="1050" dirty="0" err="1" smtClean="0"/>
            <a:t>Bandajarea</a:t>
          </a:r>
          <a:r>
            <a:rPr lang="en-US" sz="1050" dirty="0" smtClean="0"/>
            <a:t> </a:t>
          </a:r>
          <a:r>
            <a:rPr lang="en-US" sz="1050" dirty="0" err="1" smtClean="0"/>
            <a:t>gleznei</a:t>
          </a:r>
          <a:endParaRPr lang="en-US" sz="1050" dirty="0" smtClean="0"/>
        </a:p>
        <a:p xmlns:a="http://schemas.openxmlformats.org/drawingml/2006/main">
          <a:endParaRPr lang="en-US" sz="1050" dirty="0"/>
        </a:p>
        <a:p xmlns:a="http://schemas.openxmlformats.org/drawingml/2006/main">
          <a:r>
            <a:rPr lang="en-US" sz="1050" dirty="0" err="1" smtClean="0"/>
            <a:t>Indepartarea</a:t>
          </a:r>
          <a:r>
            <a:rPr lang="en-US" sz="1050" dirty="0" smtClean="0"/>
            <a:t> </a:t>
          </a:r>
          <a:r>
            <a:rPr lang="en-US" sz="1050" dirty="0" err="1" smtClean="0"/>
            <a:t>chistului</a:t>
          </a:r>
          <a:r>
            <a:rPr lang="en-US" sz="1050" dirty="0" smtClean="0"/>
            <a:t> </a:t>
          </a:r>
          <a:r>
            <a:rPr lang="en-US" sz="1050" dirty="0" err="1" smtClean="0"/>
            <a:t>sebaceu</a:t>
          </a:r>
          <a:r>
            <a:rPr lang="en-US" sz="1050" dirty="0" smtClean="0"/>
            <a:t> de </a:t>
          </a:r>
          <a:r>
            <a:rPr lang="en-US" sz="1050" dirty="0" err="1" smtClean="0"/>
            <a:t>pe</a:t>
          </a:r>
          <a:r>
            <a:rPr lang="en-US" sz="1050" dirty="0" smtClean="0"/>
            <a:t> scalp</a:t>
          </a:r>
        </a:p>
        <a:p xmlns:a="http://schemas.openxmlformats.org/drawingml/2006/main">
          <a:endParaRPr lang="en-US" sz="1050" dirty="0"/>
        </a:p>
        <a:p xmlns:a="http://schemas.openxmlformats.org/drawingml/2006/main">
          <a:r>
            <a:rPr lang="en-US" sz="1050" dirty="0" err="1" smtClean="0"/>
            <a:t>Rezectia</a:t>
          </a:r>
          <a:r>
            <a:rPr lang="en-US" sz="1050" dirty="0" smtClean="0"/>
            <a:t> </a:t>
          </a:r>
          <a:r>
            <a:rPr lang="en-US" sz="1050" dirty="0" err="1" smtClean="0"/>
            <a:t>cuneiforma</a:t>
          </a:r>
          <a:r>
            <a:rPr lang="en-US" sz="1050" dirty="0" smtClean="0"/>
            <a:t> a </a:t>
          </a:r>
          <a:r>
            <a:rPr lang="en-US" sz="1050" dirty="0" err="1" smtClean="0"/>
            <a:t>unghiei</a:t>
          </a:r>
          <a:r>
            <a:rPr lang="en-US" sz="1050" dirty="0" smtClean="0"/>
            <a:t> de la </a:t>
          </a:r>
          <a:r>
            <a:rPr lang="en-US" sz="1050" dirty="0" err="1" smtClean="0"/>
            <a:t>picior</a:t>
          </a:r>
          <a:r>
            <a:rPr lang="en-US" sz="1050" dirty="0" smtClean="0"/>
            <a:t> </a:t>
          </a:r>
          <a:r>
            <a:rPr lang="en-US" sz="1050" dirty="0" err="1" smtClean="0"/>
            <a:t>crescuta</a:t>
          </a:r>
          <a:r>
            <a:rPr lang="en-US" sz="1050" dirty="0" smtClean="0"/>
            <a:t> in carne</a:t>
          </a:r>
        </a:p>
        <a:p xmlns:a="http://schemas.openxmlformats.org/drawingml/2006/main">
          <a:endParaRPr lang="en-US" sz="1050" dirty="0"/>
        </a:p>
        <a:p xmlns:a="http://schemas.openxmlformats.org/drawingml/2006/main">
          <a:endParaRPr lang="en-US" sz="1050" dirty="0" smtClean="0"/>
        </a:p>
        <a:p xmlns:a="http://schemas.openxmlformats.org/drawingml/2006/main">
          <a:r>
            <a:rPr lang="en-US" sz="1050" dirty="0" err="1" smtClean="0"/>
            <a:t>Excizia</a:t>
          </a:r>
          <a:r>
            <a:rPr lang="en-US" sz="1050" dirty="0" smtClean="0"/>
            <a:t> </a:t>
          </a:r>
          <a:r>
            <a:rPr lang="en-US" sz="1050" dirty="0" err="1" smtClean="0"/>
            <a:t>negilor</a:t>
          </a:r>
          <a:endParaRPr lang="en-US" sz="1050" dirty="0" smtClean="0"/>
        </a:p>
        <a:p xmlns:a="http://schemas.openxmlformats.org/drawingml/2006/main">
          <a:endParaRPr lang="en-US" sz="1050" dirty="0"/>
        </a:p>
        <a:p xmlns:a="http://schemas.openxmlformats.org/drawingml/2006/main">
          <a:r>
            <a:rPr lang="en-US" sz="1050" dirty="0" err="1" smtClean="0"/>
            <a:t>Inserarea</a:t>
          </a:r>
          <a:r>
            <a:rPr lang="en-US" sz="1050" dirty="0" smtClean="0"/>
            <a:t> IUD</a:t>
          </a:r>
        </a:p>
        <a:p xmlns:a="http://schemas.openxmlformats.org/drawingml/2006/main">
          <a:endParaRPr lang="en-US" sz="1050" dirty="0"/>
        </a:p>
        <a:p xmlns:a="http://schemas.openxmlformats.org/drawingml/2006/main">
          <a:r>
            <a:rPr lang="en-US" sz="1050" dirty="0" err="1" smtClean="0"/>
            <a:t>Crioterapie</a:t>
          </a:r>
          <a:r>
            <a:rPr lang="en-US" sz="1050" dirty="0" smtClean="0"/>
            <a:t> (</a:t>
          </a:r>
          <a:r>
            <a:rPr lang="en-US" sz="1050" dirty="0" err="1" smtClean="0"/>
            <a:t>negi</a:t>
          </a:r>
          <a:r>
            <a:rPr lang="en-US" sz="1050" dirty="0" smtClean="0"/>
            <a:t>)</a:t>
          </a:r>
        </a:p>
        <a:p xmlns:a="http://schemas.openxmlformats.org/drawingml/2006/main">
          <a:endParaRPr lang="en-US" sz="1050" dirty="0"/>
        </a:p>
        <a:p xmlns:a="http://schemas.openxmlformats.org/drawingml/2006/main">
          <a:r>
            <a:rPr lang="en-US" sz="1050" dirty="0" err="1" smtClean="0"/>
            <a:t>Fundoscopie</a:t>
          </a:r>
          <a:endParaRPr lang="en-US" sz="1050" dirty="0" smtClean="0"/>
        </a:p>
        <a:p xmlns:a="http://schemas.openxmlformats.org/drawingml/2006/main">
          <a:endParaRPr lang="en-US" sz="1050" dirty="0"/>
        </a:p>
        <a:p xmlns:a="http://schemas.openxmlformats.org/drawingml/2006/main">
          <a:r>
            <a:rPr lang="en-US" sz="1050" dirty="0" err="1" smtClean="0"/>
            <a:t>Efectuarea</a:t>
          </a:r>
          <a:r>
            <a:rPr lang="en-US" sz="1050" dirty="0" smtClean="0"/>
            <a:t> </a:t>
          </a:r>
          <a:r>
            <a:rPr lang="en-US" sz="1050" dirty="0" err="1" smtClean="0"/>
            <a:t>unei</a:t>
          </a:r>
          <a:r>
            <a:rPr lang="en-US" sz="1050" dirty="0" smtClean="0"/>
            <a:t> </a:t>
          </a:r>
          <a:r>
            <a:rPr lang="en-US" sz="1050" dirty="0" err="1" smtClean="0"/>
            <a:t>infuzii</a:t>
          </a:r>
          <a:r>
            <a:rPr lang="en-US" sz="1050" dirty="0" smtClean="0"/>
            <a:t> </a:t>
          </a:r>
          <a:r>
            <a:rPr lang="en-US" sz="1050" dirty="0" err="1" smtClean="0"/>
            <a:t>intravenoase</a:t>
          </a:r>
          <a:endParaRPr lang="en-US" sz="1050" dirty="0" smtClean="0"/>
        </a:p>
        <a:p xmlns:a="http://schemas.openxmlformats.org/drawingml/2006/main">
          <a:endParaRPr lang="en-US" sz="1000" dirty="0"/>
        </a:p>
        <a:p xmlns:a="http://schemas.openxmlformats.org/drawingml/2006/main">
          <a:endParaRPr lang="en-US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007C0-DADC-458B-B804-BB0CEE443315}" type="datetimeFigureOut">
              <a:rPr lang="el-GR" smtClean="0"/>
              <a:pPr/>
              <a:t>19/9/2014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66F4A-942C-4A51-A3CF-52542C98796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BE196-4F82-437B-90BC-40007C0CAA61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18A6A-0618-4FB6-AE74-6ED0BD561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7182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18A6A-0618-4FB6-AE74-6ED0BD561A6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09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18A6A-0618-4FB6-AE74-6ED0BD561A6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6231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18A6A-0618-4FB6-AE74-6ED0BD561A6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9140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18A6A-0618-4FB6-AE74-6ED0BD561A6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0002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18A6A-0618-4FB6-AE74-6ED0BD561A6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5841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18A6A-0618-4FB6-AE74-6ED0BD561A6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9240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 eaLnBrk="1" latinLnBrk="0" hangingPunct="1"/>
            <a:fld id="{041B923E-3FB4-4DA7-B323-A9AC9A68C6C0}" type="datetime1">
              <a:rPr lang="en-US" smtClean="0"/>
              <a:pPr eaLnBrk="1" latinLnBrk="0" hangingPunct="1"/>
              <a:t>9/19/2014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D47C808-3DE4-40AA-B8F5-4724E43398E0}" type="datetime1">
              <a:rPr lang="en-US" smtClean="0"/>
              <a:pPr eaLnBrk="1" latinLnBrk="0" hangingPunct="1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10CB53F-980D-436C-BE18-ADC9F56991D7}" type="datetime1">
              <a:rPr lang="en-US" smtClean="0"/>
              <a:pPr eaLnBrk="1" latinLnBrk="0" hangingPunct="1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eaLnBrk="1" latinLnBrk="0" hangingPunct="1"/>
            <a:fld id="{0E2AC1B1-05E2-48BC-93C3-A71DF4C6A892}" type="datetime1">
              <a:rPr lang="en-US" smtClean="0"/>
              <a:pPr eaLnBrk="1" latinLnBrk="0" hangingPunct="1"/>
              <a:t>9/19/2014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 eaLnBrk="1" latinLnBrk="0" hangingPunct="1"/>
            <a:fld id="{C1F5CAB3-0C7F-4D4A-BA0A-C8224D588EE1}" type="datetime1">
              <a:rPr lang="en-US" smtClean="0"/>
              <a:pPr eaLnBrk="1" latinLnBrk="0" hangingPunct="1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4B3DFB8-492D-4EFC-A237-9B8BA8F4205F}" type="datetime1">
              <a:rPr lang="en-US" smtClean="0"/>
              <a:pPr eaLnBrk="1" latinLnBrk="0" hangingPunct="1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027C7DC-87A2-4AD8-975A-5B9C789FD458}" type="datetime1">
              <a:rPr lang="en-US" smtClean="0"/>
              <a:pPr eaLnBrk="1" latinLnBrk="0" hangingPunct="1"/>
              <a:t>9/19/2014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eaLnBrk="1" latinLnBrk="0" hangingPunct="1"/>
            <a:fld id="{621083FE-2942-4D60-B75F-49CA35785DED}" type="datetime1">
              <a:rPr lang="en-US" smtClean="0"/>
              <a:pPr eaLnBrk="1" latinLnBrk="0" hangingPunct="1"/>
              <a:t>9/19/2014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0D935E8-5F01-4449-A52D-7558F6E59773}" type="datetime1">
              <a:rPr lang="en-US" smtClean="0"/>
              <a:pPr eaLnBrk="1" latinLnBrk="0" hangingPunct="1"/>
              <a:t>9/19/2014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eaLnBrk="1" latinLnBrk="0" hangingPunct="1"/>
            <a:fld id="{CBFED9CC-E7F8-479C-8E7E-604C6D40B89E}" type="datetime1">
              <a:rPr lang="en-US" smtClean="0"/>
              <a:pPr eaLnBrk="1" latinLnBrk="0" hangingPunct="1"/>
              <a:t>9/19/2014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eaLnBrk="1" latinLnBrk="0" hangingPunct="1"/>
            <a:fld id="{CB455D2A-DDD5-42EF-9D09-1FE32D64FC2C}" type="datetime1">
              <a:rPr lang="en-US" smtClean="0"/>
              <a:pPr eaLnBrk="1" latinLnBrk="0" hangingPunct="1"/>
              <a:t>9/19/2014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619333AD-0E3D-4650-9419-5A5E0F14A498}" type="datetime1">
              <a:rPr lang="en-US" smtClean="0"/>
              <a:pPr eaLnBrk="1" latinLnBrk="0" hangingPunct="1"/>
              <a:t>9/19/2014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860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Cum </a:t>
            </a:r>
            <a:r>
              <a:rPr lang="en-US" sz="2400" dirty="0" err="1" smtClean="0"/>
              <a:t>putem</a:t>
            </a:r>
            <a:r>
              <a:rPr lang="en-US" sz="2400" dirty="0" smtClean="0"/>
              <a:t> </a:t>
            </a:r>
            <a:r>
              <a:rPr lang="en-US" sz="2400" dirty="0" err="1" smtClean="0"/>
              <a:t>dezvolta</a:t>
            </a:r>
            <a:r>
              <a:rPr lang="en-US" sz="2400" dirty="0" smtClean="0"/>
              <a:t> </a:t>
            </a:r>
            <a:r>
              <a:rPr lang="en-US" sz="2400" dirty="0" err="1" smtClean="0"/>
              <a:t>cercetarea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cea</a:t>
            </a:r>
            <a:r>
              <a:rPr lang="en-US" sz="2400" dirty="0" smtClean="0"/>
              <a:t> in </a:t>
            </a:r>
            <a:r>
              <a:rPr lang="en-US" sz="2400" dirty="0" err="1" smtClean="0"/>
              <a:t>practica</a:t>
            </a:r>
            <a:r>
              <a:rPr lang="en-US" sz="2400" dirty="0" smtClean="0"/>
              <a:t> </a:t>
            </a:r>
            <a:r>
              <a:rPr lang="en-US" sz="2400" dirty="0" err="1" smtClean="0"/>
              <a:t>clinica</a:t>
            </a:r>
            <a:r>
              <a:rPr lang="en-US" sz="2400" dirty="0" smtClean="0"/>
              <a:t> </a:t>
            </a:r>
            <a:r>
              <a:rPr lang="en-US" sz="2400" dirty="0" err="1" smtClean="0"/>
              <a:t>efectiva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in </a:t>
            </a:r>
            <a:r>
              <a:rPr lang="en-US" sz="2400" dirty="0" err="1" smtClean="0"/>
              <a:t>medicina</a:t>
            </a:r>
            <a:r>
              <a:rPr lang="en-US" sz="2400" dirty="0" smtClean="0"/>
              <a:t> de </a:t>
            </a:r>
            <a:r>
              <a:rPr lang="en-US" sz="2400" dirty="0" err="1" smtClean="0"/>
              <a:t>familie</a:t>
            </a:r>
            <a:r>
              <a:rPr lang="en-US" sz="2400" dirty="0" smtClean="0"/>
              <a:t> </a:t>
            </a:r>
            <a:r>
              <a:rPr lang="en-US" sz="2400" dirty="0" err="1" smtClean="0"/>
              <a:t>intr</a:t>
            </a:r>
            <a:r>
              <a:rPr lang="en-US" sz="2400" dirty="0" smtClean="0"/>
              <a:t>-o </a:t>
            </a:r>
            <a:r>
              <a:rPr lang="en-US" sz="2400" dirty="0" err="1" smtClean="0"/>
              <a:t>tara</a:t>
            </a:r>
            <a:r>
              <a:rPr lang="en-US" sz="2400" dirty="0" smtClean="0"/>
              <a:t> </a:t>
            </a:r>
            <a:r>
              <a:rPr lang="en-US" sz="2400" dirty="0" err="1" smtClean="0"/>
              <a:t>afectata</a:t>
            </a:r>
            <a:r>
              <a:rPr lang="en-US" sz="2400" dirty="0" smtClean="0"/>
              <a:t> de </a:t>
            </a:r>
            <a:r>
              <a:rPr lang="ro-RO" sz="2400" dirty="0" err="1" smtClean="0"/>
              <a:t>austerit</a:t>
            </a:r>
            <a:r>
              <a:rPr lang="en-US" sz="2400" dirty="0" smtClean="0"/>
              <a:t>ate</a:t>
            </a:r>
            <a:r>
              <a:rPr lang="ro-RO" sz="2400" dirty="0" smtClean="0"/>
              <a:t>-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ro-RO" sz="2400" dirty="0" err="1" smtClean="0"/>
              <a:t>experien</a:t>
            </a:r>
            <a:r>
              <a:rPr lang="en-US" sz="2400" dirty="0" err="1" smtClean="0"/>
              <a:t>te</a:t>
            </a:r>
            <a:r>
              <a:rPr lang="en-US" sz="2400" dirty="0" smtClean="0"/>
              <a:t> din </a:t>
            </a:r>
            <a:r>
              <a:rPr lang="ro-RO" sz="2400" dirty="0" err="1" smtClean="0"/>
              <a:t>Gre</a:t>
            </a:r>
            <a:r>
              <a:rPr lang="en-US" sz="2400" dirty="0" err="1" smtClean="0"/>
              <a:t>cia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90600" y="5562600"/>
            <a:ext cx="7772400" cy="1066800"/>
          </a:xfrm>
          <a:prstGeom prst="rect">
            <a:avLst/>
          </a:prstGeom>
        </p:spPr>
        <p:txBody>
          <a:bodyPr vert="horz" lIns="45720" rIns="45720">
            <a:normAutofit fontScale="25000" lnSpcReduction="20000"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r>
              <a:rPr lang="en-US" sz="5600" b="1" dirty="0">
                <a:solidFill>
                  <a:schemeClr val="tx1"/>
                </a:solidFill>
              </a:rPr>
              <a:t>Christos </a:t>
            </a:r>
            <a:r>
              <a:rPr lang="en-US" sz="5600" b="1" dirty="0" err="1">
                <a:solidFill>
                  <a:schemeClr val="tx1"/>
                </a:solidFill>
              </a:rPr>
              <a:t>Lionis</a:t>
            </a:r>
            <a:r>
              <a:rPr lang="en-US" sz="5600" b="1" dirty="0">
                <a:solidFill>
                  <a:schemeClr val="tx1"/>
                </a:solidFill>
              </a:rPr>
              <a:t>, </a:t>
            </a:r>
            <a:r>
              <a:rPr lang="en-US" sz="5600" b="1" dirty="0" smtClean="0">
                <a:solidFill>
                  <a:schemeClr val="tx1"/>
                </a:solidFill>
              </a:rPr>
              <a:t>Doctor </a:t>
            </a:r>
            <a:r>
              <a:rPr lang="en-US" sz="5600" b="1" dirty="0" smtClean="0">
                <a:solidFill>
                  <a:schemeClr val="tx1"/>
                </a:solidFill>
              </a:rPr>
              <a:t>Medic, </a:t>
            </a:r>
            <a:r>
              <a:rPr lang="en-US" sz="5600" b="1" dirty="0" err="1" smtClean="0">
                <a:solidFill>
                  <a:schemeClr val="tx1"/>
                </a:solidFill>
              </a:rPr>
              <a:t>Membru</a:t>
            </a:r>
            <a:r>
              <a:rPr lang="en-US" sz="5600" b="1" dirty="0" smtClean="0">
                <a:solidFill>
                  <a:schemeClr val="tx1"/>
                </a:solidFill>
              </a:rPr>
              <a:t> de </a:t>
            </a:r>
            <a:r>
              <a:rPr lang="en-US" sz="5600" b="1" dirty="0" err="1" smtClean="0">
                <a:solidFill>
                  <a:schemeClr val="tx1"/>
                </a:solidFill>
              </a:rPr>
              <a:t>onoare</a:t>
            </a:r>
            <a:r>
              <a:rPr lang="en-US" sz="5600" b="1" dirty="0" smtClean="0">
                <a:solidFill>
                  <a:schemeClr val="tx1"/>
                </a:solidFill>
              </a:rPr>
              <a:t> al </a:t>
            </a:r>
            <a:r>
              <a:rPr lang="en-US" sz="5600" b="1" dirty="0" err="1" smtClean="0">
                <a:solidFill>
                  <a:schemeClr val="tx1"/>
                </a:solidFill>
              </a:rPr>
              <a:t>Colegiului</a:t>
            </a:r>
            <a:r>
              <a:rPr lang="en-US" sz="5600" b="1" dirty="0" smtClean="0">
                <a:solidFill>
                  <a:schemeClr val="tx1"/>
                </a:solidFill>
              </a:rPr>
              <a:t> Regal al </a:t>
            </a:r>
            <a:r>
              <a:rPr lang="en-US" sz="5600" b="1" dirty="0" err="1" smtClean="0">
                <a:solidFill>
                  <a:schemeClr val="tx1"/>
                </a:solidFill>
              </a:rPr>
              <a:t>Medicilor</a:t>
            </a:r>
            <a:r>
              <a:rPr lang="en-US" sz="5600" b="1" dirty="0" smtClean="0">
                <a:solidFill>
                  <a:schemeClr val="tx1"/>
                </a:solidFill>
              </a:rPr>
              <a:t>  </a:t>
            </a:r>
            <a:endParaRPr lang="en-US" sz="5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5600" b="1" dirty="0" err="1" smtClean="0">
                <a:solidFill>
                  <a:schemeClr val="tx1"/>
                </a:solidFill>
              </a:rPr>
              <a:t>Profesor</a:t>
            </a:r>
            <a:r>
              <a:rPr lang="en-US" sz="5600" b="1" dirty="0" smtClean="0">
                <a:solidFill>
                  <a:schemeClr val="tx1"/>
                </a:solidFill>
              </a:rPr>
              <a:t> de </a:t>
            </a:r>
            <a:r>
              <a:rPr lang="en-US" sz="5600" b="1" dirty="0" err="1" smtClean="0">
                <a:solidFill>
                  <a:schemeClr val="tx1"/>
                </a:solidFill>
              </a:rPr>
              <a:t>Medicina</a:t>
            </a:r>
            <a:r>
              <a:rPr lang="en-US" sz="5600" b="1" dirty="0" smtClean="0">
                <a:solidFill>
                  <a:schemeClr val="tx1"/>
                </a:solidFill>
              </a:rPr>
              <a:t> </a:t>
            </a:r>
            <a:r>
              <a:rPr lang="en-US" sz="5600" b="1" dirty="0" err="1" smtClean="0">
                <a:solidFill>
                  <a:schemeClr val="tx1"/>
                </a:solidFill>
              </a:rPr>
              <a:t>Generala</a:t>
            </a:r>
            <a:r>
              <a:rPr lang="en-US" sz="5600" b="1" dirty="0" smtClean="0">
                <a:solidFill>
                  <a:schemeClr val="tx1"/>
                </a:solidFill>
              </a:rPr>
              <a:t> </a:t>
            </a:r>
            <a:r>
              <a:rPr lang="en-US" sz="5600" b="1" dirty="0" err="1" smtClean="0">
                <a:solidFill>
                  <a:schemeClr val="tx1"/>
                </a:solidFill>
              </a:rPr>
              <a:t>si</a:t>
            </a:r>
            <a:r>
              <a:rPr lang="en-US" sz="5600" b="1" dirty="0" smtClean="0">
                <a:solidFill>
                  <a:schemeClr val="tx1"/>
                </a:solidFill>
              </a:rPr>
              <a:t> </a:t>
            </a:r>
            <a:r>
              <a:rPr lang="en-US" sz="5600" b="1" dirty="0" err="1" smtClean="0">
                <a:solidFill>
                  <a:schemeClr val="tx1"/>
                </a:solidFill>
              </a:rPr>
              <a:t>Asistenta</a:t>
            </a:r>
            <a:r>
              <a:rPr lang="en-US" sz="5600" b="1" dirty="0" smtClean="0">
                <a:solidFill>
                  <a:schemeClr val="tx1"/>
                </a:solidFill>
              </a:rPr>
              <a:t> </a:t>
            </a:r>
            <a:r>
              <a:rPr lang="en-US" sz="5600" b="1" dirty="0" err="1" smtClean="0">
                <a:solidFill>
                  <a:schemeClr val="tx1"/>
                </a:solidFill>
              </a:rPr>
              <a:t>Medicala</a:t>
            </a:r>
            <a:r>
              <a:rPr lang="en-US" sz="5600" b="1" dirty="0" smtClean="0">
                <a:solidFill>
                  <a:schemeClr val="tx1"/>
                </a:solidFill>
              </a:rPr>
              <a:t> </a:t>
            </a:r>
            <a:r>
              <a:rPr lang="en-US" sz="5600" b="1" dirty="0" err="1" smtClean="0">
                <a:solidFill>
                  <a:schemeClr val="tx1"/>
                </a:solidFill>
              </a:rPr>
              <a:t>Primara</a:t>
            </a:r>
            <a:endParaRPr lang="en-US" sz="5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5600" b="1" dirty="0" err="1" smtClean="0">
                <a:solidFill>
                  <a:schemeClr val="tx1"/>
                </a:solidFill>
              </a:rPr>
              <a:t>Seful</a:t>
            </a:r>
            <a:r>
              <a:rPr lang="en-US" sz="5600" b="1" dirty="0" smtClean="0">
                <a:solidFill>
                  <a:schemeClr val="tx1"/>
                </a:solidFill>
              </a:rPr>
              <a:t> </a:t>
            </a:r>
            <a:r>
              <a:rPr lang="en-US" sz="5600" b="1" dirty="0" err="1" smtClean="0">
                <a:solidFill>
                  <a:schemeClr val="tx1"/>
                </a:solidFill>
              </a:rPr>
              <a:t>Clinicii</a:t>
            </a:r>
            <a:r>
              <a:rPr lang="en-US" sz="5600" b="1" dirty="0" smtClean="0">
                <a:solidFill>
                  <a:schemeClr val="tx1"/>
                </a:solidFill>
              </a:rPr>
              <a:t> de </a:t>
            </a:r>
            <a:r>
              <a:rPr lang="en-US" sz="5600" b="1" dirty="0" err="1" smtClean="0">
                <a:solidFill>
                  <a:schemeClr val="tx1"/>
                </a:solidFill>
              </a:rPr>
              <a:t>Medicina</a:t>
            </a:r>
            <a:r>
              <a:rPr lang="en-US" sz="5600" b="1" dirty="0" smtClean="0">
                <a:solidFill>
                  <a:schemeClr val="tx1"/>
                </a:solidFill>
              </a:rPr>
              <a:t> de </a:t>
            </a:r>
            <a:r>
              <a:rPr lang="en-US" sz="5600" b="1" dirty="0" err="1" smtClean="0">
                <a:solidFill>
                  <a:schemeClr val="tx1"/>
                </a:solidFill>
              </a:rPr>
              <a:t>Familie</a:t>
            </a:r>
            <a:r>
              <a:rPr lang="en-US" sz="5600" b="1" dirty="0" smtClean="0">
                <a:solidFill>
                  <a:schemeClr val="tx1"/>
                </a:solidFill>
              </a:rPr>
              <a:t> </a:t>
            </a:r>
            <a:r>
              <a:rPr lang="en-US" sz="5600" b="1" dirty="0" err="1" smtClean="0">
                <a:solidFill>
                  <a:schemeClr val="tx1"/>
                </a:solidFill>
              </a:rPr>
              <a:t>si</a:t>
            </a:r>
            <a:r>
              <a:rPr lang="en-US" sz="5600" b="1" dirty="0" smtClean="0">
                <a:solidFill>
                  <a:schemeClr val="tx1"/>
                </a:solidFill>
              </a:rPr>
              <a:t> </a:t>
            </a:r>
            <a:r>
              <a:rPr lang="en-US" sz="5600" b="1" dirty="0" err="1" smtClean="0">
                <a:solidFill>
                  <a:schemeClr val="tx1"/>
                </a:solidFill>
              </a:rPr>
              <a:t>Sociala</a:t>
            </a:r>
            <a:endParaRPr lang="en-US" sz="5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5600" b="1" dirty="0" err="1" smtClean="0">
                <a:solidFill>
                  <a:schemeClr val="tx1"/>
                </a:solidFill>
              </a:rPr>
              <a:t>Scoala</a:t>
            </a:r>
            <a:r>
              <a:rPr lang="en-US" sz="5600" b="1" dirty="0" smtClean="0">
                <a:solidFill>
                  <a:schemeClr val="tx1"/>
                </a:solidFill>
              </a:rPr>
              <a:t> de </a:t>
            </a:r>
            <a:r>
              <a:rPr lang="en-US" sz="5600" b="1" dirty="0" err="1" smtClean="0">
                <a:solidFill>
                  <a:schemeClr val="tx1"/>
                </a:solidFill>
              </a:rPr>
              <a:t>Medicina</a:t>
            </a:r>
            <a:r>
              <a:rPr lang="en-US" sz="5600" b="1" dirty="0" smtClean="0">
                <a:solidFill>
                  <a:schemeClr val="tx1"/>
                </a:solidFill>
              </a:rPr>
              <a:t> – </a:t>
            </a:r>
            <a:r>
              <a:rPr lang="en-US" sz="5600" b="1" dirty="0" err="1" smtClean="0">
                <a:solidFill>
                  <a:schemeClr val="tx1"/>
                </a:solidFill>
              </a:rPr>
              <a:t>Universitatea</a:t>
            </a:r>
            <a:r>
              <a:rPr lang="en-US" sz="5600" b="1" dirty="0" smtClean="0">
                <a:solidFill>
                  <a:schemeClr val="tx1"/>
                </a:solidFill>
              </a:rPr>
              <a:t> din </a:t>
            </a:r>
            <a:r>
              <a:rPr lang="en-US" sz="5600" b="1" dirty="0" err="1" smtClean="0">
                <a:solidFill>
                  <a:schemeClr val="tx1"/>
                </a:solidFill>
              </a:rPr>
              <a:t>Creta</a:t>
            </a:r>
            <a:r>
              <a:rPr lang="en-US" sz="5600" b="1" dirty="0" smtClean="0">
                <a:solidFill>
                  <a:schemeClr val="tx1"/>
                </a:solidFill>
              </a:rPr>
              <a:t>, </a:t>
            </a:r>
            <a:r>
              <a:rPr lang="en-US" sz="5600" b="1" dirty="0" err="1" smtClean="0">
                <a:solidFill>
                  <a:schemeClr val="tx1"/>
                </a:solidFill>
              </a:rPr>
              <a:t>Grecia</a:t>
            </a:r>
            <a:endParaRPr lang="nl-NL" sz="5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nl-NL" sz="48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Picture 1" descr="univ 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91200"/>
            <a:ext cx="928688" cy="928687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ippofine copy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5791200"/>
            <a:ext cx="990599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209800"/>
            <a:ext cx="2400300" cy="195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133600" y="4267200"/>
            <a:ext cx="639341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Prima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Conferinta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Regionala</a:t>
            </a:r>
            <a:endParaRPr kumimoji="0" lang="el-GR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Asistenta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Medicala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Primara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in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Sistemele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de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Sanatate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31849B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Europene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”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Brasov, Romania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 err="1" smtClean="0">
                <a:solidFill>
                  <a:srgbClr val="31849B"/>
                </a:solidFill>
                <a:latin typeface="Cambria" pitchFamily="18" charset="0"/>
                <a:cs typeface="Times New Roman" pitchFamily="18" charset="0"/>
              </a:rPr>
              <a:t>Septembrie</a:t>
            </a:r>
            <a:r>
              <a:rPr lang="en-US" i="1" dirty="0" smtClean="0">
                <a:solidFill>
                  <a:srgbClr val="31849B"/>
                </a:solidFill>
                <a:latin typeface="Cambria" pitchFamily="18" charset="0"/>
                <a:cs typeface="Times New Roman" pitchFamily="18" charset="0"/>
              </a:rPr>
              <a:t> 2014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214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315200" cy="9445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Accesul</a:t>
            </a:r>
            <a:r>
              <a:rPr lang="en-US" sz="2400" dirty="0" smtClean="0">
                <a:solidFill>
                  <a:srgbClr val="0070C0"/>
                </a:solidFill>
              </a:rPr>
              <a:t> la </a:t>
            </a:r>
            <a:r>
              <a:rPr lang="en-US" sz="2400" dirty="0" err="1" smtClean="0">
                <a:solidFill>
                  <a:srgbClr val="0070C0"/>
                </a:solidFill>
              </a:rPr>
              <a:t>Asistenta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medicala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primara</a:t>
            </a:r>
            <a:endParaRPr lang="el-GR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0" y="1143000"/>
            <a:ext cx="6172200" cy="4038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000" dirty="0" err="1" smtClean="0"/>
              <a:t>Asistenta</a:t>
            </a:r>
            <a:r>
              <a:rPr lang="en-US" sz="2000" dirty="0" smtClean="0"/>
              <a:t> </a:t>
            </a:r>
            <a:r>
              <a:rPr lang="en-US" sz="2000" dirty="0" err="1" smtClean="0"/>
              <a:t>medicala</a:t>
            </a:r>
            <a:r>
              <a:rPr lang="en-US" sz="2000" dirty="0" smtClean="0"/>
              <a:t> </a:t>
            </a:r>
            <a:r>
              <a:rPr lang="en-US" sz="2000" dirty="0" err="1" smtClean="0"/>
              <a:t>primara</a:t>
            </a:r>
            <a:r>
              <a:rPr lang="en-US" sz="2000" dirty="0" smtClean="0"/>
              <a:t> </a:t>
            </a:r>
            <a:r>
              <a:rPr lang="en-US" sz="2000" dirty="0" err="1" smtClean="0"/>
              <a:t>este</a:t>
            </a:r>
            <a:r>
              <a:rPr lang="en-US" sz="2000" dirty="0" smtClean="0"/>
              <a:t> </a:t>
            </a:r>
            <a:r>
              <a:rPr lang="en-US" sz="2000" dirty="0" err="1" smtClean="0"/>
              <a:t>furnizata</a:t>
            </a:r>
            <a:r>
              <a:rPr lang="en-US" sz="2000" dirty="0" smtClean="0"/>
              <a:t> </a:t>
            </a:r>
            <a:r>
              <a:rPr lang="en-US" sz="2000" dirty="0" err="1" smtClean="0"/>
              <a:t>prin</a:t>
            </a:r>
            <a:r>
              <a:rPr lang="en-US" sz="2000" dirty="0" smtClean="0"/>
              <a:t> </a:t>
            </a:r>
            <a:r>
              <a:rPr lang="en-US" sz="2000" dirty="0" err="1" smtClean="0"/>
              <a:t>intermediul</a:t>
            </a:r>
            <a:r>
              <a:rPr lang="en-US" sz="2000" dirty="0" smtClean="0"/>
              <a:t> </a:t>
            </a:r>
            <a:r>
              <a:rPr lang="en-US" sz="2000" dirty="0" err="1" smtClean="0"/>
              <a:t>unui</a:t>
            </a:r>
            <a:r>
              <a:rPr lang="en-US" sz="2000" dirty="0" smtClean="0"/>
              <a:t> </a:t>
            </a:r>
            <a:r>
              <a:rPr lang="en-US" sz="2000" dirty="0" err="1" smtClean="0"/>
              <a:t>amestec</a:t>
            </a:r>
            <a:r>
              <a:rPr lang="en-US" sz="2000" dirty="0" smtClean="0"/>
              <a:t> de </a:t>
            </a:r>
            <a:r>
              <a:rPr lang="en-US" sz="2000" dirty="0" err="1" smtClean="0"/>
              <a:t>furnizori</a:t>
            </a:r>
            <a:r>
              <a:rPr lang="en-US" sz="2000" dirty="0" smtClean="0"/>
              <a:t> </a:t>
            </a:r>
            <a:r>
              <a:rPr lang="en-US" sz="2000" dirty="0" err="1" smtClean="0"/>
              <a:t>prin</a:t>
            </a:r>
            <a:r>
              <a:rPr lang="en-US" sz="2000" dirty="0" smtClean="0"/>
              <a:t> 4 </a:t>
            </a:r>
            <a:r>
              <a:rPr lang="en-US" sz="2000" dirty="0" err="1" smtClean="0"/>
              <a:t>structuri</a:t>
            </a:r>
            <a:r>
              <a:rPr lang="en-US" sz="2000" dirty="0" smtClean="0"/>
              <a:t>: </a:t>
            </a: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10</a:t>
            </a:fld>
            <a:endParaRPr kumimoji="0"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2362200" cy="526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0"/>
            <a:ext cx="2200275" cy="91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990600" y="3505200"/>
            <a:ext cx="685800" cy="2819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2225" y="2057400"/>
            <a:ext cx="65817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297528" y="6581001"/>
            <a:ext cx="5904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Sursa</a:t>
            </a:r>
            <a:r>
              <a:rPr lang="en-US" sz="1200" dirty="0" smtClean="0"/>
              <a:t>: </a:t>
            </a:r>
            <a:r>
              <a:rPr lang="en-US" sz="1200" dirty="0" err="1" smtClean="0"/>
              <a:t>Economou</a:t>
            </a:r>
            <a:r>
              <a:rPr lang="en-US" sz="1200" dirty="0" smtClean="0"/>
              <a:t> C., </a:t>
            </a:r>
            <a:r>
              <a:rPr lang="en-US" sz="1200" dirty="0" err="1" smtClean="0"/>
              <a:t>Sistemele</a:t>
            </a:r>
            <a:r>
              <a:rPr lang="en-US" sz="1200" dirty="0" smtClean="0"/>
              <a:t> de </a:t>
            </a:r>
            <a:r>
              <a:rPr lang="en-US" sz="1200" dirty="0" err="1" smtClean="0"/>
              <a:t>Sanatate</a:t>
            </a:r>
            <a:r>
              <a:rPr lang="en-US" sz="1200" dirty="0" smtClean="0"/>
              <a:t> in </a:t>
            </a:r>
            <a:r>
              <a:rPr lang="en-US" sz="1200" dirty="0" err="1" smtClean="0"/>
              <a:t>Tranzitie</a:t>
            </a:r>
            <a:r>
              <a:rPr lang="en-US" sz="1200" dirty="0" smtClean="0"/>
              <a:t>, 2010 </a:t>
            </a:r>
            <a:r>
              <a:rPr lang="en-US" sz="1200" dirty="0" err="1" smtClean="0"/>
              <a:t>si</a:t>
            </a:r>
            <a:r>
              <a:rPr lang="en-US" sz="1200" dirty="0" smtClean="0"/>
              <a:t> date OMS 2014</a:t>
            </a:r>
            <a:endParaRPr lang="el-GR" sz="1200" dirty="0" smtClean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048000" y="2362200"/>
            <a:ext cx="35052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48400" y="3276600"/>
            <a:ext cx="18288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48000" y="4114800"/>
            <a:ext cx="44196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48000" y="4724400"/>
            <a:ext cx="44196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TextBox 13"/>
          <p:cNvSpPr txBox="1"/>
          <p:nvPr/>
        </p:nvSpPr>
        <p:spPr>
          <a:xfrm>
            <a:off x="2971800" y="2057400"/>
            <a:ext cx="6172200" cy="43396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 smtClean="0"/>
              <a:t>Asistenta</a:t>
            </a:r>
            <a:r>
              <a:rPr lang="en-US" sz="1600" dirty="0" smtClean="0"/>
              <a:t> </a:t>
            </a:r>
            <a:r>
              <a:rPr lang="en-US" sz="1600" dirty="0" err="1" smtClean="0"/>
              <a:t>medicala</a:t>
            </a:r>
            <a:r>
              <a:rPr lang="en-US" sz="1600" dirty="0" smtClean="0"/>
              <a:t> </a:t>
            </a:r>
            <a:r>
              <a:rPr lang="en-US" sz="1600" dirty="0" err="1" smtClean="0"/>
              <a:t>primara</a:t>
            </a:r>
            <a:r>
              <a:rPr lang="en-US" sz="1600" dirty="0" smtClean="0"/>
              <a:t> </a:t>
            </a:r>
            <a:r>
              <a:rPr lang="en-US" sz="1600" dirty="0" err="1" smtClean="0"/>
              <a:t>furnizata</a:t>
            </a:r>
            <a:r>
              <a:rPr lang="en-US" sz="1600" dirty="0" smtClean="0"/>
              <a:t> de ESY. </a:t>
            </a:r>
            <a:r>
              <a:rPr lang="en-US" sz="1600" dirty="0" err="1" smtClean="0"/>
              <a:t>Aceasta</a:t>
            </a:r>
            <a:r>
              <a:rPr lang="en-US" sz="1600" dirty="0" smtClean="0"/>
              <a:t> include </a:t>
            </a:r>
            <a:r>
              <a:rPr lang="en-US" sz="1600" dirty="0" err="1" smtClean="0"/>
              <a:t>centrele</a:t>
            </a:r>
            <a:r>
              <a:rPr lang="en-US" sz="1600" dirty="0" smtClean="0"/>
              <a:t> </a:t>
            </a:r>
            <a:r>
              <a:rPr lang="en-US" sz="1600" dirty="0" err="1" smtClean="0"/>
              <a:t>medicale</a:t>
            </a:r>
            <a:r>
              <a:rPr lang="en-US" sz="1600" dirty="0" smtClean="0"/>
              <a:t> </a:t>
            </a:r>
            <a:r>
              <a:rPr lang="en-US" sz="1600" dirty="0" err="1" smtClean="0"/>
              <a:t>rurale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cabinetele</a:t>
            </a:r>
            <a:r>
              <a:rPr lang="en-US" sz="1600" dirty="0" smtClean="0"/>
              <a:t> </a:t>
            </a:r>
            <a:r>
              <a:rPr lang="en-US" sz="1600" dirty="0" err="1" smtClean="0"/>
              <a:t>medicale</a:t>
            </a:r>
            <a:r>
              <a:rPr lang="en-US" sz="1600" dirty="0" smtClean="0"/>
              <a:t> ale </a:t>
            </a:r>
            <a:r>
              <a:rPr lang="en-US" sz="1600" dirty="0" err="1" smtClean="0"/>
              <a:t>acestora</a:t>
            </a:r>
            <a:r>
              <a:rPr lang="en-US" sz="1600" dirty="0" smtClean="0"/>
              <a:t>, </a:t>
            </a:r>
            <a:r>
              <a:rPr lang="en-US" sz="1600" dirty="0" err="1" smtClean="0"/>
              <a:t>precum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ambulatorii</a:t>
            </a:r>
            <a:r>
              <a:rPr lang="en-US" sz="1600" dirty="0" smtClean="0"/>
              <a:t> </a:t>
            </a:r>
            <a:r>
              <a:rPr lang="en-US" sz="1600" dirty="0" err="1" smtClean="0"/>
              <a:t>publice</a:t>
            </a:r>
            <a:r>
              <a:rPr lang="en-US" sz="1600" dirty="0" smtClean="0"/>
              <a:t>,</a:t>
            </a:r>
          </a:p>
          <a:p>
            <a:pPr algn="just"/>
            <a:r>
              <a:rPr lang="en-US" sz="1600" dirty="0" err="1" smtClean="0"/>
              <a:t>Asistenta</a:t>
            </a:r>
            <a:r>
              <a:rPr lang="en-US" sz="1600" dirty="0" smtClean="0"/>
              <a:t> </a:t>
            </a:r>
            <a:r>
              <a:rPr lang="en-US" sz="1600" dirty="0" err="1" smtClean="0"/>
              <a:t>medicala</a:t>
            </a:r>
            <a:r>
              <a:rPr lang="en-US" sz="1600" dirty="0" smtClean="0"/>
              <a:t> </a:t>
            </a:r>
            <a:r>
              <a:rPr lang="en-US" sz="1600" dirty="0" err="1" smtClean="0"/>
              <a:t>primara</a:t>
            </a:r>
            <a:r>
              <a:rPr lang="en-US" sz="1600" dirty="0" smtClean="0"/>
              <a:t> </a:t>
            </a:r>
            <a:r>
              <a:rPr lang="en-US" sz="1600" dirty="0" err="1" smtClean="0"/>
              <a:t>furnizata</a:t>
            </a:r>
            <a:r>
              <a:rPr lang="en-US" sz="1600" dirty="0" smtClean="0"/>
              <a:t> de </a:t>
            </a:r>
            <a:r>
              <a:rPr lang="en-US" sz="1600" dirty="0" err="1" smtClean="0"/>
              <a:t>fondurile</a:t>
            </a:r>
            <a:r>
              <a:rPr lang="en-US" sz="1600" dirty="0" smtClean="0"/>
              <a:t> de </a:t>
            </a:r>
            <a:r>
              <a:rPr lang="en-US" sz="1600" dirty="0" err="1" smtClean="0"/>
              <a:t>asigurare</a:t>
            </a:r>
            <a:r>
              <a:rPr lang="en-US" sz="1600" dirty="0" smtClean="0"/>
              <a:t> </a:t>
            </a:r>
            <a:r>
              <a:rPr lang="en-US" sz="1600" dirty="0" err="1" smtClean="0"/>
              <a:t>sociala</a:t>
            </a:r>
            <a:r>
              <a:rPr lang="en-US" sz="1600" dirty="0" smtClean="0"/>
              <a:t>. </a:t>
            </a:r>
            <a:r>
              <a:rPr lang="en-US" sz="1600" dirty="0" err="1" smtClean="0"/>
              <a:t>Aceasta</a:t>
            </a:r>
            <a:r>
              <a:rPr lang="en-US" sz="1600" dirty="0" smtClean="0"/>
              <a:t> include </a:t>
            </a:r>
            <a:r>
              <a:rPr lang="en-US" sz="1600" dirty="0" err="1" smtClean="0"/>
              <a:t>centrele</a:t>
            </a:r>
            <a:r>
              <a:rPr lang="en-US" sz="1600" dirty="0" smtClean="0"/>
              <a:t> </a:t>
            </a:r>
            <a:r>
              <a:rPr lang="en-US" sz="1600" dirty="0" err="1" smtClean="0"/>
              <a:t>medicale</a:t>
            </a:r>
            <a:r>
              <a:rPr lang="en-US" sz="1600" dirty="0" smtClean="0"/>
              <a:t> </a:t>
            </a:r>
            <a:r>
              <a:rPr lang="en-US" sz="1600" dirty="0" err="1" smtClean="0"/>
              <a:t>detinute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administrate de </a:t>
            </a:r>
            <a:r>
              <a:rPr lang="en-US" sz="1600" dirty="0" err="1" smtClean="0"/>
              <a:t>fonduri</a:t>
            </a:r>
            <a:r>
              <a:rPr lang="en-US" sz="1600" dirty="0" smtClean="0"/>
              <a:t> </a:t>
            </a:r>
            <a:r>
              <a:rPr lang="en-US" sz="1600" dirty="0" err="1" smtClean="0"/>
              <a:t>specifice</a:t>
            </a:r>
            <a:r>
              <a:rPr lang="en-US" sz="1600" dirty="0" smtClean="0"/>
              <a:t> de </a:t>
            </a:r>
            <a:r>
              <a:rPr lang="en-US" sz="1600" dirty="0" err="1" smtClean="0"/>
              <a:t>asigurare</a:t>
            </a:r>
            <a:r>
              <a:rPr lang="en-US" sz="1600" dirty="0" smtClean="0"/>
              <a:t>.</a:t>
            </a:r>
          </a:p>
          <a:p>
            <a:pPr algn="just"/>
            <a:r>
              <a:rPr lang="en-US" sz="1600" dirty="0" err="1" smtClean="0"/>
              <a:t>Asistenta</a:t>
            </a:r>
            <a:r>
              <a:rPr lang="en-US" sz="1600" dirty="0" smtClean="0"/>
              <a:t> </a:t>
            </a:r>
            <a:r>
              <a:rPr lang="en-US" sz="1600" dirty="0" err="1" smtClean="0"/>
              <a:t>medicala</a:t>
            </a:r>
            <a:r>
              <a:rPr lang="en-US" sz="1600" dirty="0" smtClean="0"/>
              <a:t> </a:t>
            </a:r>
            <a:r>
              <a:rPr lang="en-US" sz="1600" dirty="0" err="1" smtClean="0"/>
              <a:t>primara</a:t>
            </a:r>
            <a:r>
              <a:rPr lang="en-US" sz="1600" dirty="0" smtClean="0"/>
              <a:t> </a:t>
            </a:r>
            <a:r>
              <a:rPr lang="en-US" sz="1600" dirty="0" err="1" smtClean="0"/>
              <a:t>furnizata</a:t>
            </a:r>
            <a:r>
              <a:rPr lang="en-US" sz="1600" dirty="0" smtClean="0"/>
              <a:t> de </a:t>
            </a:r>
            <a:r>
              <a:rPr lang="en-US" sz="1600" dirty="0" err="1" smtClean="0"/>
              <a:t>autoritatile</a:t>
            </a:r>
            <a:r>
              <a:rPr lang="en-US" sz="1600" dirty="0" smtClean="0"/>
              <a:t> locale. </a:t>
            </a:r>
            <a:r>
              <a:rPr lang="en-US" sz="1600" dirty="0" err="1" smtClean="0"/>
              <a:t>Aceasta</a:t>
            </a:r>
            <a:r>
              <a:rPr lang="en-US" sz="1600" dirty="0" smtClean="0"/>
              <a:t> include </a:t>
            </a:r>
            <a:r>
              <a:rPr lang="en-US" sz="1600" dirty="0" err="1" smtClean="0"/>
              <a:t>clinicile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serviciile</a:t>
            </a:r>
            <a:r>
              <a:rPr lang="en-US" sz="1600" dirty="0" smtClean="0"/>
              <a:t> de </a:t>
            </a:r>
            <a:r>
              <a:rPr lang="en-US" sz="1600" dirty="0" err="1" smtClean="0"/>
              <a:t>asistenta</a:t>
            </a:r>
            <a:r>
              <a:rPr lang="en-US" sz="1600" dirty="0" smtClean="0"/>
              <a:t> </a:t>
            </a:r>
            <a:r>
              <a:rPr lang="en-US" sz="1600" dirty="0" err="1" smtClean="0"/>
              <a:t>sociala</a:t>
            </a:r>
            <a:r>
              <a:rPr lang="en-US" sz="1600" dirty="0" smtClean="0"/>
              <a:t> </a:t>
            </a:r>
            <a:r>
              <a:rPr lang="en-US" sz="1600" dirty="0" err="1" smtClean="0"/>
              <a:t>oferite</a:t>
            </a:r>
            <a:r>
              <a:rPr lang="en-US" sz="1600" dirty="0" smtClean="0"/>
              <a:t> de </a:t>
            </a:r>
            <a:r>
              <a:rPr lang="en-US" sz="1600" dirty="0" err="1" smtClean="0"/>
              <a:t>municipalitati</a:t>
            </a:r>
            <a:r>
              <a:rPr lang="en-US" sz="1600" dirty="0" smtClean="0"/>
              <a:t>.</a:t>
            </a:r>
          </a:p>
          <a:p>
            <a:pPr algn="just"/>
            <a:r>
              <a:rPr lang="en-US" sz="1600" dirty="0" err="1" smtClean="0"/>
              <a:t>Asistenta</a:t>
            </a:r>
            <a:r>
              <a:rPr lang="en-US" sz="1600" dirty="0" smtClean="0"/>
              <a:t> </a:t>
            </a:r>
            <a:r>
              <a:rPr lang="en-US" sz="1600" dirty="0" err="1" smtClean="0"/>
              <a:t>medicala</a:t>
            </a:r>
            <a:r>
              <a:rPr lang="en-US" sz="1600" dirty="0" smtClean="0"/>
              <a:t> </a:t>
            </a:r>
            <a:r>
              <a:rPr lang="en-US" sz="1600" dirty="0" err="1" smtClean="0"/>
              <a:t>primara</a:t>
            </a:r>
            <a:r>
              <a:rPr lang="en-US" sz="1600" dirty="0" smtClean="0"/>
              <a:t> </a:t>
            </a:r>
            <a:r>
              <a:rPr lang="en-US" sz="1600" dirty="0" err="1" smtClean="0"/>
              <a:t>furnizata</a:t>
            </a:r>
            <a:r>
              <a:rPr lang="en-US" sz="1600" dirty="0" smtClean="0"/>
              <a:t> de </a:t>
            </a:r>
            <a:r>
              <a:rPr lang="en-US" sz="1600" dirty="0" err="1" smtClean="0"/>
              <a:t>sectorul</a:t>
            </a:r>
            <a:r>
              <a:rPr lang="en-US" sz="1600" dirty="0" smtClean="0"/>
              <a:t> </a:t>
            </a:r>
            <a:r>
              <a:rPr lang="en-US" sz="1600" dirty="0" err="1" smtClean="0"/>
              <a:t>privat</a:t>
            </a:r>
            <a:r>
              <a:rPr lang="en-US" sz="1600" dirty="0" smtClean="0"/>
              <a:t>. </a:t>
            </a:r>
            <a:r>
              <a:rPr lang="en-US" sz="1600" dirty="0" err="1" smtClean="0"/>
              <a:t>Aceasta</a:t>
            </a:r>
            <a:r>
              <a:rPr lang="en-US" sz="1600" dirty="0" smtClean="0"/>
              <a:t> include </a:t>
            </a:r>
            <a:r>
              <a:rPr lang="en-US" sz="1600" dirty="0" err="1" smtClean="0"/>
              <a:t>doctorii</a:t>
            </a:r>
            <a:r>
              <a:rPr lang="en-US" sz="1600" dirty="0" smtClean="0"/>
              <a:t> din </a:t>
            </a:r>
            <a:r>
              <a:rPr lang="en-US" sz="1600" dirty="0" err="1" smtClean="0"/>
              <a:t>cabinetele</a:t>
            </a:r>
            <a:r>
              <a:rPr lang="en-US" sz="1600" dirty="0" smtClean="0"/>
              <a:t> </a:t>
            </a:r>
            <a:r>
              <a:rPr lang="en-US" sz="1600" dirty="0" err="1" smtClean="0"/>
              <a:t>medicale</a:t>
            </a:r>
            <a:r>
              <a:rPr lang="en-US" sz="1600" dirty="0" smtClean="0"/>
              <a:t> </a:t>
            </a:r>
            <a:r>
              <a:rPr lang="en-US" sz="1600" dirty="0" err="1" smtClean="0"/>
              <a:t>individuale</a:t>
            </a:r>
            <a:r>
              <a:rPr lang="en-US" sz="1600" dirty="0" smtClean="0"/>
              <a:t> care au contract cu </a:t>
            </a:r>
            <a:r>
              <a:rPr lang="en-US" sz="1600" dirty="0" err="1" smtClean="0"/>
              <a:t>unul</a:t>
            </a:r>
            <a:r>
              <a:rPr lang="en-US" sz="1600" dirty="0" smtClean="0"/>
              <a:t> </a:t>
            </a:r>
            <a:r>
              <a:rPr lang="en-US" sz="1600" dirty="0" err="1" smtClean="0"/>
              <a:t>sau</a:t>
            </a:r>
            <a:r>
              <a:rPr lang="en-US" sz="1600" dirty="0" smtClean="0"/>
              <a:t> </a:t>
            </a:r>
            <a:r>
              <a:rPr lang="en-US" sz="1600" dirty="0" err="1" smtClean="0"/>
              <a:t>mai</a:t>
            </a:r>
            <a:r>
              <a:rPr lang="en-US" sz="1600" dirty="0" smtClean="0"/>
              <a:t> </a:t>
            </a:r>
            <a:r>
              <a:rPr lang="en-US" sz="1600" dirty="0" err="1" smtClean="0"/>
              <a:t>multe</a:t>
            </a:r>
            <a:r>
              <a:rPr lang="en-US" sz="1600" dirty="0" smtClean="0"/>
              <a:t> </a:t>
            </a:r>
            <a:r>
              <a:rPr lang="en-US" sz="1600" dirty="0" err="1" smtClean="0"/>
              <a:t>fonduri</a:t>
            </a:r>
            <a:r>
              <a:rPr lang="en-US" sz="1600" dirty="0" smtClean="0"/>
              <a:t> de </a:t>
            </a:r>
            <a:r>
              <a:rPr lang="en-US" sz="1600" dirty="0" err="1" smtClean="0"/>
              <a:t>asigurare</a:t>
            </a:r>
            <a:r>
              <a:rPr lang="en-US" sz="1600" dirty="0" smtClean="0"/>
              <a:t>, </a:t>
            </a:r>
            <a:r>
              <a:rPr lang="en-US" sz="1600" dirty="0" err="1" smtClean="0"/>
              <a:t>alti</a:t>
            </a:r>
            <a:r>
              <a:rPr lang="en-US" sz="1600" dirty="0" smtClean="0"/>
              <a:t> </a:t>
            </a:r>
            <a:r>
              <a:rPr lang="en-US" sz="1600" dirty="0" err="1" smtClean="0"/>
              <a:t>doctori</a:t>
            </a:r>
            <a:r>
              <a:rPr lang="en-US" sz="1600" dirty="0" smtClean="0"/>
              <a:t> din </a:t>
            </a:r>
            <a:r>
              <a:rPr lang="en-US" sz="1600" dirty="0" err="1" smtClean="0"/>
              <a:t>cabinetele</a:t>
            </a:r>
            <a:r>
              <a:rPr lang="en-US" sz="1600" dirty="0" smtClean="0"/>
              <a:t> </a:t>
            </a:r>
            <a:r>
              <a:rPr lang="en-US" sz="1600" dirty="0" err="1" smtClean="0"/>
              <a:t>medicale</a:t>
            </a:r>
            <a:r>
              <a:rPr lang="en-US" sz="1600" dirty="0" smtClean="0"/>
              <a:t> </a:t>
            </a:r>
            <a:r>
              <a:rPr lang="en-US" sz="1600" dirty="0" err="1" smtClean="0"/>
              <a:t>individuale</a:t>
            </a:r>
            <a:r>
              <a:rPr lang="en-US" sz="1600" dirty="0" smtClean="0"/>
              <a:t>, </a:t>
            </a:r>
            <a:r>
              <a:rPr lang="en-US" sz="1600" dirty="0" err="1" smtClean="0"/>
              <a:t>precum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doctorii</a:t>
            </a:r>
            <a:r>
              <a:rPr lang="en-US" sz="1600" dirty="0" smtClean="0"/>
              <a:t> care </a:t>
            </a:r>
            <a:r>
              <a:rPr lang="en-US" sz="1600" dirty="0" err="1" smtClean="0"/>
              <a:t>lucreaza</a:t>
            </a:r>
            <a:r>
              <a:rPr lang="en-US" sz="1600" dirty="0" smtClean="0"/>
              <a:t> in </a:t>
            </a:r>
            <a:r>
              <a:rPr lang="en-US" sz="1600" dirty="0" err="1" smtClean="0"/>
              <a:t>centrele</a:t>
            </a:r>
            <a:r>
              <a:rPr lang="en-US" sz="1600" dirty="0" smtClean="0"/>
              <a:t> de </a:t>
            </a:r>
            <a:r>
              <a:rPr lang="en-US" sz="1600" dirty="0" err="1" smtClean="0"/>
              <a:t>diagnosticare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laboratoarele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ambulatoriile</a:t>
            </a:r>
            <a:r>
              <a:rPr lang="en-US" sz="1600" dirty="0" smtClean="0"/>
              <a:t> private.</a:t>
            </a:r>
          </a:p>
          <a:p>
            <a:pPr algn="just"/>
            <a:endParaRPr lang="en-US" sz="1200" dirty="0" smtClean="0"/>
          </a:p>
          <a:p>
            <a:pPr algn="just"/>
            <a:endParaRPr lang="en-US" sz="1200" dirty="0" smtClean="0"/>
          </a:p>
          <a:p>
            <a:pPr algn="just"/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Unde</a:t>
            </a:r>
            <a:r>
              <a:rPr lang="en-US" dirty="0" smtClean="0">
                <a:solidFill>
                  <a:srgbClr val="0070C0"/>
                </a:solidFill>
              </a:rPr>
              <a:t> ne </a:t>
            </a:r>
            <a:r>
              <a:rPr lang="en-US" dirty="0" err="1" smtClean="0">
                <a:solidFill>
                  <a:srgbClr val="0070C0"/>
                </a:solidFill>
              </a:rPr>
              <a:t>aflam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acum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err="1" smtClean="0"/>
              <a:t>Contextul</a:t>
            </a:r>
            <a:r>
              <a:rPr lang="en-US" sz="2800" b="1" dirty="0" smtClean="0"/>
              <a:t> actual al </a:t>
            </a:r>
            <a:r>
              <a:rPr lang="en-US" sz="2800" b="1" dirty="0" err="1" smtClean="0"/>
              <a:t>asistentei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medicale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primare</a:t>
            </a:r>
            <a:r>
              <a:rPr lang="en-US" sz="2800" b="1" dirty="0" smtClean="0"/>
              <a:t> din </a:t>
            </a:r>
            <a:r>
              <a:rPr lang="en-US" sz="2800" b="1" dirty="0" err="1" smtClean="0"/>
              <a:t>grecia</a:t>
            </a:r>
            <a:endParaRPr lang="el-GR" sz="2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1481328"/>
            <a:ext cx="8610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err="1" smtClean="0"/>
              <a:t>Lipsa</a:t>
            </a:r>
            <a:r>
              <a:rPr lang="en-US" dirty="0" smtClean="0"/>
              <a:t> </a:t>
            </a:r>
            <a:r>
              <a:rPr lang="en-US" dirty="0" err="1" smtClean="0"/>
              <a:t>integrarii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Lipsa</a:t>
            </a:r>
            <a:r>
              <a:rPr lang="en-US" dirty="0" smtClean="0"/>
              <a:t> </a:t>
            </a:r>
            <a:r>
              <a:rPr lang="en-US" dirty="0" err="1" smtClean="0"/>
              <a:t>coordonarii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a </a:t>
            </a:r>
            <a:r>
              <a:rPr lang="en-US" dirty="0" err="1" smtClean="0"/>
              <a:t>continuitatii</a:t>
            </a:r>
            <a:r>
              <a:rPr lang="en-US" dirty="0" smtClean="0"/>
              <a:t> </a:t>
            </a:r>
            <a:r>
              <a:rPr lang="en-US" dirty="0" err="1" smtClean="0"/>
              <a:t>asistentei</a:t>
            </a:r>
            <a:r>
              <a:rPr lang="en-US" dirty="0" smtClean="0"/>
              <a:t> </a:t>
            </a:r>
            <a:r>
              <a:rPr lang="en-US" dirty="0" err="1" smtClean="0"/>
              <a:t>medicale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Un accent </a:t>
            </a:r>
            <a:r>
              <a:rPr lang="en-US" dirty="0" err="1" smtClean="0"/>
              <a:t>mai</a:t>
            </a:r>
            <a:r>
              <a:rPr lang="en-US" dirty="0" smtClean="0"/>
              <a:t> mare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asistenta</a:t>
            </a:r>
            <a:r>
              <a:rPr lang="en-US" dirty="0" smtClean="0"/>
              <a:t> </a:t>
            </a:r>
            <a:r>
              <a:rPr lang="en-US" dirty="0" err="1" smtClean="0"/>
              <a:t>medicala</a:t>
            </a:r>
            <a:r>
              <a:rPr lang="en-US" dirty="0" smtClean="0"/>
              <a:t>,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mic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promovarea</a:t>
            </a:r>
            <a:r>
              <a:rPr lang="en-US" dirty="0" smtClean="0"/>
              <a:t> </a:t>
            </a:r>
            <a:r>
              <a:rPr lang="en-US" dirty="0" err="1" smtClean="0"/>
              <a:t>sanatatii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Lipsa</a:t>
            </a:r>
            <a:r>
              <a:rPr lang="en-US" dirty="0" smtClean="0"/>
              <a:t> </a:t>
            </a:r>
            <a:r>
              <a:rPr lang="en-US" dirty="0" err="1" smtClean="0"/>
              <a:t>colaborarii</a:t>
            </a:r>
            <a:r>
              <a:rPr lang="en-US" dirty="0" smtClean="0"/>
              <a:t> </a:t>
            </a:r>
            <a:r>
              <a:rPr lang="en-US" dirty="0" err="1" smtClean="0"/>
              <a:t>multidisciplinare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Calitatea</a:t>
            </a:r>
            <a:r>
              <a:rPr lang="en-US" dirty="0" smtClean="0"/>
              <a:t> </a:t>
            </a:r>
            <a:r>
              <a:rPr lang="en-US" dirty="0" err="1" smtClean="0"/>
              <a:t>afectata</a:t>
            </a:r>
            <a:r>
              <a:rPr lang="en-US" dirty="0" smtClean="0"/>
              <a:t> de </a:t>
            </a:r>
            <a:r>
              <a:rPr lang="en-US" dirty="0" err="1" smtClean="0"/>
              <a:t>criza</a:t>
            </a:r>
            <a:r>
              <a:rPr lang="en-US" dirty="0" smtClean="0"/>
              <a:t> </a:t>
            </a:r>
            <a:r>
              <a:rPr lang="en-US" dirty="0" err="1" smtClean="0"/>
              <a:t>economica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381000" y="4572001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Lionis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altii</a:t>
            </a:r>
            <a:r>
              <a:rPr lang="en-US" dirty="0" smtClean="0"/>
              <a:t>, IJIC 2009; </a:t>
            </a:r>
          </a:p>
          <a:p>
            <a:r>
              <a:rPr lang="en-US" dirty="0" smtClean="0"/>
              <a:t>Kringos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altii</a:t>
            </a:r>
            <a:r>
              <a:rPr lang="en-US" dirty="0" smtClean="0"/>
              <a:t>, BJGP 2013; </a:t>
            </a:r>
          </a:p>
          <a:p>
            <a:r>
              <a:rPr lang="en-US" dirty="0" err="1" smtClean="0"/>
              <a:t>Markaki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altii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Nurs</a:t>
            </a:r>
            <a:r>
              <a:rPr lang="en-US" dirty="0" smtClean="0"/>
              <a:t> Rev 2006;</a:t>
            </a:r>
          </a:p>
          <a:p>
            <a:r>
              <a:rPr lang="en-US" dirty="0" err="1" smtClean="0"/>
              <a:t>Brotons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altii</a:t>
            </a:r>
            <a:r>
              <a:rPr lang="en-US" dirty="0" smtClean="0"/>
              <a:t>, </a:t>
            </a:r>
            <a:r>
              <a:rPr lang="en-US" dirty="0" err="1" smtClean="0"/>
              <a:t>Prev</a:t>
            </a:r>
            <a:r>
              <a:rPr lang="en-US" dirty="0" smtClean="0"/>
              <a:t> Med 2005</a:t>
            </a:r>
          </a:p>
          <a:p>
            <a:r>
              <a:rPr lang="en-US" dirty="0" err="1" smtClean="0"/>
              <a:t>Lionis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Petelos</a:t>
            </a:r>
            <a:r>
              <a:rPr lang="en-US" dirty="0" smtClean="0"/>
              <a:t>, </a:t>
            </a:r>
            <a:r>
              <a:rPr lang="en-US" dirty="0" err="1" smtClean="0"/>
              <a:t>Calitatea</a:t>
            </a:r>
            <a:r>
              <a:rPr lang="en-US" dirty="0" smtClean="0"/>
              <a:t> in </a:t>
            </a:r>
            <a:r>
              <a:rPr lang="en-US" dirty="0" err="1" smtClean="0"/>
              <a:t>asistenta</a:t>
            </a:r>
            <a:r>
              <a:rPr lang="en-US" dirty="0" smtClean="0"/>
              <a:t> </a:t>
            </a:r>
            <a:r>
              <a:rPr lang="en-US" dirty="0" err="1" smtClean="0"/>
              <a:t>primara</a:t>
            </a:r>
            <a:r>
              <a:rPr lang="en-US" dirty="0" smtClean="0"/>
              <a:t> 2013</a:t>
            </a:r>
          </a:p>
          <a:p>
            <a:r>
              <a:rPr lang="en-US" dirty="0" err="1" smtClean="0"/>
              <a:t>Tsiligianni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altii</a:t>
            </a:r>
            <a:r>
              <a:rPr lang="en-US" dirty="0" smtClean="0"/>
              <a:t>, RRH 2013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11</a:t>
            </a:fld>
            <a:endParaRPr kumimoji="0"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400956" cy="990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Impactul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crizei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financiare</a:t>
            </a:r>
            <a:r>
              <a:rPr lang="en-US" dirty="0" smtClean="0">
                <a:solidFill>
                  <a:srgbClr val="0070C0"/>
                </a:solidFill>
              </a:rPr>
              <a:t>- I   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>
            <a:normAutofit/>
          </a:bodyPr>
          <a:lstStyle/>
          <a:p>
            <a:fld id="{F191AFCB-ED62-4663-AC50-5745E70C7102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8153400" cy="44958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Increase</a:t>
            </a:r>
            <a:r>
              <a:rPr lang="en-US" sz="2000" dirty="0" smtClean="0"/>
              <a:t> use of public health services</a:t>
            </a:r>
          </a:p>
          <a:p>
            <a:r>
              <a:rPr lang="en-US" sz="2000" dirty="0" smtClean="0"/>
              <a:t>Increase Emergency Department visits</a:t>
            </a:r>
          </a:p>
          <a:p>
            <a:r>
              <a:rPr lang="en-US" sz="2000" dirty="0" smtClean="0"/>
              <a:t>Increase outpatient visits</a:t>
            </a:r>
          </a:p>
          <a:p>
            <a:r>
              <a:rPr lang="en-US" sz="2000" dirty="0" smtClean="0"/>
              <a:t>Increase in uninsured patients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b="1" dirty="0" smtClean="0">
                <a:solidFill>
                  <a:schemeClr val="accent4"/>
                </a:solidFill>
              </a:rPr>
              <a:t>Decrease</a:t>
            </a:r>
            <a:r>
              <a:rPr lang="en-US" sz="2000" dirty="0" smtClean="0"/>
              <a:t> in Public health spending </a:t>
            </a:r>
          </a:p>
          <a:p>
            <a:r>
              <a:rPr lang="en-US" sz="2000" dirty="0" smtClean="0"/>
              <a:t>Decrease in medical supplies</a:t>
            </a:r>
          </a:p>
          <a:p>
            <a:r>
              <a:rPr lang="en-US" sz="2000" dirty="0" smtClean="0"/>
              <a:t>Decrease in Shortages in personnel </a:t>
            </a:r>
          </a:p>
          <a:p>
            <a:r>
              <a:rPr lang="en-US" sz="2000" dirty="0" smtClean="0"/>
              <a:t>at hospitals and PHC </a:t>
            </a:r>
            <a:r>
              <a:rPr lang="en-US" sz="2000" dirty="0" err="1" smtClean="0"/>
              <a:t>centres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Nurses salaries decreased 14% </a:t>
            </a:r>
          </a:p>
          <a:p>
            <a:r>
              <a:rPr lang="en-US" sz="2000" dirty="0" smtClean="0"/>
              <a:t>Decrease in quality of services offered 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l-GR" sz="2000" dirty="0"/>
          </a:p>
        </p:txBody>
      </p:sp>
      <p:sp>
        <p:nvSpPr>
          <p:cNvPr id="7" name="Up Arrow 6"/>
          <p:cNvSpPr/>
          <p:nvPr/>
        </p:nvSpPr>
        <p:spPr>
          <a:xfrm>
            <a:off x="142844" y="2285992"/>
            <a:ext cx="285752" cy="10001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Up Arrow 7"/>
          <p:cNvSpPr/>
          <p:nvPr/>
        </p:nvSpPr>
        <p:spPr>
          <a:xfrm rot="10800000">
            <a:off x="142844" y="4643446"/>
            <a:ext cx="285752" cy="1000132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571472" y="1785926"/>
            <a:ext cx="4838728" cy="1643074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428596" y="3786190"/>
            <a:ext cx="4905404" cy="2357454"/>
          </a:xfrm>
          <a:prstGeom prst="rect">
            <a:avLst/>
          </a:prstGeom>
          <a:solidFill>
            <a:schemeClr val="accent4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714356"/>
            <a:ext cx="3500462" cy="286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0" y="6429396"/>
            <a:ext cx="885828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 smtClean="0"/>
              <a:t>Sursa</a:t>
            </a:r>
            <a:r>
              <a:rPr lang="en-US" sz="1050" dirty="0" smtClean="0"/>
              <a:t>: Lionis C </a:t>
            </a:r>
            <a:r>
              <a:rPr lang="en-US" sz="1050" dirty="0" err="1" smtClean="0"/>
              <a:t>si</a:t>
            </a:r>
            <a:r>
              <a:rPr lang="en-US" sz="1050" dirty="0" smtClean="0"/>
              <a:t> </a:t>
            </a:r>
            <a:r>
              <a:rPr lang="en-US" sz="1050" dirty="0" err="1" smtClean="0"/>
              <a:t>Petelos</a:t>
            </a:r>
            <a:r>
              <a:rPr lang="en-US" sz="1050" dirty="0" smtClean="0"/>
              <a:t> E., </a:t>
            </a:r>
            <a:r>
              <a:rPr lang="en-US" sz="1050" dirty="0" err="1" smtClean="0"/>
              <a:t>Calitatea</a:t>
            </a:r>
            <a:r>
              <a:rPr lang="en-US" sz="1050" dirty="0" smtClean="0"/>
              <a:t> in </a:t>
            </a:r>
            <a:r>
              <a:rPr lang="en-US" sz="1050" dirty="0" err="1" smtClean="0"/>
              <a:t>asistenta</a:t>
            </a:r>
            <a:r>
              <a:rPr lang="en-US" sz="1050" dirty="0" smtClean="0"/>
              <a:t> </a:t>
            </a:r>
            <a:r>
              <a:rPr lang="en-US" sz="1050" dirty="0" err="1" smtClean="0"/>
              <a:t>primara</a:t>
            </a:r>
            <a:r>
              <a:rPr lang="en-US" sz="1050" dirty="0" smtClean="0"/>
              <a:t> 2013. </a:t>
            </a:r>
          </a:p>
          <a:p>
            <a:r>
              <a:rPr lang="en-US" sz="1050" dirty="0" err="1" smtClean="0"/>
              <a:t>Sursa</a:t>
            </a:r>
            <a:r>
              <a:rPr lang="en-US" sz="1050" dirty="0" smtClean="0"/>
              <a:t>: O’Donnell C </a:t>
            </a:r>
            <a:r>
              <a:rPr lang="en-US" sz="1050" dirty="0" err="1" smtClean="0"/>
              <a:t>si</a:t>
            </a:r>
            <a:r>
              <a:rPr lang="en-US" sz="1050" dirty="0" smtClean="0"/>
              <a:t> </a:t>
            </a:r>
            <a:r>
              <a:rPr lang="en-US" sz="1050" dirty="0" err="1" smtClean="0"/>
              <a:t>altii</a:t>
            </a:r>
            <a:r>
              <a:rPr lang="en-US" sz="1050" dirty="0" smtClean="0"/>
              <a:t>, </a:t>
            </a:r>
            <a:r>
              <a:rPr lang="en-US" sz="1050" dirty="0" err="1" smtClean="0"/>
              <a:t>Accesul</a:t>
            </a:r>
            <a:r>
              <a:rPr lang="en-US" sz="1050" dirty="0" smtClean="0"/>
              <a:t> la </a:t>
            </a:r>
            <a:r>
              <a:rPr lang="en-US" sz="1050" dirty="0" err="1" smtClean="0"/>
              <a:t>servicii</a:t>
            </a:r>
            <a:r>
              <a:rPr lang="en-US" sz="1050" dirty="0" smtClean="0"/>
              <a:t> </a:t>
            </a:r>
            <a:r>
              <a:rPr lang="en-US" sz="1050" dirty="0" err="1" smtClean="0"/>
              <a:t>medicale</a:t>
            </a:r>
            <a:r>
              <a:rPr lang="en-US" sz="1050" dirty="0" smtClean="0"/>
              <a:t> </a:t>
            </a:r>
            <a:r>
              <a:rPr lang="en-US" sz="1050" dirty="0" err="1" smtClean="0"/>
              <a:t>pentru</a:t>
            </a:r>
            <a:r>
              <a:rPr lang="en-US" sz="1050" dirty="0" smtClean="0"/>
              <a:t> </a:t>
            </a:r>
            <a:r>
              <a:rPr lang="en-US" sz="1050" dirty="0" err="1" smtClean="0"/>
              <a:t>migrantii</a:t>
            </a:r>
            <a:r>
              <a:rPr lang="en-US" sz="1050" dirty="0" smtClean="0"/>
              <a:t> din </a:t>
            </a:r>
            <a:r>
              <a:rPr lang="en-US" sz="1050" dirty="0" err="1" smtClean="0"/>
              <a:t>Europa</a:t>
            </a:r>
            <a:r>
              <a:rPr lang="en-US" sz="1050" dirty="0" smtClean="0"/>
              <a:t>. The Lancet; 2013: 382:393</a:t>
            </a:r>
            <a:endParaRPr lang="el-GR" sz="1050" dirty="0" smtClean="0"/>
          </a:p>
          <a:p>
            <a:r>
              <a:rPr lang="en-US" sz="1050" dirty="0" smtClean="0"/>
              <a:t> </a:t>
            </a:r>
            <a:endParaRPr lang="el-GR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733800"/>
            <a:ext cx="2847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5000636"/>
            <a:ext cx="29146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3686" y="6019800"/>
            <a:ext cx="2300314" cy="53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14" name="TextBox 13"/>
          <p:cNvSpPr txBox="1"/>
          <p:nvPr/>
        </p:nvSpPr>
        <p:spPr>
          <a:xfrm>
            <a:off x="609600" y="1752600"/>
            <a:ext cx="4724400" cy="160043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Utilizarea</a:t>
            </a:r>
            <a:r>
              <a:rPr lang="en-US" sz="1600" dirty="0" smtClean="0"/>
              <a:t> </a:t>
            </a:r>
            <a:r>
              <a:rPr lang="en-US" sz="1600" dirty="0" err="1" smtClean="0"/>
              <a:t>crescuta</a:t>
            </a:r>
            <a:r>
              <a:rPr lang="en-US" sz="1600" dirty="0" smtClean="0"/>
              <a:t> a </a:t>
            </a:r>
            <a:r>
              <a:rPr lang="en-US" sz="1600" dirty="0" err="1" smtClean="0"/>
              <a:t>serviciilor</a:t>
            </a:r>
            <a:r>
              <a:rPr lang="en-US" sz="1600" dirty="0" smtClean="0"/>
              <a:t> </a:t>
            </a:r>
            <a:r>
              <a:rPr lang="en-US" sz="1600" dirty="0" err="1" smtClean="0"/>
              <a:t>medicale</a:t>
            </a:r>
            <a:r>
              <a:rPr lang="en-US" sz="1600" dirty="0" smtClean="0"/>
              <a:t> </a:t>
            </a:r>
            <a:r>
              <a:rPr lang="en-US" sz="1600" dirty="0" err="1" smtClean="0"/>
              <a:t>publice</a:t>
            </a:r>
            <a:endParaRPr lang="en-US" sz="1600" dirty="0" smtClean="0"/>
          </a:p>
          <a:p>
            <a:r>
              <a:rPr lang="en-US" sz="1600" dirty="0" err="1" smtClean="0"/>
              <a:t>Vizitele</a:t>
            </a:r>
            <a:r>
              <a:rPr lang="en-US" sz="1600" dirty="0" smtClean="0"/>
              <a:t> </a:t>
            </a:r>
            <a:r>
              <a:rPr lang="en-US" sz="1600" dirty="0" err="1" smtClean="0"/>
              <a:t>crescute</a:t>
            </a:r>
            <a:r>
              <a:rPr lang="en-US" sz="1600" dirty="0" smtClean="0"/>
              <a:t> la </a:t>
            </a:r>
            <a:r>
              <a:rPr lang="en-US" sz="1600" dirty="0" err="1" smtClean="0"/>
              <a:t>Departamentul</a:t>
            </a:r>
            <a:r>
              <a:rPr lang="en-US" sz="1600" dirty="0" smtClean="0"/>
              <a:t> de </a:t>
            </a:r>
            <a:r>
              <a:rPr lang="en-US" sz="1600" dirty="0" err="1" smtClean="0"/>
              <a:t>Urgenta</a:t>
            </a:r>
            <a:endParaRPr lang="en-US" sz="1600" dirty="0" smtClean="0"/>
          </a:p>
          <a:p>
            <a:r>
              <a:rPr lang="en-US" sz="1600" dirty="0" err="1" smtClean="0"/>
              <a:t>Vizitele</a:t>
            </a:r>
            <a:r>
              <a:rPr lang="en-US" sz="1600" dirty="0" smtClean="0"/>
              <a:t> </a:t>
            </a:r>
            <a:r>
              <a:rPr lang="en-US" sz="1600" dirty="0" err="1" smtClean="0"/>
              <a:t>crescute</a:t>
            </a:r>
            <a:r>
              <a:rPr lang="en-US" sz="1600" dirty="0" smtClean="0"/>
              <a:t> ale </a:t>
            </a:r>
            <a:r>
              <a:rPr lang="en-US" sz="1600" dirty="0" err="1" smtClean="0"/>
              <a:t>pacientilor</a:t>
            </a:r>
            <a:r>
              <a:rPr lang="en-US" sz="1600" dirty="0" smtClean="0"/>
              <a:t> </a:t>
            </a:r>
            <a:r>
              <a:rPr lang="en-US" sz="1600" dirty="0" err="1" smtClean="0"/>
              <a:t>externi</a:t>
            </a:r>
            <a:endParaRPr lang="en-US" sz="1600" dirty="0" smtClean="0"/>
          </a:p>
          <a:p>
            <a:r>
              <a:rPr lang="en-US" sz="1600" dirty="0" err="1" smtClean="0"/>
              <a:t>Cresterea</a:t>
            </a:r>
            <a:r>
              <a:rPr lang="en-US" sz="1600" dirty="0" smtClean="0"/>
              <a:t> </a:t>
            </a:r>
            <a:r>
              <a:rPr lang="en-US" sz="1600" dirty="0" err="1" smtClean="0"/>
              <a:t>numarului</a:t>
            </a:r>
            <a:r>
              <a:rPr lang="en-US" sz="1600" dirty="0" smtClean="0"/>
              <a:t> </a:t>
            </a:r>
            <a:r>
              <a:rPr lang="en-US" sz="1600" dirty="0" err="1" smtClean="0"/>
              <a:t>pacientilor</a:t>
            </a:r>
            <a:r>
              <a:rPr lang="en-US" sz="1600" dirty="0" smtClean="0"/>
              <a:t> </a:t>
            </a:r>
            <a:r>
              <a:rPr lang="en-US" sz="1600" dirty="0" err="1" smtClean="0"/>
              <a:t>neasigurati</a:t>
            </a:r>
            <a:endParaRPr lang="en-US" sz="1600" dirty="0" smtClean="0"/>
          </a:p>
          <a:p>
            <a:endParaRPr lang="en-US" dirty="0"/>
          </a:p>
        </p:txBody>
      </p:sp>
      <p:sp useBgFill="1">
        <p:nvSpPr>
          <p:cNvPr id="15" name="TextBox 14"/>
          <p:cNvSpPr txBox="1"/>
          <p:nvPr/>
        </p:nvSpPr>
        <p:spPr>
          <a:xfrm>
            <a:off x="381000" y="3733801"/>
            <a:ext cx="4953000" cy="258532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Reducerea</a:t>
            </a:r>
            <a:r>
              <a:rPr lang="en-US" dirty="0" smtClean="0"/>
              <a:t> </a:t>
            </a:r>
            <a:r>
              <a:rPr lang="en-US" dirty="0" err="1" smtClean="0"/>
              <a:t>cheltuielilor</a:t>
            </a:r>
            <a:r>
              <a:rPr lang="en-US" dirty="0" smtClean="0"/>
              <a:t> in </a:t>
            </a:r>
            <a:r>
              <a:rPr lang="en-US" dirty="0" err="1" smtClean="0"/>
              <a:t>sanatatea</a:t>
            </a:r>
            <a:r>
              <a:rPr lang="en-US" dirty="0" smtClean="0"/>
              <a:t> </a:t>
            </a:r>
            <a:r>
              <a:rPr lang="en-US" dirty="0" err="1" smtClean="0"/>
              <a:t>publica</a:t>
            </a:r>
            <a:endParaRPr lang="en-US" dirty="0" smtClean="0"/>
          </a:p>
          <a:p>
            <a:r>
              <a:rPr lang="en-US" dirty="0" err="1" smtClean="0"/>
              <a:t>Reducerea</a:t>
            </a:r>
            <a:r>
              <a:rPr lang="en-US" dirty="0" smtClean="0"/>
              <a:t> </a:t>
            </a:r>
            <a:r>
              <a:rPr lang="en-US" dirty="0" err="1" smtClean="0"/>
              <a:t>proviziilor</a:t>
            </a:r>
            <a:r>
              <a:rPr lang="en-US" dirty="0" smtClean="0"/>
              <a:t> </a:t>
            </a:r>
            <a:r>
              <a:rPr lang="en-US" dirty="0" err="1" smtClean="0"/>
              <a:t>medicale</a:t>
            </a:r>
            <a:endParaRPr lang="en-US" dirty="0" smtClean="0"/>
          </a:p>
          <a:p>
            <a:r>
              <a:rPr lang="en-US" dirty="0" err="1" smtClean="0"/>
              <a:t>Reducerea</a:t>
            </a:r>
            <a:r>
              <a:rPr lang="en-US" dirty="0" smtClean="0"/>
              <a:t> </a:t>
            </a:r>
            <a:r>
              <a:rPr lang="en-US" dirty="0" err="1" smtClean="0"/>
              <a:t>lipsei</a:t>
            </a:r>
            <a:r>
              <a:rPr lang="en-US" dirty="0" smtClean="0"/>
              <a:t> de personal in </a:t>
            </a:r>
            <a:r>
              <a:rPr lang="en-US" dirty="0" err="1" smtClean="0"/>
              <a:t>spitale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centrele</a:t>
            </a:r>
            <a:r>
              <a:rPr lang="en-US" dirty="0" smtClean="0"/>
              <a:t> de </a:t>
            </a:r>
            <a:r>
              <a:rPr lang="en-US" dirty="0" err="1" smtClean="0"/>
              <a:t>asistenta</a:t>
            </a:r>
            <a:r>
              <a:rPr lang="en-US" dirty="0" smtClean="0"/>
              <a:t> </a:t>
            </a:r>
            <a:r>
              <a:rPr lang="en-US" dirty="0" err="1" smtClean="0"/>
              <a:t>medicala</a:t>
            </a:r>
            <a:r>
              <a:rPr lang="en-US" dirty="0" smtClean="0"/>
              <a:t> </a:t>
            </a:r>
            <a:r>
              <a:rPr lang="en-US" dirty="0" err="1" smtClean="0"/>
              <a:t>primara</a:t>
            </a:r>
            <a:endParaRPr lang="en-US" dirty="0" smtClean="0"/>
          </a:p>
          <a:p>
            <a:r>
              <a:rPr lang="en-US" dirty="0" err="1" smtClean="0"/>
              <a:t>Salariile</a:t>
            </a:r>
            <a:r>
              <a:rPr lang="en-US" dirty="0" smtClean="0"/>
              <a:t> </a:t>
            </a:r>
            <a:r>
              <a:rPr lang="en-US" dirty="0" err="1" smtClean="0"/>
              <a:t>asistentelor</a:t>
            </a:r>
            <a:r>
              <a:rPr lang="en-US" dirty="0" smtClean="0"/>
              <a:t> </a:t>
            </a:r>
            <a:r>
              <a:rPr lang="en-US" dirty="0" err="1" smtClean="0"/>
              <a:t>medicale</a:t>
            </a:r>
            <a:r>
              <a:rPr lang="en-US" dirty="0" smtClean="0"/>
              <a:t> au </a:t>
            </a:r>
            <a:r>
              <a:rPr lang="en-US" dirty="0" err="1" smtClean="0"/>
              <a:t>scazut</a:t>
            </a:r>
            <a:r>
              <a:rPr lang="en-US" dirty="0" smtClean="0"/>
              <a:t> cu 14%</a:t>
            </a:r>
          </a:p>
          <a:p>
            <a:r>
              <a:rPr lang="en-US" dirty="0" err="1" smtClean="0"/>
              <a:t>Reducerea</a:t>
            </a:r>
            <a:r>
              <a:rPr lang="en-US" dirty="0" smtClean="0"/>
              <a:t> </a:t>
            </a:r>
            <a:r>
              <a:rPr lang="en-US" dirty="0" err="1" smtClean="0"/>
              <a:t>calitatii</a:t>
            </a:r>
            <a:r>
              <a:rPr lang="en-US" dirty="0" smtClean="0"/>
              <a:t> </a:t>
            </a:r>
            <a:r>
              <a:rPr lang="en-US" dirty="0" err="1" smtClean="0"/>
              <a:t>serviciilor</a:t>
            </a:r>
            <a:r>
              <a:rPr lang="en-US" dirty="0" smtClean="0"/>
              <a:t> </a:t>
            </a:r>
            <a:r>
              <a:rPr lang="en-US" dirty="0" err="1" smtClean="0"/>
              <a:t>oferite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959" y="1676400"/>
            <a:ext cx="8947041" cy="139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"/>
            <a:ext cx="8991600" cy="131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00400"/>
            <a:ext cx="890950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0" y="6400800"/>
            <a:ext cx="27703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+mj-lt"/>
              </a:rPr>
              <a:t>Sursa</a:t>
            </a:r>
            <a:r>
              <a:rPr lang="en-US" sz="1200" dirty="0" smtClean="0">
                <a:latin typeface="+mj-lt"/>
              </a:rPr>
              <a:t>: </a:t>
            </a:r>
            <a:r>
              <a:rPr lang="en-US" sz="1200" dirty="0" err="1" smtClean="0">
                <a:latin typeface="+mj-lt"/>
              </a:rPr>
              <a:t>Tsiligianni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 err="1" smtClean="0">
                <a:latin typeface="+mj-lt"/>
              </a:rPr>
              <a:t>si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 err="1" smtClean="0">
                <a:latin typeface="+mj-lt"/>
              </a:rPr>
              <a:t>altii</a:t>
            </a:r>
            <a:r>
              <a:rPr lang="en-US" sz="1200" dirty="0" smtClean="0">
                <a:latin typeface="+mj-lt"/>
              </a:rPr>
              <a:t>, RRH 2013</a:t>
            </a:r>
            <a:endParaRPr lang="el-GR" sz="1200" dirty="0">
              <a:latin typeface="+mj-lt"/>
            </a:endParaRP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228600" y="0"/>
            <a:ext cx="8153400" cy="533400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Impactul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crizei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financiare</a:t>
            </a:r>
            <a:r>
              <a:rPr lang="en-US" dirty="0" smtClean="0">
                <a:solidFill>
                  <a:srgbClr val="0070C0"/>
                </a:solidFill>
              </a:rPr>
              <a:t>- II   </a:t>
            </a:r>
            <a:endParaRPr lang="el-G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4340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59682"/>
            <a:ext cx="5486400" cy="639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143116"/>
            <a:ext cx="2414954" cy="300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04147" y="6581001"/>
            <a:ext cx="27927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latin typeface="+mj-lt"/>
              </a:rPr>
              <a:t>Sursa</a:t>
            </a:r>
            <a:r>
              <a:rPr lang="en-US" sz="1200" i="1" dirty="0" smtClean="0">
                <a:latin typeface="+mj-lt"/>
              </a:rPr>
              <a:t>: </a:t>
            </a:r>
            <a:r>
              <a:rPr lang="en-US" sz="1200" i="1" dirty="0" err="1" smtClean="0">
                <a:latin typeface="+mj-lt"/>
              </a:rPr>
              <a:t>Kousoulis</a:t>
            </a:r>
            <a:r>
              <a:rPr lang="en-US" sz="1200" i="1" dirty="0" smtClean="0">
                <a:latin typeface="+mj-lt"/>
              </a:rPr>
              <a:t> </a:t>
            </a:r>
            <a:r>
              <a:rPr lang="en-US" sz="1200" i="1" dirty="0" err="1" smtClean="0">
                <a:latin typeface="+mj-lt"/>
              </a:rPr>
              <a:t>si</a:t>
            </a:r>
            <a:r>
              <a:rPr lang="en-US" sz="1200" i="1" dirty="0" smtClean="0">
                <a:latin typeface="+mj-lt"/>
              </a:rPr>
              <a:t> </a:t>
            </a:r>
            <a:r>
              <a:rPr lang="en-US" sz="1200" i="1" dirty="0" err="1" smtClean="0">
                <a:latin typeface="+mj-lt"/>
              </a:rPr>
              <a:t>altii</a:t>
            </a:r>
            <a:r>
              <a:rPr lang="en-US" sz="1200" i="1" dirty="0" smtClean="0">
                <a:latin typeface="+mj-lt"/>
              </a:rPr>
              <a:t>, BJGP </a:t>
            </a:r>
            <a:r>
              <a:rPr lang="en-US" sz="1200" i="1" dirty="0">
                <a:latin typeface="+mj-lt"/>
              </a:rPr>
              <a:t>2012</a:t>
            </a:r>
            <a:endParaRPr lang="el-GR" sz="1200" i="1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66800" y="5929306"/>
            <a:ext cx="3571900" cy="928694"/>
          </a:xfrm>
          <a:prstGeom prst="ellipse">
            <a:avLst/>
          </a:prstGeom>
          <a:solidFill>
            <a:schemeClr val="bg2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42844" y="0"/>
            <a:ext cx="8153400" cy="609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Impactul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crizei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financiare</a:t>
            </a:r>
            <a:r>
              <a:rPr lang="en-US" dirty="0" smtClean="0">
                <a:solidFill>
                  <a:srgbClr val="0070C0"/>
                </a:solidFill>
              </a:rPr>
              <a:t> - III   </a:t>
            </a:r>
            <a:endParaRPr lang="el-G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49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3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</a:t>
            </a:r>
            <a:r>
              <a:rPr lang="en-US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 </a:t>
            </a:r>
            <a:r>
              <a:rPr lang="en-US" spc="3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invatat</a:t>
            </a:r>
            <a:r>
              <a:rPr lang="en-US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din </a:t>
            </a:r>
            <a:r>
              <a:rPr lang="en-US" spc="3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studiul</a:t>
            </a:r>
            <a:r>
              <a:rPr lang="en-US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international – QUALICOPC </a:t>
            </a:r>
            <a:endParaRPr lang="en-US" spc="3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15</a:t>
            </a:fld>
            <a:endParaRPr kumimoji="0"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257800" cy="7159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       </a:t>
            </a:r>
            <a:r>
              <a:rPr lang="en-US" dirty="0" err="1" smtClean="0">
                <a:solidFill>
                  <a:srgbClr val="0070C0"/>
                </a:solidFill>
              </a:rPr>
              <a:t>Participanti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6629400" cy="1295401"/>
          </a:xfrm>
        </p:spPr>
        <p:txBody>
          <a:bodyPr>
            <a:noAutofit/>
          </a:bodyPr>
          <a:lstStyle/>
          <a:p>
            <a:r>
              <a:rPr lang="en-GB" sz="1600" dirty="0" err="1" smtClean="0"/>
              <a:t>Clinica</a:t>
            </a:r>
            <a:r>
              <a:rPr lang="en-GB" sz="1600" dirty="0" smtClean="0"/>
              <a:t> de </a:t>
            </a:r>
            <a:r>
              <a:rPr lang="en-GB" sz="1600" dirty="0" err="1" smtClean="0"/>
              <a:t>Medicina</a:t>
            </a:r>
            <a:r>
              <a:rPr lang="en-GB" sz="1600" dirty="0" smtClean="0"/>
              <a:t> </a:t>
            </a:r>
            <a:r>
              <a:rPr lang="en-GB" sz="1600" dirty="0" err="1" smtClean="0"/>
              <a:t>Sociala</a:t>
            </a:r>
            <a:r>
              <a:rPr lang="en-GB" sz="1600" dirty="0" smtClean="0"/>
              <a:t> </a:t>
            </a:r>
            <a:r>
              <a:rPr lang="en-GB" sz="1600" dirty="0" err="1" smtClean="0"/>
              <a:t>si</a:t>
            </a:r>
            <a:r>
              <a:rPr lang="en-GB" sz="1600" dirty="0" smtClean="0"/>
              <a:t> de </a:t>
            </a:r>
            <a:r>
              <a:rPr lang="en-GB" sz="1600" dirty="0" err="1" smtClean="0"/>
              <a:t>Familie</a:t>
            </a:r>
            <a:r>
              <a:rPr lang="en-GB" sz="1600" dirty="0" smtClean="0"/>
              <a:t>, </a:t>
            </a:r>
            <a:r>
              <a:rPr lang="en-GB" sz="1600" dirty="0" err="1" smtClean="0"/>
              <a:t>Universitatea</a:t>
            </a:r>
            <a:r>
              <a:rPr lang="en-GB" sz="1600" dirty="0" smtClean="0"/>
              <a:t> din </a:t>
            </a:r>
            <a:r>
              <a:rPr lang="en-GB" sz="1600" dirty="0" err="1" smtClean="0"/>
              <a:t>Creta</a:t>
            </a:r>
            <a:r>
              <a:rPr lang="en-GB" sz="1600" dirty="0" smtClean="0"/>
              <a:t> </a:t>
            </a:r>
            <a:r>
              <a:rPr lang="en-GB" sz="1600" dirty="0"/>
              <a:t>in </a:t>
            </a:r>
            <a:r>
              <a:rPr lang="en-GB" sz="1600" dirty="0" err="1" smtClean="0"/>
              <a:t>cooperare</a:t>
            </a:r>
            <a:r>
              <a:rPr lang="en-GB" sz="1600" dirty="0" smtClean="0"/>
              <a:t> cu </a:t>
            </a:r>
            <a:r>
              <a:rPr lang="en-GB" sz="1600" dirty="0" err="1" smtClean="0"/>
              <a:t>Asociatia</a:t>
            </a:r>
            <a:r>
              <a:rPr lang="en-GB" sz="1600" dirty="0" smtClean="0"/>
              <a:t> de Medici </a:t>
            </a:r>
            <a:r>
              <a:rPr lang="en-GB" sz="1600" dirty="0" err="1" smtClean="0"/>
              <a:t>Primari</a:t>
            </a:r>
            <a:r>
              <a:rPr lang="en-GB" sz="1600" dirty="0" smtClean="0"/>
              <a:t> din </a:t>
            </a:r>
            <a:r>
              <a:rPr lang="en-GB" sz="1600" dirty="0" err="1" smtClean="0"/>
              <a:t>Grecia</a:t>
            </a:r>
            <a:r>
              <a:rPr lang="en-GB" sz="1600" dirty="0" smtClean="0"/>
              <a:t> (ELEGEIA) a </a:t>
            </a:r>
            <a:r>
              <a:rPr lang="en-GB" sz="1600" dirty="0" err="1" smtClean="0"/>
              <a:t>reprezentat</a:t>
            </a:r>
            <a:r>
              <a:rPr lang="en-GB" sz="1600" dirty="0" smtClean="0"/>
              <a:t> </a:t>
            </a:r>
            <a:r>
              <a:rPr lang="en-GB" sz="1600" dirty="0" err="1" smtClean="0"/>
              <a:t>Grecia</a:t>
            </a:r>
            <a:r>
              <a:rPr lang="en-GB" sz="1600" dirty="0" smtClean="0"/>
              <a:t> </a:t>
            </a:r>
            <a:r>
              <a:rPr lang="en-GB" sz="1600" dirty="0"/>
              <a:t>in </a:t>
            </a:r>
            <a:r>
              <a:rPr lang="en-GB" sz="1600" dirty="0" err="1" smtClean="0"/>
              <a:t>proiectul</a:t>
            </a:r>
            <a:r>
              <a:rPr lang="en-GB" sz="1600" dirty="0" smtClean="0"/>
              <a:t> QUALICOPC.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err="1" smtClean="0"/>
              <a:t>Studiul</a:t>
            </a:r>
            <a:r>
              <a:rPr lang="en-US" sz="1600" dirty="0" smtClean="0"/>
              <a:t> a </a:t>
            </a:r>
            <a:r>
              <a:rPr lang="en-US" sz="1600" dirty="0" err="1" smtClean="0"/>
              <a:t>implicat</a:t>
            </a:r>
            <a:r>
              <a:rPr lang="en-US" sz="1600" dirty="0" smtClean="0"/>
              <a:t> </a:t>
            </a:r>
            <a:r>
              <a:rPr lang="en-US" sz="1600" dirty="0" err="1" smtClean="0"/>
              <a:t>sapte</a:t>
            </a:r>
            <a:r>
              <a:rPr lang="en-US" sz="1600" dirty="0" smtClean="0"/>
              <a:t> </a:t>
            </a:r>
            <a:r>
              <a:rPr lang="en-US" sz="1600" dirty="0" err="1" smtClean="0"/>
              <a:t>medici</a:t>
            </a:r>
            <a:r>
              <a:rPr lang="en-US" sz="1600" dirty="0" smtClean="0"/>
              <a:t> </a:t>
            </a:r>
            <a:r>
              <a:rPr lang="en-US" sz="1600" dirty="0" err="1" smtClean="0"/>
              <a:t>primari</a:t>
            </a:r>
            <a:r>
              <a:rPr lang="en-US" sz="1600" dirty="0" smtClean="0"/>
              <a:t>/</a:t>
            </a:r>
            <a:r>
              <a:rPr lang="en-US" sz="1600" dirty="0" err="1" smtClean="0"/>
              <a:t>coordonatori</a:t>
            </a:r>
            <a:r>
              <a:rPr lang="en-US" sz="1600" dirty="0" smtClean="0"/>
              <a:t>, </a:t>
            </a:r>
            <a:r>
              <a:rPr lang="en-US" sz="1600" dirty="0" err="1" smtClean="0"/>
              <a:t>unul</a:t>
            </a:r>
            <a:r>
              <a:rPr lang="en-US" sz="1600" dirty="0" smtClean="0"/>
              <a:t> in </a:t>
            </a:r>
            <a:r>
              <a:rPr lang="en-US" sz="1600" dirty="0" err="1" smtClean="0"/>
              <a:t>fiecare</a:t>
            </a:r>
            <a:r>
              <a:rPr lang="en-US" sz="1600" dirty="0" smtClean="0"/>
              <a:t> </a:t>
            </a:r>
            <a:r>
              <a:rPr lang="en-US" sz="1600" dirty="0" err="1" smtClean="0"/>
              <a:t>regiune</a:t>
            </a:r>
            <a:r>
              <a:rPr lang="en-US" sz="1600" dirty="0" smtClean="0"/>
              <a:t> </a:t>
            </a:r>
            <a:r>
              <a:rPr lang="en-US" sz="1600" dirty="0" err="1" smtClean="0"/>
              <a:t>sanitara</a:t>
            </a:r>
            <a:r>
              <a:rPr lang="en-US" sz="1600" dirty="0" smtClean="0"/>
              <a:t> a </a:t>
            </a:r>
            <a:r>
              <a:rPr lang="en-US" sz="1600" dirty="0" err="1" smtClean="0"/>
              <a:t>Greciei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</p:txBody>
      </p:sp>
      <p:sp>
        <p:nvSpPr>
          <p:cNvPr id="4" name="AutoShape 2" descr="data:image/jpeg;base64,/9j/4AAQSkZJRgABAQAAAQABAAD/2wCEAAkGBxQSEBUUEBQVFRQUFRQUEBUQFBYUFRgVFBQXFxYVFRUYHSggGBolHBQUITEhJSkrLi4uFx8zODMsNygtLisBCgoKDg0OGxAQGiwkICQsLCwsLCwsLCwsLCwsLCwsLCwsLCwsLCwsLCwsLCwsLCwsLCwsLCwsLCwsLCwsLCwsLP/AABEIAOIA3wMBEQACEQEDEQH/xAAbAAABBQEBAAAAAAAAAAAAAAAAAQMEBQYCB//EAEcQAAEDAQUDCAcFBgUDBQAAAAEAAgMRBAUGEiExQVETIjJhcYGRoQdCUnKxwdEjYpKi4RUkgrLC8BQzQ1OTc6PxFjRjg+L/xAAaAQEAAwEBAQAAAAAAAAAAAAAAAQIEAwUG/8QANhEAAgIBAwEDDAEEAgMBAAAAAAECAxEEEjEhE0FRBRQiMmFxgZGhsdHw4SMzQsEVUkOC8UT/2gAMAwEAAhEDEQA/APcUAIAQAgBACAEAIAqgG3SgICPJb2jegIst8NG9ARX380b0AycRs9oeKjKLbZeB03ETT6w8VOSMMkR34070IJcV6NO9ASmWoHegHQ4IDpACAEAIAQAgBACAEAIAQAgBACAEAhKAYmtQagKa8L+YwElwAG0k0CZwSk5PCMTe/pFibUMJkP3Nn4jp4LlK6K4N1Xk66frdPeZ04tttpNLLCSOLWuk/MKNHeuTuk+DYtBRX/cl9cfydtuG9pum7kx9+VrPKKp8VRzk+8t2mjr4Wfh+Rwejy0u/zLS2u/wDzJPMkKvUf8hWvVh9kKfRmd9oB/wDp/wD2oH/J+Efr/Bw70cvHRtLf+IjzD1GSf+Ri+Y/X+Bl+D7bH/lTtPZJIw+BFPNSp4HndE/Wj9Exvl70s+rmveB1NlH5DmV1c/EjstHZxhfNffoTLv9Iz2HLPGajbkOo7Wu2eK6q/xRys8l99cvn+UbS5McQzUDZBX2Xc13gV1jOMuDz7dLbV6y+PJq7LebXb1czlgyQFAdoAQAgBACAEAIAQAgBACAEA3JIAgKa875awEkgU21KEpNvCPNMQ+kGpyWYZ3E0DtctTsDQNXHsXCVy7j1KPJsn6VrwvD94IVjwhbraQ+1vMTDqBJq7+GIaN7XEHqK4vdLk0PU0ULbUsv2fk1VgwfYbLQvaJHj1pznPczojwRRMstVfb0XRez8lnJe7WikbdBs2NHcArbTmtO36zIct7SHZQdgr8U2o7LTwRFfbZDtee7T4JhHRVQXcMOtD/AGneJTCL7I+A2bU8eu7xKjCJ7OPgJ+0ZB61e0AqrgiOwrfcdtvhw6TQezRUdaKPSx7mcWmWzzikzGnhyjQadjty5uElwUVV1fWL+RRXjgyN3Os7yw7Q1xzN7nbR5qFa1yd69bJdJr8kGz3zbbA4CWrmbBmOZp92T5HwWmu99zyWnptPqFmHR+z/aPQMMY3jnoK5X72O0Pdx7lqhYpHlajSWU89V4m4sltDhtVzKTAUAqAEAIAQAgBACAEAICPaLQGhAYzFWLGQNJcdfVaOkT1BVlNRXU70aed0sR+Z55Z7PbL3kNPs4Aec415MdX/wAjurYOpZZTcz2EqNHHxl9f4Ru7nuCy3e0FozS01kfQyHjl9gdnmiRhsut1Dx3eHcOWq9nu0bzR1bfFWwWhRFc9SvJ4qTuclAclCTgqCw25CRpxUFkMvKgshh5Qshl5UFjmO0uYeaSPh4Ksop8kSrjPlEyO82vGWUCh0NRVp7Qs8qWusTLPSyj1h/JUXrhcH7Symh2hldO1jtx/vRRC5rpIvVq2vRs/feSsM42kgfyVrroaZyKOb74+a313eJy1Pk9SW+n5fj8Hrd03s2RoIIIIqCDULSeO008MuGuqhB0gBACAEAIAQAgI9qtAaEB57jXF7YGkDV56DfmeAXOdiia9LpJXvwXiZbDGFZLc/wDxNuLuSdqxvRdIN1PYj8z5nL1k8s9K/Uw08eyq5+35Zu7Rb2RNEcAaA0ZRlADWgbmgK6RihS5vdMqXPJNSak7SVY1JJdEIgEQCFCTkoSdOsr/Yd+EqCN8fEiOQuhp5UFkMPKguhh5UFkMPchZDD3KCyGXuUF0OWS8HRnTVu9p2d3Bc5wUjlbRGxdefEn22xQ21lRo8bHDpN6nDeP7C4JyrZijKzTSw+CquW+prum5OWpjrWg1oD68Z3jq+BW2q75HW/Tw1Ud8PW/ejPZLhvlszGua4EOFQQtieeDwpRcXtlyX7XVUlTpACAEAIAQDU8tAgMFjfFAgjO9x0Y3ifoqTntRp0umd88d3eY/BuGnWuT/F2znRk1ja7/UI3kf7Y3Df2bcnVvLPU1OojTHsquft/JtLyvKvMjOmwkb+odSukZKacelIqwrGkVCAqgCqEibUBprqusRjM8AvP5eodfWqNmC25yeFwWJKrk4FXel1slFQA1+5w08Qil4neq+UH14MfbIHRmjwR2/Iq56cJKSyiE8qDqhh7lBZEd7lBdDL3KCyGHuQshl7lBYSC1OjdmYaEeB6jxCrJJrDE64zWJGgcIrdDR2jh+JjuI4grP1rZ5coz00/Z9ypw9fEl3WgxTV5MnncBXZIzqO/6hbabfkdNTp46mG+HP70Z7bc94iRoINQRUELaeBwW4KAVACAEAjjRAZnE17tijc5xoGgkqG8LLLQg5yUY8s8ouWwvvW2OkmqIIyMw6trYgeJ2k8O0LFKW55Pdm46SpQjy/wBz+Df3pbQ0clHQAAA5dAANjRwVooxUVZ9ORUqxqOgUAVUkC1QCVUElg6xxxhr3yZg7VrWChPedgQ4KcpNpLBbWW+o3AlxyZdgcakim5VaM89PJPp1OTfsPtH8JVcMebWDsVvjf0XtJO6tD4KrTRR1TjyhbRE14yvAI4FUy0RGTi8oyd+XKYwXxasGrhvb19YV4zyejRqdz2y5M49ysbkR3uQskMPcoLpDD3KCyGXuUFkhl7kLJC2W2OieHsOo8CN4KrJJrBFlUbI7ZGmt9mZbrOHMoHiuSu0O3sd1H6FcIt1ywzyIuWms2y4/ep16O8ROik/w0pI1IjzbQRtjPnTv6l6VM/wDE5+UdMv70Pj+T2aw2jM0LQeQS0AIAQEK8bRlaUB4vjq9H2m0NssOpLgCBvcdgPUNp/RZrp9x7Pk+lVwd0/wBX8mwslnZYbK2KPUgbd7nnpPP98AuMVkz5d9jk/wB9hV5uK6mw6BQCoBaoQFUAhKEiySk0qa0FB1AbkISSGSULDsdhkf0WO7xQeJUNoq7IR5ZIZh+Q9ItaN+tT5Kjmjm9VBcF5YbNyTA3MXU3n4DqXKUssx2T3yzjA3eVoayNzn7MpGu+o2Ki6sVQcpJI83kctB7yQw9ygskR3uUF0hh7lBZIZe5CyQy9ygsNEoWLO4Lz5CTU8x2j+rg7uVJx3Iy6qjtYdOVx+Cdi+7i1zbRFpq3OW7nDoPHkPBVpn3GLSWZTql++KPR8BYgFohaT0hzZBwcNvcdD3r1IS3LJ42podNjj3d3uN3G6oVzgdIBHGgQGLxtfAhhe47hoOJOgHiqyltWTtRU7bFAwno4u4ufJa5dSS5sZPE6yP/p/EsDZ62uswlVH98C7t9q5R5O4aN7F1isIiqvZHAwCrFzqqAXMgDMhAZkJOoo3PNGgk8AhDaissuLLcB2yup91up7CVRzMs9Uv8UWkFhjZ0WivE6nxKo5NmeVs5csdkfQakDtVHk5pFfar2iZteD1N5xU7GztGiyXCKe2YoFDybDXcX7PAKVX4mqGif+TMzb7e+U1kcTw3AdgV8YN9dUYLEUV73KDskR3uUFkhh7lBdIYe5CyQw9ygskNkoWEQgRAbDDlpE9ndDJrlGU9bDoO8bPBZ7FtllHj6yt1WKyPf9yHg+2usduMLzzXuyHhm2sd3g0/iC3UT6+8jXVq6lWR5XX4d/yPdbsnzNC2HhE5ARrbJRpQHi3pLvAyTMgZqSQSOJJysHjVZ75dx7HkytJStfu/JpOSFmsjImbmhleJ2vd3mp71mh1Zzhm21zfv8AwVYK7G06DkIOg5SRgXMgDMgDMgNRh2NohzAakmp36blzmzz9S3vwWTnLnnxM5RW6a1Vo1oA3FlD5lXW011xo5bKa0WS0OPOa89pqrbkao2VLhogyWKX/AG3eBTKOqth4kOWF/sO/CVGUdVKPiQpajaCO0KDpHDIj5FB1SI73oWSGHvUFkhh71BdIbKEiIQIgBCCdcls5KdrtxOV/uu2+Gh7lWcco4aivtK2i1xtZKOjmboegSOI5zD8fAKlEu4w6Kaadb/fE9SwPevLQRv3uaKjg4aOHiCvVi8rJ4d1fZ2OHgbEFWOZUX5PRpQHi9z/vN7OkOrYy5/VRnMZ5kHuWC2WW2e/NdjpVHvf++rNPfM9ZKeyPM6/RRWuhy00MQz4kEOXQ0HQcpGDrMhGAzIMBmQBmQYJ913sYaimZpNSOHWFVrJxtoVnvLuG/IXetl98U81ycGjHLTWR7sj7bdGdj2n+IKrT8Dm65rlAZ2+038QVHkja/A5MnAjuIVWMHDnlUYGXuVdxZESWBjukxp7WhR2jLqclwytt1xQSDoZTuMeh8NhUq+S9p3r1VkO/Ji7+uh1nd7UZ6L6b+B4FaIWKayevptRG1eD8CoXQ1CVQgRACECIQIgNmf3m7jvcGfniPzy+az+rYeO12Op9mfoyf6Jrw0fET0XBzex/6tPivTofTBm8qV4sU/Ffb9R7HA6oXc8wyWN7ZycEjvZY4+AVZPCbOtMN9kY+LR5z6OYaNmkO0lrPwjMf5h4LzLH3HseUJdYx+JNnlzPceJK7rojrCO2KRyHKxbAudCMC50GBxzHABxaQDsJGh7ChGU3gbzoTgmWCxOlDy31BUdZ4KHJLk5WWqDSfeQS9SdsHJehODguqoJOrdZJIqZ2kA7DtHZpvVVJPgrXZCfqshB5rRtanQAVqpOrSx1OpBaBul/MqZRRdj7CJJeE7dc8g7a081G2J0VVMumEcMv+01AbISSaAEA6nuVHXDvQlpKcZaLSXEctnPJ2mPM/bma6gIK49lCXWLMq0cLfSrl0K6+cQG0QlnJECoOapNKdyvCrY85O9GlVVmd3wM9VdjeIhAEeexCMiIBEAIDW4JmqyRh3EOHY4UPwXC5dUzy/KEeqkMYKfyF5Oj2A8pHT3XVafBp8Vu08uvvRz8oLfp4z931R7xdz6tC1nhnn3pRnpZXjjlb4uC52v0WbNBHN8fj9jPYP5lgzcTK7wJb/SvMn1ng3ar0r8e4jh61G3B1nQjAudBgtsP3fyz6uH2bel1nc1RKWEZtTb2ccLks8U3g1rBC0CuhIpo0DYBwKrDxOGkqblvZleUVz0MG2uWzclC0es7nP7TsHgs85ZZ5Gonvm/YZnEFm5KU06L+c35hdoyyj0NNPfDryiqMik04LzDlir9q7YNIwePtLjbPHooxaq3HoL4kLEl7Z3cm08xp1PFw+SmuG1ZZ10mn2rc+WV1yS/vMfvfJTY/RZ21K/oyNPet7sgAMmbnEgZddm1YoQ38HmU0St6RM5f+I4pYHMjLsziNrQNAanVdq65Rllm/TaSyFicuBMLXVlHLSjU6xA7h7arfY/ViV1uoy9kfiU+JrzE8oydBgytPE11PYulNeyOGa9HS6odeWaW4f/AGTRQdCTd7y4Wt9p8jztS35w/ejArYe2SLBZHTSNY3aTr1DefBRKSiss522KuLkzTYsu4CFjoxTkgG/wH9fiuFNjcmn3nm6K9uxqXf1MgtJ6oiEAgL/BslLQ5vFh8iFyuXomLXLNaftO5fs73aeMkZ/GwNPmSu2mfBnl6Wja9n2eT3W5nVYF6B4J5z6WH/YU4yN+a43eqeh5MX9b4MqbpOW72e4fzPP1Xm/+U1y66n4kLOtRuwGdBgfscLpZGsZtcf8AyUyVnJQi5M31js3IwhjKEtG06Au4lcJSy8s8Wc989zMpel0TAPlkc07XOoT5Lopxbwj0adRW2oRREuGzcrM0Hot5zuwbvFTKWEddRPs4Nmlvq+hAWClcx16m7yOtcIR3ZPOo07tTZxiGzCWAkalozs7KVI8FEJYlgnTWbLMPv6GOu2LlZWsrQE69g1NOtd5S2rJ6t0uzg5GwtsTuQLIKNNA1tTSjd9DxWSM1uzI8muce03TMdel1SQszvLaVpodalaY2RlwerTqI2PaiPh19bVH2k+AKrc/QZfVr+jInY6k0iHvfJcNM+TP5OXWXwKXDt3CeWjjzWDM4bzrsXa2e2OTVq73VDp3muviCR8RZCWtJ0JOnNG4UWWtqLzI8iicIz3TWTF3pdDoA0vc05qgBu3T5LXCanwexTqVc3hcGpuJ37m33H/FyzW/3PkeVqf7796MJVbT3DXYTsORhldtfo3qaN/f8llvll7TyNddukoLuLGK1R2mN4aag1Y6um0aHs3rk4utpszyhOmSb95gpoy1xadrSQe5bz3IyUkmjiqEiVQFthd9LUzrzDy/Rc7fVM2rWamS8Rml4RHrs5/7n6K2n4XvM1PXSy/8Ab7HuVxHmBemfPnnnpZb9iP8AqN+BXG71T0fJn974FRd5rd7PcHk79F5n/lNf/wCn4lbnWo9DAmdBgesVuMUjXt2tPiNhHghWdanFxZ6BFbOWgzwuylw5pOuV3ArO8Rl1PEdfZ2bZmGvK953gxzO2HnClNRxXZJLg9eqiuPpQQ1dl8PgcSyhDukHDaB8Ekk+S9unjauo1e16meTO4AaAADYAEiklgmmlVx2o02FLy5SIscaujoNd7Ds8KUWe5YeUedradk9y7/uZq/ITZrRzKgaPjPf8AIrrGW6J6GnkrquvuZqbrvL/EQ5gcrtWvp6ruI+KyWLZI8u6nsp47jFX/AGqblDHO4uyGrdwIOxy1Q24zE9fSwq27oLk4ww797j/i/lKrd6jGt/sssccu1i7HfELnpuGZvJ3+XwM/YLW6KRr27QdRxG8FaJR3LDN11asg4s3NpndJAXWd1HEZmHb/AA9u5YopRniR4UYqNm2xdOGYS22ySV1ZSSQKCopTqotySXB7ldcK1iJrbjd+5t92T+pZLf7nyPH1P99+9GUuuxctIGbBtceDQtU5bVk9W+3sobjdFgy5ac2mWnVSiw5beTwXJ7t3eR7NHFFzY8ra7q6kq8t0urOk52WelLqZ3FdnpIJB64ofeb+i70yzHHgehobMx2PuKJdjcCAtcLitqZ1VPkqWeqZ9U/6TJmJtbwiH/QH/AHT9VOn4XvM1PTTS/wDb7HuVxDmBemfPmH9KsNbM48HMP5gPmuV3qm7yc8Xr4mbw6c1gpvAlH5nEfELy59LPkbrvR1GfcU+daT08CGRBg5MiE4LnC188lLkefs36GuwO3O6lznHKMmr0++O5conY4srAGyggPJyuG9w3EDq4qlMm+jOPk+cnmHcY8yrsepg4MqgnBLua8zDO11ebUCTradqrNblg5aintK2vkXuNrTEWtbWsoNW5daNO3MetcKFJc8GHyfCak33GfuS9DBKDXmHSQdXHtC7WQU1g3aihWwx39xcYvtcL2NDSHSaFpbuYfaPXwXKiEot54MehrsjJ54/2VeFBW1N6g4+Svd6jO+uf9Fk3G7+fGODXeZ/RV0+MPBw8n+rIzK7nol5hm9OTdybzzHnmng76FcrYbllGDWUb1vjyhjE2TlqxkEkVkDdQHV4qat230i2ic+zxL4Fxclob/hAC5oIDxQkA71zsi9+fcYtTB9u2l4GbsV4viBEdAXbTlBOm4E7l3lBS5PRspjbhy+RzPeUr+lI49hoPAKVFLhExorjwhiOUtcHDaCD4FTzyWlFOLRrbyaJoNNagPZ2/3ULNH0Jnj0ydVvX3GOqtR7WQQF9g2Otpr7LHHxIC5XeqZNa/6fxHrf8AaXqxvCSEfhAeummXBw9XRt+x/V4PdLlbzAvRPBM16Q7JnssoG3I4jtAqPMKs1mLO+lntui/aee4GlrFIzg6vc9tP6SvIuXVM9bXLE1IqbQMrnN4EjwNFoTysnpwe6KYyXoXwcGRCcHDpFBOAntTnkZ3F1BQZiTQDcKoRGCjwhkuQsIgEQASgEQgRAK1xBqCQeINChVpPozu0Wl8lM7i6goMxroiSXBWMIwztQypLCEoQWN3XQ6VpdUNANBmB17FSc1EyXauNbxjIt4XOYmZy9p1AoAQTVI2bnhFatYrJbcFYuhsEQgEBJZeEgj5MOo3XZt13V4KNsc5x1M700HPcyMpNAIDV4Fh/zH+6wfE/JZ73wjz9fLiJxhlvLXsXbg6V47BzG/zNWvTx6r3FNb6GlUfHH5PeLsZRoW08IgYgs+Zh7EB4lhz7C3SQnSudg7WHM38oPivLvj09x9De+1oVi9j+fP1FxLFknJ3PAcPgfMearU8xNOinuqS8OhTl66GvBwXITg5qhIiEBVAIgOmMLiA0Ek6ADUlCspKKyy3s+GpndLKz3jU+AXJ3RRjnrq48dSdHhRo6cpPutA+Ko7/BGeXlF90R0YZh3uee8D5KO3l4HPz+zwQ4LggHqk9rio7aZzeru8Rf2JB7HiSnazI87t/7CC6oBsjb31TtJ+JV6m1/5HQssbdjGDuCOcvE5uyfewmmDRVxAA46KFFsrGLm8LqZa97w5V2nQb0RxPtFaoR2o9jT6dVrL5ICuaQQAgBCAQAhJtrq/d7vLztLXSd7tGD+VZZelZg8q3+rqNvw/I/6J7BWSSU/djb3c53xb4L06F0bOXlWzMow8OvzParK2jV3PJGrwiq0oDwvHtkNntzZmjpUd/HGRUd4y+ayXw6+89zydNWUut932f8AJJxNEJbO2ZmtKOHuPA/TzWCt4lhl9DNwtcH3/dGQWg9gRCAqgEQAhAiA12FLGGx8oRzn7CdzRw4VWa6bztR4+uucp7Fwidel6shAzVJPRaNp+gXOFblwZ6KJ2+qUs2Kj6kY/jPyC7Khd7Ni8n+MiOcTy+yzwP1VuwiX8wh4sT/1NJ7DPP6p2ER5hDxZycSyeyzz+qnsYkeYQ8WNHEM33Pw/qp7KJPmNftGZL6mPrAdjQrKuJZaOldxBmmc41c4k9aslg0RhGPqrBwpLCIQCAEAIAQEm7rKZZWRj1iAeobz4VUSeFkpZPZFyNNja1hkTIRpXnOHBrNg8f5VwpXXJh0UMyc2egejm6eRs0YcKOIzv95+pHdWncvWhHbHB5Gpt7S2Uv3BvmjRWOAkjahAec+km5DLZ3ZRV7OeztbtHeKhc7I7omvRXdlam+H0ZisH2wSQugfrlBoDvjdt8CfMLyrY4e5Hp6uDhNWL9Znrwspikcw+qdDxG4+C6xeVk9SqxWQUkRlY6AhAiAEIBAbXD9pD7Owb28092xZLY+l7zw9XBxtft6kPEN2OlIfHQkChaTTfuV6pqPRnXSaiNeYyKT9jTex5hdu0j4mzzynxOTc83seYTtI+I88p8Tk3TN7HmFO+PiPO6fE4ddso9Qpuj4jzqr/sMy2V7dXNcBxIVk0+C8bq5cMZUnQRCAQAgBCAQAgBAa7BdgytdO/StWsr7I6TvLyWe6X+J5+ssy1BES7Yjb7xBpVgOY9UcfRHeaadblqor4ROol5vp9ve+nz5/fce8XRZsrQtx4BZoAQFbe1lzNKA8KxDY3WC3cowcxxLmjdQnnx+enaOCxX193ie/pbFqKNkuV0/DLDEVjE8LZotS1tRT1mHU94+qxVva8MjSWuqbrl3/cx60HriIAQgRACEEq7rxdC6rdQaZ2nYR8j1qJRUlhme+hWr2l8zEMRGuZvURXzC4dhLuZ5r0dqOjfcPtflKjsZFfNLn3Dbr6h9o9zSp7KQ8zt8Bs35F978KsqmW8ys9g3+24/veCnsmHorfYPx2lr21aajYfoQq7WmZp1yreJLqUN6whr+aKAitBu4rvB5XU9XSWOcOvcQ1Y1AhAiAEAIAQEy6rAZ5Qxu/Vx4NG0qspbVk522KuO5mmxZb2wwiCOgzNo4D1Yxp50p2VXCqOXuZi0tbnPtJfrNZ6M8PmKLO8UfLRzq7Q31W9w17SV6tcdqPN1t/bWdOF0R6bCygXQyDiAEBxI2oQGHx1hwWiFzdjhzmO4OGw9m49RVZx3LB3097pmpL4+48zwxeRhkNnn5vOIbm9V+9vYfj2rzLq3z3ntamtWRVsP1fwNYlujkncowfZuOo9lx3dh3KK556M76TUdotsuV9SjXQ2CIAQgRSAQgSqARCAUkCICbZLuLhVxyg7OJVXJIxX6xQe2PVllFE2Nuh02kuK5NuR51lkrZZfJTW20Z3V3DQLslhYPV09PZQx3kdSdwQAgEQCoDqOMuIa0EkmgA2klMkNpdWbmxQMsFmL5NXmmam0u3Mb1fqVlbdksI8ycpaizC4/epX4Ruh9utRmm1Y1wc7g541awfdGle4byt9FfyROtvVNfZQ5f2/k9zuyyZWhazxCxQAgBACAjWuAOCA8o9ImEi6s0I57Rz2j12j+obuOzguNte7quT0dDq+yeyXqv6fwUeHb5bOzkJ9XUoC7128D94ea8yyG17kbNRS632kOPt/BT37c7oHVGsZPNdw+67r+K6QnuN2n1KtWHyVSuaBFIBCDlACEApIEQD1jYDI0O2V1+ihvCOOok41tosbbeGU0bQnyHUucYd7PNo0rsW6TwvuVc1oc/pGvVuXVLHB6NdMK16KGkOoikAgBACAVjSSABUk0AG0k7lBGcG2uO6W2WMzTkB9KmuxgO4cXH9FmnNze1Hm3XO2WyHH3Ko8reVpDI6tYNnBjK6udxceH0JWmmnu+Z2nKGkqzzJ/vyR7Nhe42QRNYwUDRpx6yTvJOtVvSwsI8Cc3OTlLlmma2ikqdIAQAgBACAg2+xh4QHkOOsGua4z2YGtcz2N2k7c7Ket1b+3bwtqz1R6mi1u3+nZx3P/AE/YV1x382ZvI2mmY80F3Rf1Hg74rzp1uPWJpu07g99f/wA/ggX3h10VXxVdHtI2ub9R1q0LE+jNOn1an6Muj+5QrqbBEAiEApIEQCIQCAEIEQCKQCAEAIB6yWV8rg2Npc48PiTuChtJZZWUlFZkbS7brisTDLM4F+93D7rBvPms0pubwjzbLZ3y2QXT95Kaaaa8ZxHEKMGoB6LR7chG08B3DeVopp8Du3XpIbpdW/r/AAes4PwuyzRhrRrte47XO4n6blvjFRWEeHddK2W6Rsoo6BWOQ4gBACAEAIAQCEICFbbEHhAeX40wJnLpIAGyHVzdjX9vB3X48VynVu6rk9DSa6VXoy6x+qMrdmIJLO7krU11G6c4faN7faH96rz7KevToz0Z6eFq31P8fwWNtuSG0t5SBwBO9urSfvDcVyVko9Gc69TZS9s1+TK2+7ZITSRpA3OGrT2Fd4yUuD0K7oWL0WRFY6CKSAQCIQCECIBFIBACAVoqaDUnYAhBfXVhaSShl+zbwPTPYN3f4LjK5Lgy26uMeker+heWm32exMyRAF/stOteMjt396LkoyseWZo1WXvdLj94Km77ttN5ShztIwaZ6cxo3iNvrHr8TuW2qj5HS3UVaVbYdZfvP4PXML4Yjs8YaxtN5J1JPFx3lbEklhHiWWSsluk+pq4ogApKDiAEAIAQAgBACAEAICPaLMHBAY/E+D4rQ3nt1HRc3Rzew/LYqyipcnam+dTzBnmN44dtdheXwlzmb3RippwfHv7RXuWWyj4nr16ym9bbFh/T4PuH7vxax4y2htK6FzRmYe1u0eaxypa9UmejkutbJEtwWacZoHBvXEQW97d3koVko8lVqba3ia+ZT2vCkzehleOo5T4H6rorovk0w1tb56FVaLvlZ043jtaaeI0V1JPhneNsJcNEQqxcEIEJUg6jjLuiCfdBPwUZIbS5LGzXDaH7IyOt/N+Oqo7IrvOMtRXHllzYsGnbNJ/DHr+Y/Rc5X+CM89av8V8ycbRY7H0aF/BnPk7C7d3kKmJzOWy+/nj5IqbTftotTuTszHCu6PV9PvP2NHh2rtXR8Tv2VNC3WP8Afd3mhw16Oy4h9q52/k29H+N3rdmztW6FKXJh1HlGU/Rr6Lx7/wCD1K7LobG0AAADQACgHYux5hbsZRAdIAQAgBACAEAIAQAgBACA5cyqAgWu7mu3IDHX/gOGYlxZlcfXj5ru/c7vqqShGXJop1VtXqvp4dxhbwwDaYXZrO/NTZqY3+I0PkuMqPA9GHlOEliyP+18mQHXpbrPpMxxA3ysqPxt081mlp/YdlHS2+q8fHH0ZIs2NAenF3xvr5EfNcXR4MS0HhL5olDE9meOexw95jT8CVHZTXBTzS1cP6nP7WsB2tH/ABO+ibLP1k9hqf1itvuxN6LfCI/NOzsI831D5f1Efi+JvQjefwtHxPwTsX3slaKb5aIEuMJXnLFG0HhzpHdwFPgrxoXvL+aVw6zl/oWO7LwtfSD2tP8AuHkm68WDU94WiGn9hR6rS1er1fs6/V/6NFc3o0GhtDy/7rBkb3nafJaI0pcmS3ynZLpBY+rPQbnw1HC0NjY1o4NAHf1ldUscHnyk5PMnll9DZg1SVHwEAqAEAIAQAgBACAEAIAQAgBACAEBy5gKAYlsbTuQEGe52ncgKW3YNgk6cTHdrAT40UNJ8l42Th6raKif0cWY/6VPde9vwKr2cfA7R1l6/yf3+5FPoys/sv/5H/VR2UPAv/wAhqP8At9F+DuP0Z2bex57ZJPqnZQ8A9fqH/l9F+Cws3o/szf8ARYfeGb+aqsoRXccpam6XMn8y8seHI2CjWNaODQAPJWOHJZw3Y0bkBLZAAgHAEAqAEAIAQAgBACAEAIAQAgBACAEAIAQAgBACAQoDkhAJRAFEB0AgOkAIAQAgBACAEAIAQAgBAC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BUUEBQVFRQUFRQUEBUQFBYUFRgVFBQXFxYVFRUYHSggGBolHBQUITEhJSkrLi4uFx8zODMsNygtLisBCgoKDg0OGxAQGiwkICQsLCwsLCwsLCwsLCwsLCwsLCwsLCwsLCwsLCwsLCwsLCwsLCwsLCwsLCwsLCwsLCwsLP/AABEIAOIA3wMBEQACEQEDEQH/xAAbAAABBQEBAAAAAAAAAAAAAAAAAQMEBQYCB//EAEcQAAEDAQUDCAcFBgUDBQAAAAEAAgMRBAUGEiExQVETIjJhcYGRoQdCUnKxwdEjYpKi4RUkgrLC8BQzQ1OTc6PxFjRjg+L/xAAaAQEAAwEBAQAAAAAAAAAAAAAAAQIEAwUG/8QANhEAAgIBAwEDDAEEAgMBAAAAAAECAxEEEjEhE0FRBRQiMmFxgZGhsdHw4SMzQsEVUkOC8UT/2gAMAwEAAhEDEQA/APcUAIAQAgBACAEAIAqgG3SgICPJb2jegIst8NG9ARX380b0AycRs9oeKjKLbZeB03ETT6w8VOSMMkR34070IJcV6NO9ASmWoHegHQ4IDpACAEAIAQAgBACAEAIAQAgBACAEAhKAYmtQagKa8L+YwElwAG0k0CZwSk5PCMTe/pFibUMJkP3Nn4jp4LlK6K4N1Xk66frdPeZ04tttpNLLCSOLWuk/MKNHeuTuk+DYtBRX/cl9cfydtuG9pum7kx9+VrPKKp8VRzk+8t2mjr4Wfh+Rwejy0u/zLS2u/wDzJPMkKvUf8hWvVh9kKfRmd9oB/wDp/wD2oH/J+Efr/Bw70cvHRtLf+IjzD1GSf+Ri+Y/X+Bl+D7bH/lTtPZJIw+BFPNSp4HndE/Wj9Exvl70s+rmveB1NlH5DmV1c/EjstHZxhfNffoTLv9Iz2HLPGajbkOo7Wu2eK6q/xRys8l99cvn+UbS5McQzUDZBX2Xc13gV1jOMuDz7dLbV6y+PJq7LebXb1czlgyQFAdoAQAgBACAEAIAQAgBACAEA3JIAgKa875awEkgU21KEpNvCPNMQ+kGpyWYZ3E0DtctTsDQNXHsXCVy7j1KPJsn6VrwvD94IVjwhbraQ+1vMTDqBJq7+GIaN7XEHqK4vdLk0PU0ULbUsv2fk1VgwfYbLQvaJHj1pznPczojwRRMstVfb0XRez8lnJe7WikbdBs2NHcArbTmtO36zIct7SHZQdgr8U2o7LTwRFfbZDtee7T4JhHRVQXcMOtD/AGneJTCL7I+A2bU8eu7xKjCJ7OPgJ+0ZB61e0AqrgiOwrfcdtvhw6TQezRUdaKPSx7mcWmWzzikzGnhyjQadjty5uElwUVV1fWL+RRXjgyN3Os7yw7Q1xzN7nbR5qFa1yd69bJdJr8kGz3zbbA4CWrmbBmOZp92T5HwWmu99zyWnptPqFmHR+z/aPQMMY3jnoK5X72O0Pdx7lqhYpHlajSWU89V4m4sltDhtVzKTAUAqAEAIAQAgBACAEAICPaLQGhAYzFWLGQNJcdfVaOkT1BVlNRXU70aed0sR+Z55Z7PbL3kNPs4Aec415MdX/wAjurYOpZZTcz2EqNHHxl9f4Ru7nuCy3e0FozS01kfQyHjl9gdnmiRhsut1Dx3eHcOWq9nu0bzR1bfFWwWhRFc9SvJ4qTuclAclCTgqCw25CRpxUFkMvKgshh5Qshl5UFjmO0uYeaSPh4Ksop8kSrjPlEyO82vGWUCh0NRVp7Qs8qWusTLPSyj1h/JUXrhcH7Symh2hldO1jtx/vRRC5rpIvVq2vRs/feSsM42kgfyVrroaZyKOb74+a313eJy1Pk9SW+n5fj8Hrd03s2RoIIIIqCDULSeO008MuGuqhB0gBACAEAIAQAgI9qtAaEB57jXF7YGkDV56DfmeAXOdiia9LpJXvwXiZbDGFZLc/wDxNuLuSdqxvRdIN1PYj8z5nL1k8s9K/Uw08eyq5+35Zu7Rb2RNEcAaA0ZRlADWgbmgK6RihS5vdMqXPJNSak7SVY1JJdEIgEQCFCTkoSdOsr/Yd+EqCN8fEiOQuhp5UFkMPKguhh5UFkMPchZDD3KCyGXuUF0OWS8HRnTVu9p2d3Bc5wUjlbRGxdefEn22xQ21lRo8bHDpN6nDeP7C4JyrZijKzTSw+CquW+prum5OWpjrWg1oD68Z3jq+BW2q75HW/Tw1Ud8PW/ejPZLhvlszGua4EOFQQtieeDwpRcXtlyX7XVUlTpACAEAIAQDU8tAgMFjfFAgjO9x0Y3ifoqTntRp0umd88d3eY/BuGnWuT/F2znRk1ja7/UI3kf7Y3Df2bcnVvLPU1OojTHsquft/JtLyvKvMjOmwkb+odSukZKacelIqwrGkVCAqgCqEibUBprqusRjM8AvP5eodfWqNmC25yeFwWJKrk4FXel1slFQA1+5w08Qil4neq+UH14MfbIHRmjwR2/Iq56cJKSyiE8qDqhh7lBZEd7lBdDL3KCyGHuQshl7lBYSC1OjdmYaEeB6jxCrJJrDE64zWJGgcIrdDR2jh+JjuI4grP1rZ5coz00/Z9ypw9fEl3WgxTV5MnncBXZIzqO/6hbabfkdNTp46mG+HP70Z7bc94iRoINQRUELaeBwW4KAVACAEAjjRAZnE17tijc5xoGgkqG8LLLQg5yUY8s8ouWwvvW2OkmqIIyMw6trYgeJ2k8O0LFKW55Pdm46SpQjy/wBz+Df3pbQ0clHQAAA5dAANjRwVooxUVZ9ORUqxqOgUAVUkC1QCVUElg6xxxhr3yZg7VrWChPedgQ4KcpNpLBbWW+o3AlxyZdgcakim5VaM89PJPp1OTfsPtH8JVcMebWDsVvjf0XtJO6tD4KrTRR1TjyhbRE14yvAI4FUy0RGTi8oyd+XKYwXxasGrhvb19YV4zyejRqdz2y5M49ysbkR3uQskMPcoLpDD3KCyGXuUFkhl7kLJC2W2OieHsOo8CN4KrJJrBFlUbI7ZGmt9mZbrOHMoHiuSu0O3sd1H6FcIt1ywzyIuWms2y4/ep16O8ROik/w0pI1IjzbQRtjPnTv6l6VM/wDE5+UdMv70Pj+T2aw2jM0LQeQS0AIAQEK8bRlaUB4vjq9H2m0NssOpLgCBvcdgPUNp/RZrp9x7Pk+lVwd0/wBX8mwslnZYbK2KPUgbd7nnpPP98AuMVkz5d9jk/wB9hV5uK6mw6BQCoBaoQFUAhKEiySk0qa0FB1AbkISSGSULDsdhkf0WO7xQeJUNoq7IR5ZIZh+Q9ItaN+tT5Kjmjm9VBcF5YbNyTA3MXU3n4DqXKUssx2T3yzjA3eVoayNzn7MpGu+o2Ki6sVQcpJI83kctB7yQw9ygskR3uUF0hh7lBZIZe5CyQy9ygsNEoWLO4Lz5CTU8x2j+rg7uVJx3Iy6qjtYdOVx+Cdi+7i1zbRFpq3OW7nDoPHkPBVpn3GLSWZTql++KPR8BYgFohaT0hzZBwcNvcdD3r1IS3LJ42podNjj3d3uN3G6oVzgdIBHGgQGLxtfAhhe47hoOJOgHiqyltWTtRU7bFAwno4u4ufJa5dSS5sZPE6yP/p/EsDZ62uswlVH98C7t9q5R5O4aN7F1isIiqvZHAwCrFzqqAXMgDMhAZkJOoo3PNGgk8AhDaissuLLcB2yup91up7CVRzMs9Uv8UWkFhjZ0WivE6nxKo5NmeVs5csdkfQakDtVHk5pFfar2iZteD1N5xU7GztGiyXCKe2YoFDybDXcX7PAKVX4mqGif+TMzb7e+U1kcTw3AdgV8YN9dUYLEUV73KDskR3uUFkhh7lBdIYe5CyQw9ygskNkoWEQgRAbDDlpE9ndDJrlGU9bDoO8bPBZ7FtllHj6yt1WKyPf9yHg+2usduMLzzXuyHhm2sd3g0/iC3UT6+8jXVq6lWR5XX4d/yPdbsnzNC2HhE5ARrbJRpQHi3pLvAyTMgZqSQSOJJysHjVZ75dx7HkytJStfu/JpOSFmsjImbmhleJ2vd3mp71mh1Zzhm21zfv8AwVYK7G06DkIOg5SRgXMgDMgDMgNRh2NohzAakmp36blzmzz9S3vwWTnLnnxM5RW6a1Vo1oA3FlD5lXW011xo5bKa0WS0OPOa89pqrbkao2VLhogyWKX/AG3eBTKOqth4kOWF/sO/CVGUdVKPiQpajaCO0KDpHDIj5FB1SI73oWSGHvUFkhh71BdIbKEiIQIgBCCdcls5KdrtxOV/uu2+Gh7lWcco4aivtK2i1xtZKOjmboegSOI5zD8fAKlEu4w6Kaadb/fE9SwPevLQRv3uaKjg4aOHiCvVi8rJ4d1fZ2OHgbEFWOZUX5PRpQHi9z/vN7OkOrYy5/VRnMZ5kHuWC2WW2e/NdjpVHvf++rNPfM9ZKeyPM6/RRWuhy00MQz4kEOXQ0HQcpGDrMhGAzIMBmQBmQYJ913sYaimZpNSOHWFVrJxtoVnvLuG/IXetl98U81ycGjHLTWR7sj7bdGdj2n+IKrT8Dm65rlAZ2+038QVHkja/A5MnAjuIVWMHDnlUYGXuVdxZESWBjukxp7WhR2jLqclwytt1xQSDoZTuMeh8NhUq+S9p3r1VkO/Ji7+uh1nd7UZ6L6b+B4FaIWKayevptRG1eD8CoXQ1CVQgRACECIQIgNmf3m7jvcGfniPzy+az+rYeO12Op9mfoyf6Jrw0fET0XBzex/6tPivTofTBm8qV4sU/Ffb9R7HA6oXc8wyWN7ZycEjvZY4+AVZPCbOtMN9kY+LR5z6OYaNmkO0lrPwjMf5h4LzLH3HseUJdYx+JNnlzPceJK7rojrCO2KRyHKxbAudCMC50GBxzHABxaQDsJGh7ChGU3gbzoTgmWCxOlDy31BUdZ4KHJLk5WWqDSfeQS9SdsHJehODguqoJOrdZJIqZ2kA7DtHZpvVVJPgrXZCfqshB5rRtanQAVqpOrSx1OpBaBul/MqZRRdj7CJJeE7dc8g7a081G2J0VVMumEcMv+01AbISSaAEA6nuVHXDvQlpKcZaLSXEctnPJ2mPM/bma6gIK49lCXWLMq0cLfSrl0K6+cQG0QlnJECoOapNKdyvCrY85O9GlVVmd3wM9VdjeIhAEeexCMiIBEAIDW4JmqyRh3EOHY4UPwXC5dUzy/KEeqkMYKfyF5Oj2A8pHT3XVafBp8Vu08uvvRz8oLfp4z931R7xdz6tC1nhnn3pRnpZXjjlb4uC52v0WbNBHN8fj9jPYP5lgzcTK7wJb/SvMn1ng3ar0r8e4jh61G3B1nQjAudBgtsP3fyz6uH2bel1nc1RKWEZtTb2ccLks8U3g1rBC0CuhIpo0DYBwKrDxOGkqblvZleUVz0MG2uWzclC0es7nP7TsHgs85ZZ5Gonvm/YZnEFm5KU06L+c35hdoyyj0NNPfDryiqMik04LzDlir9q7YNIwePtLjbPHooxaq3HoL4kLEl7Z3cm08xp1PFw+SmuG1ZZ10mn2rc+WV1yS/vMfvfJTY/RZ21K/oyNPet7sgAMmbnEgZddm1YoQ38HmU0St6RM5f+I4pYHMjLsziNrQNAanVdq65Rllm/TaSyFicuBMLXVlHLSjU6xA7h7arfY/ViV1uoy9kfiU+JrzE8oydBgytPE11PYulNeyOGa9HS6odeWaW4f/AGTRQdCTd7y4Wt9p8jztS35w/ejArYe2SLBZHTSNY3aTr1DefBRKSiss522KuLkzTYsu4CFjoxTkgG/wH9fiuFNjcmn3nm6K9uxqXf1MgtJ6oiEAgL/BslLQ5vFh8iFyuXomLXLNaftO5fs73aeMkZ/GwNPmSu2mfBnl6Wja9n2eT3W5nVYF6B4J5z6WH/YU4yN+a43eqeh5MX9b4MqbpOW72e4fzPP1Xm/+U1y66n4kLOtRuwGdBgfscLpZGsZtcf8AyUyVnJQi5M31js3IwhjKEtG06Au4lcJSy8s8Wc989zMpel0TAPlkc07XOoT5Lopxbwj0adRW2oRREuGzcrM0Hot5zuwbvFTKWEddRPs4Nmlvq+hAWClcx16m7yOtcIR3ZPOo07tTZxiGzCWAkalozs7KVI8FEJYlgnTWbLMPv6GOu2LlZWsrQE69g1NOtd5S2rJ6t0uzg5GwtsTuQLIKNNA1tTSjd9DxWSM1uzI8muce03TMdel1SQszvLaVpodalaY2RlwerTqI2PaiPh19bVH2k+AKrc/QZfVr+jInY6k0iHvfJcNM+TP5OXWXwKXDt3CeWjjzWDM4bzrsXa2e2OTVq73VDp3muviCR8RZCWtJ0JOnNG4UWWtqLzI8iicIz3TWTF3pdDoA0vc05qgBu3T5LXCanwexTqVc3hcGpuJ37m33H/FyzW/3PkeVqf7796MJVbT3DXYTsORhldtfo3qaN/f8llvll7TyNddukoLuLGK1R2mN4aag1Y6um0aHs3rk4utpszyhOmSb95gpoy1xadrSQe5bz3IyUkmjiqEiVQFthd9LUzrzDy/Rc7fVM2rWamS8Rml4RHrs5/7n6K2n4XvM1PXSy/8Ab7HuVxHmBemfPnnnpZb9iP8AqN+BXG71T0fJn974FRd5rd7PcHk79F5n/lNf/wCn4lbnWo9DAmdBgesVuMUjXt2tPiNhHghWdanFxZ6BFbOWgzwuylw5pOuV3ArO8Rl1PEdfZ2bZmGvK953gxzO2HnClNRxXZJLg9eqiuPpQQ1dl8PgcSyhDukHDaB8Ekk+S9unjauo1e16meTO4AaAADYAEiklgmmlVx2o02FLy5SIscaujoNd7Ds8KUWe5YeUedradk9y7/uZq/ITZrRzKgaPjPf8AIrrGW6J6GnkrquvuZqbrvL/EQ5gcrtWvp6ruI+KyWLZI8u6nsp47jFX/AGqblDHO4uyGrdwIOxy1Q24zE9fSwq27oLk4ww797j/i/lKrd6jGt/sssccu1i7HfELnpuGZvJ3+XwM/YLW6KRr27QdRxG8FaJR3LDN11asg4s3NpndJAXWd1HEZmHb/AA9u5YopRniR4UYqNm2xdOGYS22ySV1ZSSQKCopTqotySXB7ldcK1iJrbjd+5t92T+pZLf7nyPH1P99+9GUuuxctIGbBtceDQtU5bVk9W+3sobjdFgy5ac2mWnVSiw5beTwXJ7t3eR7NHFFzY8ra7q6kq8t0urOk52WelLqZ3FdnpIJB64ofeb+i70yzHHgehobMx2PuKJdjcCAtcLitqZ1VPkqWeqZ9U/6TJmJtbwiH/QH/AHT9VOn4XvM1PTTS/wDb7HuVxDmBemfPmH9KsNbM48HMP5gPmuV3qm7yc8Xr4mbw6c1gpvAlH5nEfELy59LPkbrvR1GfcU+daT08CGRBg5MiE4LnC188lLkefs36GuwO3O6lznHKMmr0++O5conY4srAGyggPJyuG9w3EDq4qlMm+jOPk+cnmHcY8yrsepg4MqgnBLua8zDO11ebUCTradqrNblg5aintK2vkXuNrTEWtbWsoNW5daNO3MetcKFJc8GHyfCak33GfuS9DBKDXmHSQdXHtC7WQU1g3aihWwx39xcYvtcL2NDSHSaFpbuYfaPXwXKiEot54MehrsjJ54/2VeFBW1N6g4+Svd6jO+uf9Fk3G7+fGODXeZ/RV0+MPBw8n+rIzK7nol5hm9OTdybzzHnmng76FcrYbllGDWUb1vjyhjE2TlqxkEkVkDdQHV4qat230i2ic+zxL4Fxclob/hAC5oIDxQkA71zsi9+fcYtTB9u2l4GbsV4viBEdAXbTlBOm4E7l3lBS5PRspjbhy+RzPeUr+lI49hoPAKVFLhExorjwhiOUtcHDaCD4FTzyWlFOLRrbyaJoNNagPZ2/3ULNH0Jnj0ydVvX3GOqtR7WQQF9g2Otpr7LHHxIC5XeqZNa/6fxHrf8AaXqxvCSEfhAeummXBw9XRt+x/V4PdLlbzAvRPBM16Q7JnssoG3I4jtAqPMKs1mLO+lntui/aee4GlrFIzg6vc9tP6SvIuXVM9bXLE1IqbQMrnN4EjwNFoTysnpwe6KYyXoXwcGRCcHDpFBOAntTnkZ3F1BQZiTQDcKoRGCjwhkuQsIgEQASgEQgRAK1xBqCQeINChVpPozu0Wl8lM7i6goMxroiSXBWMIwztQypLCEoQWN3XQ6VpdUNANBmB17FSc1EyXauNbxjIt4XOYmZy9p1AoAQTVI2bnhFatYrJbcFYuhsEQgEBJZeEgj5MOo3XZt13V4KNsc5x1M700HPcyMpNAIDV4Fh/zH+6wfE/JZ73wjz9fLiJxhlvLXsXbg6V47BzG/zNWvTx6r3FNb6GlUfHH5PeLsZRoW08IgYgs+Zh7EB4lhz7C3SQnSudg7WHM38oPivLvj09x9De+1oVi9j+fP1FxLFknJ3PAcPgfMearU8xNOinuqS8OhTl66GvBwXITg5qhIiEBVAIgOmMLiA0Ek6ADUlCspKKyy3s+GpndLKz3jU+AXJ3RRjnrq48dSdHhRo6cpPutA+Ko7/BGeXlF90R0YZh3uee8D5KO3l4HPz+zwQ4LggHqk9rio7aZzeru8Rf2JB7HiSnazI87t/7CC6oBsjb31TtJ+JV6m1/5HQssbdjGDuCOcvE5uyfewmmDRVxAA46KFFsrGLm8LqZa97w5V2nQb0RxPtFaoR2o9jT6dVrL5ICuaQQAgBCAQAhJtrq/d7vLztLXSd7tGD+VZZelZg8q3+rqNvw/I/6J7BWSSU/djb3c53xb4L06F0bOXlWzMow8OvzParK2jV3PJGrwiq0oDwvHtkNntzZmjpUd/HGRUd4y+ayXw6+89zydNWUut932f8AJJxNEJbO2ZmtKOHuPA/TzWCt4lhl9DNwtcH3/dGQWg9gRCAqgEQAhAiA12FLGGx8oRzn7CdzRw4VWa6bztR4+uucp7Fwidel6shAzVJPRaNp+gXOFblwZ6KJ2+qUs2Kj6kY/jPyC7Khd7Ni8n+MiOcTy+yzwP1VuwiX8wh4sT/1NJ7DPP6p2ER5hDxZycSyeyzz+qnsYkeYQ8WNHEM33Pw/qp7KJPmNftGZL6mPrAdjQrKuJZaOldxBmmc41c4k9aslg0RhGPqrBwpLCIQCAEAIAQEm7rKZZWRj1iAeobz4VUSeFkpZPZFyNNja1hkTIRpXnOHBrNg8f5VwpXXJh0UMyc2egejm6eRs0YcKOIzv95+pHdWncvWhHbHB5Gpt7S2Uv3BvmjRWOAkjahAec+km5DLZ3ZRV7OeztbtHeKhc7I7omvRXdlam+H0ZisH2wSQugfrlBoDvjdt8CfMLyrY4e5Hp6uDhNWL9Znrwspikcw+qdDxG4+C6xeVk9SqxWQUkRlY6AhAiAEIBAbXD9pD7Owb28092xZLY+l7zw9XBxtft6kPEN2OlIfHQkChaTTfuV6pqPRnXSaiNeYyKT9jTex5hdu0j4mzzynxOTc83seYTtI+I88p8Tk3TN7HmFO+PiPO6fE4ddso9Qpuj4jzqr/sMy2V7dXNcBxIVk0+C8bq5cMZUnQRCAQAgBCAQAgBAa7BdgytdO/StWsr7I6TvLyWe6X+J5+ssy1BES7Yjb7xBpVgOY9UcfRHeaadblqor4ROol5vp9ve+nz5/fce8XRZsrQtx4BZoAQFbe1lzNKA8KxDY3WC3cowcxxLmjdQnnx+enaOCxX193ie/pbFqKNkuV0/DLDEVjE8LZotS1tRT1mHU94+qxVva8MjSWuqbrl3/cx60HriIAQgRACEEq7rxdC6rdQaZ2nYR8j1qJRUlhme+hWr2l8zEMRGuZvURXzC4dhLuZ5r0dqOjfcPtflKjsZFfNLn3Dbr6h9o9zSp7KQ8zt8Bs35F978KsqmW8ys9g3+24/veCnsmHorfYPx2lr21aajYfoQq7WmZp1yreJLqUN6whr+aKAitBu4rvB5XU9XSWOcOvcQ1Y1AhAiAEAIAQEy6rAZ5Qxu/Vx4NG0qspbVk522KuO5mmxZb2wwiCOgzNo4D1Yxp50p2VXCqOXuZi0tbnPtJfrNZ6M8PmKLO8UfLRzq7Q31W9w17SV6tcdqPN1t/bWdOF0R6bCygXQyDiAEBxI2oQGHx1hwWiFzdjhzmO4OGw9m49RVZx3LB3097pmpL4+48zwxeRhkNnn5vOIbm9V+9vYfj2rzLq3z3ntamtWRVsP1fwNYlujkncowfZuOo9lx3dh3KK556M76TUdotsuV9SjXQ2CIAQgRSAQgSqARCAUkCICbZLuLhVxyg7OJVXJIxX6xQe2PVllFE2Nuh02kuK5NuR51lkrZZfJTW20Z3V3DQLslhYPV09PZQx3kdSdwQAgEQCoDqOMuIa0EkmgA2klMkNpdWbmxQMsFmL5NXmmam0u3Mb1fqVlbdksI8ycpaizC4/epX4Ruh9utRmm1Y1wc7g541awfdGle4byt9FfyROtvVNfZQ5f2/k9zuyyZWhazxCxQAgBACAjWuAOCA8o9ImEi6s0I57Rz2j12j+obuOzguNte7quT0dDq+yeyXqv6fwUeHb5bOzkJ9XUoC7128D94ea8yyG17kbNRS632kOPt/BT37c7oHVGsZPNdw+67r+K6QnuN2n1KtWHyVSuaBFIBCDlACEApIEQD1jYDI0O2V1+ihvCOOok41tosbbeGU0bQnyHUucYd7PNo0rsW6TwvuVc1oc/pGvVuXVLHB6NdMK16KGkOoikAgBACAVjSSABUk0AG0k7lBGcG2uO6W2WMzTkB9KmuxgO4cXH9FmnNze1Hm3XO2WyHH3Ko8reVpDI6tYNnBjK6udxceH0JWmmnu+Z2nKGkqzzJ/vyR7Nhe42QRNYwUDRpx6yTvJOtVvSwsI8Cc3OTlLlmma2ikqdIAQAgBACAg2+xh4QHkOOsGua4z2YGtcz2N2k7c7Ket1b+3bwtqz1R6mi1u3+nZx3P/AE/YV1x382ZvI2mmY80F3Rf1Hg74rzp1uPWJpu07g99f/wA/ggX3h10VXxVdHtI2ub9R1q0LE+jNOn1an6Muj+5QrqbBEAiEApIEQCIQCAEIEQCKQCAEAIB6yWV8rg2Npc48PiTuChtJZZWUlFZkbS7brisTDLM4F+93D7rBvPms0pubwjzbLZ3y2QXT95Kaaaa8ZxHEKMGoB6LR7chG08B3DeVopp8Du3XpIbpdW/r/AAes4PwuyzRhrRrte47XO4n6blvjFRWEeHddK2W6Rsoo6BWOQ4gBACAEAIAQCEICFbbEHhAeX40wJnLpIAGyHVzdjX9vB3X48VynVu6rk9DSa6VXoy6x+qMrdmIJLO7krU11G6c4faN7faH96rz7KevToz0Z6eFq31P8fwWNtuSG0t5SBwBO9urSfvDcVyVko9Gc69TZS9s1+TK2+7ZITSRpA3OGrT2Fd4yUuD0K7oWL0WRFY6CKSAQCIQCECIBFIBACAVoqaDUnYAhBfXVhaSShl+zbwPTPYN3f4LjK5Lgy26uMeker+heWm32exMyRAF/stOteMjt396LkoyseWZo1WXvdLj94Km77ttN5ShztIwaZ6cxo3iNvrHr8TuW2qj5HS3UVaVbYdZfvP4PXML4Yjs8YaxtN5J1JPFx3lbEklhHiWWSsluk+pq4ogApKDiAEAIAQAgBACAEAICPaLMHBAY/E+D4rQ3nt1HRc3Rzew/LYqyipcnam+dTzBnmN44dtdheXwlzmb3RippwfHv7RXuWWyj4nr16ym9bbFh/T4PuH7vxax4y2htK6FzRmYe1u0eaxypa9UmejkutbJEtwWacZoHBvXEQW97d3koVko8lVqba3ia+ZT2vCkzehleOo5T4H6rorovk0w1tb56FVaLvlZ043jtaaeI0V1JPhneNsJcNEQqxcEIEJUg6jjLuiCfdBPwUZIbS5LGzXDaH7IyOt/N+Oqo7IrvOMtRXHllzYsGnbNJ/DHr+Y/Rc5X+CM89av8V8ycbRY7H0aF/BnPk7C7d3kKmJzOWy+/nj5IqbTftotTuTszHCu6PV9PvP2NHh2rtXR8Tv2VNC3WP8Afd3mhw16Oy4h9q52/k29H+N3rdmztW6FKXJh1HlGU/Rr6Lx7/wCD1K7LobG0AAADQACgHYux5hbsZRAdIAQAgBACAEAIAQAgBACA5cyqAgWu7mu3IDHX/gOGYlxZlcfXj5ru/c7vqqShGXJop1VtXqvp4dxhbwwDaYXZrO/NTZqY3+I0PkuMqPA9GHlOEliyP+18mQHXpbrPpMxxA3ysqPxt081mlp/YdlHS2+q8fHH0ZIs2NAenF3xvr5EfNcXR4MS0HhL5olDE9meOexw95jT8CVHZTXBTzS1cP6nP7WsB2tH/ABO+ibLP1k9hqf1itvuxN6LfCI/NOzsI831D5f1Efi+JvQjefwtHxPwTsX3slaKb5aIEuMJXnLFG0HhzpHdwFPgrxoXvL+aVw6zl/oWO7LwtfSD2tP8AuHkm68WDU94WiGn9hR6rS1er1fs6/V/6NFc3o0GhtDy/7rBkb3nafJaI0pcmS3ynZLpBY+rPQbnw1HC0NjY1o4NAHf1ldUscHnyk5PMnll9DZg1SVHwEAqAEAIAQAgBACAEAIAQAgBACAEBy5gKAYlsbTuQEGe52ncgKW3YNgk6cTHdrAT40UNJ8l42Th6raKif0cWY/6VPde9vwKr2cfA7R1l6/yf3+5FPoys/sv/5H/VR2UPAv/wAhqP8At9F+DuP0Z2bex57ZJPqnZQ8A9fqH/l9F+Cws3o/szf8ARYfeGb+aqsoRXccpam6XMn8y8seHI2CjWNaODQAPJWOHJZw3Y0bkBLZAAgHAEAqAEAIAQAgBACAEAIAQAgBACAEAIAQAgBACAQoDkhAJRAFEB0AgOkAIAQAgBACAEAIAQAgBAC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60337"/>
            <a:ext cx="885667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7 - Διάγραμμα"/>
          <p:cNvGraphicFramePr/>
          <p:nvPr/>
        </p:nvGraphicFramePr>
        <p:xfrm>
          <a:off x="457200" y="3276600"/>
          <a:ext cx="7772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ippofine copy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90599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www.hc-crete.gr/Media/Default/images/pesyp_greec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3871" y="1143000"/>
            <a:ext cx="2070129" cy="178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3486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Participanti</a:t>
            </a:r>
            <a:r>
              <a:rPr lang="en-US" sz="3200" dirty="0" smtClean="0">
                <a:solidFill>
                  <a:srgbClr val="0070C0"/>
                </a:solidFill>
              </a:rPr>
              <a:t>: date socio-</a:t>
            </a:r>
            <a:r>
              <a:rPr lang="en-US" sz="3200" dirty="0" err="1" smtClean="0">
                <a:solidFill>
                  <a:srgbClr val="0070C0"/>
                </a:solidFill>
              </a:rPr>
              <a:t>demografice</a:t>
            </a:r>
            <a:endParaRPr lang="en-US" sz="3200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564224301"/>
              </p:ext>
            </p:extLst>
          </p:nvPr>
        </p:nvGraphicFramePr>
        <p:xfrm>
          <a:off x="990600" y="914400"/>
          <a:ext cx="6934200" cy="54543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3608"/>
                <a:gridCol w="3750592"/>
              </a:tblGrid>
              <a:tr h="12572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 smtClean="0"/>
                        <a:t>Caracteristicile</a:t>
                      </a:r>
                      <a:r>
                        <a:rPr lang="en-US" sz="900" dirty="0" smtClean="0"/>
                        <a:t> socio-</a:t>
                      </a:r>
                      <a:r>
                        <a:rPr lang="en-US" sz="900" dirty="0" err="1" smtClean="0"/>
                        <a:t>demografice</a:t>
                      </a:r>
                      <a:r>
                        <a:rPr lang="en-US" sz="900" dirty="0" smtClean="0"/>
                        <a:t> ale </a:t>
                      </a:r>
                      <a:r>
                        <a:rPr lang="en-US" sz="900" dirty="0" err="1" smtClean="0"/>
                        <a:t>participantilor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7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</a:rPr>
                        <a:t>Trasaturi</a:t>
                      </a:r>
                      <a:r>
                        <a:rPr lang="en-US" sz="900" baseline="0" dirty="0" smtClean="0">
                          <a:effectLst/>
                        </a:rPr>
                        <a:t> 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N</a:t>
                      </a:r>
                      <a:r>
                        <a:rPr lang="el-GR" sz="900" dirty="0" smtClean="0">
                          <a:effectLst/>
                        </a:rPr>
                        <a:t> </a:t>
                      </a:r>
                      <a:r>
                        <a:rPr lang="el-GR" sz="900" dirty="0">
                          <a:effectLst/>
                        </a:rPr>
                        <a:t>(%)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257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Sex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257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</a:rPr>
                        <a:t>Masculin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863 (44.1%)</a:t>
                      </a:r>
                      <a:endParaRPr lang="en-US" sz="9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257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</a:rPr>
                        <a:t>Feminin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1093 (55</a:t>
                      </a:r>
                      <a:r>
                        <a:rPr lang="en-US" sz="900" dirty="0">
                          <a:effectLst/>
                        </a:rPr>
                        <a:t>.9%)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3771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</a:rPr>
                        <a:t>Varsta</a:t>
                      </a:r>
                      <a:r>
                        <a:rPr lang="en-US" sz="900" baseline="0" dirty="0" smtClean="0">
                          <a:solidFill>
                            <a:srgbClr val="5F497A"/>
                          </a:solidFill>
                          <a:effectLst/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el-GR" sz="900" dirty="0" smtClean="0">
                          <a:effectLst/>
                        </a:rPr>
                        <a:t>(95</a:t>
                      </a:r>
                      <a:r>
                        <a:rPr lang="el-GR" sz="900" dirty="0">
                          <a:effectLst/>
                        </a:rPr>
                        <a:t>% </a:t>
                      </a:r>
                      <a:r>
                        <a:rPr lang="en-US" sz="900" dirty="0" smtClean="0">
                          <a:effectLst/>
                        </a:rPr>
                        <a:t>C.I.</a:t>
                      </a:r>
                      <a:r>
                        <a:rPr lang="el-GR" sz="900" dirty="0" smtClean="0">
                          <a:effectLst/>
                        </a:rPr>
                        <a:t>)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52.7 </a:t>
                      </a:r>
                      <a:r>
                        <a:rPr lang="en-US" sz="900" dirty="0" smtClean="0">
                          <a:effectLst/>
                        </a:rPr>
                        <a:t>years old </a:t>
                      </a:r>
                      <a:r>
                        <a:rPr lang="el-GR" sz="900" dirty="0" smtClean="0">
                          <a:effectLst/>
                        </a:rPr>
                        <a:t>(52.0 </a:t>
                      </a:r>
                      <a:r>
                        <a:rPr lang="el-GR" sz="900" dirty="0">
                          <a:effectLst/>
                        </a:rPr>
                        <a:t>– 52</a:t>
                      </a:r>
                      <a:r>
                        <a:rPr lang="en-US" sz="900" dirty="0">
                          <a:effectLst/>
                        </a:rPr>
                        <a:t>.8</a:t>
                      </a:r>
                      <a:r>
                        <a:rPr lang="en-US" sz="900" dirty="0" smtClean="0">
                          <a:effectLst/>
                        </a:rPr>
                        <a:t>)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257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</a:rPr>
                        <a:t>Nascut</a:t>
                      </a:r>
                      <a:r>
                        <a:rPr lang="en-US" sz="900" dirty="0" smtClean="0">
                          <a:effectLst/>
                        </a:rPr>
                        <a:t> in </a:t>
                      </a:r>
                      <a:r>
                        <a:rPr lang="en-US" sz="900" dirty="0" err="1" smtClean="0">
                          <a:effectLst/>
                        </a:rPr>
                        <a:t>Grecia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257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</a:rPr>
                        <a:t>Da</a:t>
                      </a:r>
                      <a:r>
                        <a:rPr lang="en-US" sz="900" baseline="0" dirty="0" smtClean="0">
                          <a:effectLst/>
                        </a:rPr>
                        <a:t> 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 smtClean="0">
                          <a:effectLst/>
                        </a:rPr>
                        <a:t>1867 (95.4%)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257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Nu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89 (4.6%)</a:t>
                      </a:r>
                      <a:endParaRPr lang="en-US" sz="9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2514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Mai </a:t>
                      </a:r>
                      <a:r>
                        <a:rPr lang="en-US" sz="900" dirty="0" err="1" smtClean="0">
                          <a:effectLst/>
                        </a:rPr>
                        <a:t>locuiesc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  <a:r>
                        <a:rPr lang="en-US" sz="900" dirty="0" err="1" smtClean="0">
                          <a:effectLst/>
                        </a:rPr>
                        <a:t>si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  <a:r>
                        <a:rPr lang="en-US" sz="900" dirty="0" err="1" smtClean="0">
                          <a:effectLst/>
                        </a:rPr>
                        <a:t>alte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  <a:r>
                        <a:rPr lang="en-US" sz="900" dirty="0" err="1" smtClean="0">
                          <a:effectLst/>
                        </a:rPr>
                        <a:t>persoane</a:t>
                      </a:r>
                      <a:r>
                        <a:rPr lang="en-US" sz="900" baseline="0" dirty="0" smtClean="0">
                          <a:effectLst/>
                        </a:rPr>
                        <a:t> </a:t>
                      </a:r>
                      <a:r>
                        <a:rPr lang="en-US" sz="900" baseline="0" dirty="0" err="1" smtClean="0">
                          <a:effectLst/>
                        </a:rPr>
                        <a:t>adulte</a:t>
                      </a:r>
                      <a:r>
                        <a:rPr lang="en-US" sz="900" baseline="0" dirty="0" smtClean="0">
                          <a:effectLst/>
                        </a:rPr>
                        <a:t> cu </a:t>
                      </a:r>
                      <a:r>
                        <a:rPr lang="en-US" sz="900" baseline="0" dirty="0" err="1" smtClean="0">
                          <a:effectLst/>
                        </a:rPr>
                        <a:t>dumneavoastra</a:t>
                      </a:r>
                      <a:r>
                        <a:rPr lang="en-US" sz="900" baseline="0" dirty="0" smtClean="0">
                          <a:effectLst/>
                        </a:rPr>
                        <a:t>?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257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</a:rPr>
                        <a:t>Da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1729</a:t>
                      </a:r>
                      <a:r>
                        <a:rPr lang="en-US" sz="900" dirty="0">
                          <a:effectLst/>
                        </a:rPr>
                        <a:t> (88.3%)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257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Nu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229 (11.7%)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2514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</a:rPr>
                        <a:t>Locuiesc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  <a:r>
                        <a:rPr lang="en-US" sz="900" dirty="0" err="1" smtClean="0">
                          <a:effectLst/>
                        </a:rPr>
                        <a:t>copii</a:t>
                      </a:r>
                      <a:r>
                        <a:rPr lang="en-US" sz="900" dirty="0" smtClean="0">
                          <a:effectLst/>
                        </a:rPr>
                        <a:t> cu </a:t>
                      </a:r>
                      <a:r>
                        <a:rPr lang="en-US" sz="900" dirty="0" err="1" smtClean="0">
                          <a:effectLst/>
                        </a:rPr>
                        <a:t>dumneavoastra</a:t>
                      </a:r>
                      <a:r>
                        <a:rPr lang="en-US" sz="900" baseline="0" dirty="0" smtClean="0">
                          <a:effectLst/>
                        </a:rPr>
                        <a:t>?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257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</a:rPr>
                        <a:t>Da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1243 (63.4%)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257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Nu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718 (36.6%)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257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</a:rPr>
                        <a:t>Anii</a:t>
                      </a:r>
                      <a:r>
                        <a:rPr lang="en-US" sz="900" dirty="0" smtClean="0">
                          <a:effectLst/>
                        </a:rPr>
                        <a:t> de</a:t>
                      </a:r>
                      <a:r>
                        <a:rPr lang="en-US" sz="900" baseline="0" dirty="0" smtClean="0">
                          <a:effectLst/>
                        </a:rPr>
                        <a:t> </a:t>
                      </a:r>
                      <a:r>
                        <a:rPr lang="en-US" sz="900" baseline="0" dirty="0" err="1" smtClean="0">
                          <a:effectLst/>
                        </a:rPr>
                        <a:t>educatie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257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0 – </a:t>
                      </a:r>
                      <a:r>
                        <a:rPr lang="el-GR" sz="900" dirty="0" smtClean="0">
                          <a:effectLst/>
                        </a:rPr>
                        <a:t>9</a:t>
                      </a:r>
                      <a:r>
                        <a:rPr lang="en-US" sz="900" baseline="0" dirty="0" smtClean="0">
                          <a:effectLst/>
                        </a:rPr>
                        <a:t> </a:t>
                      </a:r>
                      <a:r>
                        <a:rPr lang="en-US" sz="900" baseline="0" dirty="0" err="1" smtClean="0">
                          <a:effectLst/>
                        </a:rPr>
                        <a:t>ani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721 (</a:t>
                      </a:r>
                      <a:r>
                        <a:rPr lang="en-US" sz="900" dirty="0">
                          <a:effectLst/>
                        </a:rPr>
                        <a:t>37.0%)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257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9 - </a:t>
                      </a:r>
                      <a:r>
                        <a:rPr lang="el-GR" sz="900" dirty="0">
                          <a:effectLst/>
                        </a:rPr>
                        <a:t>12 </a:t>
                      </a:r>
                      <a:r>
                        <a:rPr lang="en-US" sz="900" dirty="0" err="1" smtClean="0">
                          <a:effectLst/>
                        </a:rPr>
                        <a:t>ani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654 (33.6%)</a:t>
                      </a:r>
                      <a:endParaRPr lang="en-US" sz="9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257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&gt;12 </a:t>
                      </a:r>
                      <a:r>
                        <a:rPr lang="en-US" sz="900" dirty="0" err="1" smtClean="0">
                          <a:effectLst/>
                        </a:rPr>
                        <a:t>ani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573 (29.4%)</a:t>
                      </a:r>
                      <a:endParaRPr lang="en-US" sz="9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257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 smtClean="0"/>
                        <a:t>Statutul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profesional</a:t>
                      </a:r>
                      <a:r>
                        <a:rPr lang="en-US" sz="900" baseline="0" dirty="0" smtClean="0"/>
                        <a:t> actual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257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</a:rPr>
                        <a:t>Angajat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827 (42.3%)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257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Student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89 (4.5%)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257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</a:rPr>
                        <a:t>Somer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168 (8.6%)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257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</a:rPr>
                        <a:t>Pensionar</a:t>
                      </a:r>
                      <a:r>
                        <a:rPr lang="en-US" sz="900" baseline="0" dirty="0" smtClean="0">
                          <a:effectLst/>
                        </a:rPr>
                        <a:t> 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590 (30.2%)</a:t>
                      </a:r>
                      <a:endParaRPr lang="en-US" sz="9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257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</a:rPr>
                        <a:t>Venitul</a:t>
                      </a:r>
                      <a:r>
                        <a:rPr lang="en-US" sz="900" dirty="0" smtClean="0">
                          <a:effectLst/>
                        </a:rPr>
                        <a:t> familial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1435" algn="l"/>
                        </a:tabLs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257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 </a:t>
                      </a:r>
                      <a:r>
                        <a:rPr lang="en-US" sz="9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medie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1435" algn="l"/>
                        </a:tabLst>
                      </a:pPr>
                      <a:r>
                        <a:rPr lang="el-GR" sz="900" dirty="0">
                          <a:effectLst/>
                        </a:rPr>
                        <a:t>587 (29.9%)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257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In </a:t>
                      </a:r>
                      <a:r>
                        <a:rPr lang="en-US" sz="900" dirty="0" err="1" smtClean="0">
                          <a:effectLst/>
                        </a:rPr>
                        <a:t>jurul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  <a:r>
                        <a:rPr lang="en-US" sz="900" dirty="0" err="1" smtClean="0">
                          <a:effectLst/>
                        </a:rPr>
                        <a:t>mediei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1435" algn="l"/>
                        </a:tabLst>
                      </a:pPr>
                      <a:r>
                        <a:rPr lang="el-GR" sz="900" dirty="0">
                          <a:effectLst/>
                        </a:rPr>
                        <a:t>1245 (63.5%)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257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</a:rPr>
                        <a:t>Peste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  <a:r>
                        <a:rPr lang="en-US" sz="900" dirty="0" err="1" smtClean="0">
                          <a:effectLst/>
                        </a:rPr>
                        <a:t>medie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1435" algn="l"/>
                        </a:tabLst>
                      </a:pPr>
                      <a:r>
                        <a:rPr lang="el-GR" sz="900" dirty="0">
                          <a:effectLst/>
                        </a:rPr>
                        <a:t>128 (6</a:t>
                      </a:r>
                      <a:r>
                        <a:rPr lang="en-US" sz="900" dirty="0">
                          <a:effectLst/>
                        </a:rPr>
                        <a:t>.5%)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2514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 smtClean="0"/>
                        <a:t>Suferiti</a:t>
                      </a:r>
                      <a:r>
                        <a:rPr lang="en-US" sz="900" baseline="0" dirty="0" smtClean="0"/>
                        <a:t> de o </a:t>
                      </a:r>
                      <a:r>
                        <a:rPr lang="en-US" sz="900" baseline="0" dirty="0" err="1" smtClean="0"/>
                        <a:t>boala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cronica</a:t>
                      </a:r>
                      <a:r>
                        <a:rPr lang="en-US" sz="900" dirty="0" smtClean="0"/>
                        <a:t>? 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355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</a:rPr>
                        <a:t>Da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792 (40.6%)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257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Nu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1158 (59.4%)</a:t>
                      </a:r>
                      <a:endParaRPr lang="en-US" sz="9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7112" y="762000"/>
            <a:ext cx="153828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- Ορθογώνιο"/>
          <p:cNvSpPr/>
          <p:nvPr/>
        </p:nvSpPr>
        <p:spPr>
          <a:xfrm>
            <a:off x="5562600" y="2819400"/>
            <a:ext cx="9144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- Ορθογώνιο"/>
          <p:cNvSpPr/>
          <p:nvPr/>
        </p:nvSpPr>
        <p:spPr>
          <a:xfrm>
            <a:off x="5638800" y="3352800"/>
            <a:ext cx="8382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- Ορθογώνιο"/>
          <p:cNvSpPr/>
          <p:nvPr/>
        </p:nvSpPr>
        <p:spPr>
          <a:xfrm>
            <a:off x="5562600" y="4953000"/>
            <a:ext cx="9144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01848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762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chestionar</a:t>
            </a:r>
            <a:r>
              <a:rPr lang="en-US" dirty="0" smtClean="0">
                <a:solidFill>
                  <a:srgbClr val="0070C0"/>
                </a:solidFill>
              </a:rPr>
              <a:t> – </a:t>
            </a:r>
            <a:r>
              <a:rPr lang="en-US" dirty="0" err="1" smtClean="0">
                <a:solidFill>
                  <a:srgbClr val="0070C0"/>
                </a:solidFill>
              </a:rPr>
              <a:t>experienta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pacientului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38200" y="1447800"/>
            <a:ext cx="8229600" cy="5071872"/>
          </a:xfrm>
        </p:spPr>
        <p:txBody>
          <a:bodyPr>
            <a:normAutofit fontScale="55000" lnSpcReduction="20000"/>
          </a:bodyPr>
          <a:lstStyle/>
          <a:p>
            <a:pPr marL="109728" indent="0">
              <a:lnSpc>
                <a:spcPct val="90000"/>
              </a:lnSpc>
              <a:buNone/>
            </a:pPr>
            <a:r>
              <a:rPr lang="en-GB" sz="2800" dirty="0" err="1" smtClean="0"/>
              <a:t>Informatiile</a:t>
            </a:r>
            <a:r>
              <a:rPr lang="en-GB" sz="2800" dirty="0" smtClean="0"/>
              <a:t> </a:t>
            </a:r>
            <a:r>
              <a:rPr lang="en-GB" sz="2800" dirty="0" err="1" smtClean="0"/>
              <a:t>obtinute</a:t>
            </a:r>
            <a:r>
              <a:rPr lang="en-GB" sz="2800" dirty="0" smtClean="0"/>
              <a:t>:</a:t>
            </a:r>
          </a:p>
          <a:p>
            <a:pPr marL="109728" indent="0">
              <a:lnSpc>
                <a:spcPct val="90000"/>
              </a:lnSpc>
              <a:buNone/>
            </a:pP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sz="2800" dirty="0" err="1" smtClean="0"/>
              <a:t>Experienta</a:t>
            </a:r>
            <a:r>
              <a:rPr lang="en-GB" sz="2800" dirty="0" smtClean="0"/>
              <a:t> </a:t>
            </a:r>
            <a:r>
              <a:rPr lang="en-GB" sz="2800" dirty="0" err="1" smtClean="0"/>
              <a:t>personala</a:t>
            </a:r>
            <a:r>
              <a:rPr lang="en-GB" sz="2800" dirty="0" smtClean="0"/>
              <a:t> </a:t>
            </a:r>
            <a:r>
              <a:rPr lang="en-GB" sz="2800" dirty="0" err="1" smtClean="0"/>
              <a:t>si</a:t>
            </a:r>
            <a:r>
              <a:rPr lang="en-GB" sz="2800" dirty="0" smtClean="0"/>
              <a:t> </a:t>
            </a:r>
            <a:r>
              <a:rPr lang="en-GB" sz="2800" dirty="0" err="1" smtClean="0"/>
              <a:t>starea</a:t>
            </a:r>
            <a:r>
              <a:rPr lang="en-GB" sz="2800" dirty="0" smtClean="0"/>
              <a:t> </a:t>
            </a:r>
            <a:r>
              <a:rPr lang="en-GB" sz="2800" dirty="0" err="1" smtClean="0"/>
              <a:t>sanatatii</a:t>
            </a:r>
            <a:endParaRPr lang="en-GB" sz="2800" dirty="0" smtClean="0"/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 err="1" smtClean="0"/>
              <a:t>Consultatia</a:t>
            </a:r>
            <a:r>
              <a:rPr lang="en-GB" sz="2800" dirty="0" smtClean="0"/>
              <a:t> </a:t>
            </a:r>
            <a:r>
              <a:rPr lang="en-GB" sz="2800" dirty="0" err="1" smtClean="0"/>
              <a:t>recenta</a:t>
            </a:r>
            <a:r>
              <a:rPr lang="en-GB" sz="2800" dirty="0" smtClean="0"/>
              <a:t> a </a:t>
            </a:r>
            <a:r>
              <a:rPr lang="en-GB" sz="2800" dirty="0" err="1" smtClean="0"/>
              <a:t>pacientului</a:t>
            </a:r>
            <a:endParaRPr lang="en-GB" sz="2800" dirty="0" smtClean="0"/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 err="1" smtClean="0"/>
              <a:t>Doctorul</a:t>
            </a:r>
            <a:r>
              <a:rPr lang="en-GB" sz="2800" dirty="0" smtClean="0"/>
              <a:t> </a:t>
            </a:r>
            <a:r>
              <a:rPr lang="en-GB" sz="2800" dirty="0" err="1" smtClean="0"/>
              <a:t>vizitat</a:t>
            </a:r>
            <a:r>
              <a:rPr lang="en-GB" sz="2800" dirty="0" smtClean="0"/>
              <a:t> de </a:t>
            </a:r>
            <a:r>
              <a:rPr lang="en-GB" sz="2800" dirty="0" err="1" smtClean="0"/>
              <a:t>pacient</a:t>
            </a:r>
            <a:endParaRPr lang="en-GB" sz="2800" dirty="0" smtClean="0"/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 err="1" smtClean="0"/>
              <a:t>Accesul</a:t>
            </a:r>
            <a:r>
              <a:rPr lang="en-GB" sz="2800" dirty="0" smtClean="0"/>
              <a:t> la </a:t>
            </a:r>
            <a:r>
              <a:rPr lang="en-GB" sz="2800" dirty="0" err="1" smtClean="0"/>
              <a:t>practica</a:t>
            </a:r>
            <a:r>
              <a:rPr lang="en-GB" sz="2800" dirty="0" smtClean="0"/>
              <a:t> (</a:t>
            </a:r>
            <a:r>
              <a:rPr lang="en-GB" sz="2800" dirty="0" err="1" smtClean="0"/>
              <a:t>programul</a:t>
            </a:r>
            <a:r>
              <a:rPr lang="en-GB" sz="2800" dirty="0" smtClean="0"/>
              <a:t> de </a:t>
            </a:r>
            <a:r>
              <a:rPr lang="en-GB" sz="2800" dirty="0" err="1" smtClean="0"/>
              <a:t>functionare</a:t>
            </a:r>
            <a:r>
              <a:rPr lang="en-GB" sz="2800" dirty="0" smtClean="0"/>
              <a:t> </a:t>
            </a:r>
            <a:r>
              <a:rPr lang="en-GB" sz="2800" dirty="0" err="1" smtClean="0"/>
              <a:t>si</a:t>
            </a:r>
            <a:r>
              <a:rPr lang="en-GB" sz="2800" dirty="0" smtClean="0"/>
              <a:t> </a:t>
            </a:r>
            <a:r>
              <a:rPr lang="en-GB" sz="2800" dirty="0" err="1" smtClean="0"/>
              <a:t>accesul</a:t>
            </a:r>
            <a:r>
              <a:rPr lang="en-GB" sz="2800" dirty="0" smtClean="0"/>
              <a:t> </a:t>
            </a:r>
            <a:r>
              <a:rPr lang="en-GB" sz="2800" dirty="0" err="1" smtClean="0"/>
              <a:t>fizic</a:t>
            </a:r>
            <a:r>
              <a:rPr lang="en-GB" sz="2800" dirty="0" smtClean="0"/>
              <a:t>) </a:t>
            </a:r>
            <a:endParaRPr lang="en-GB" sz="2800" dirty="0" smtClean="0"/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 err="1" smtClean="0"/>
              <a:t>Asistenta</a:t>
            </a:r>
            <a:r>
              <a:rPr lang="en-GB" sz="2800" dirty="0" smtClean="0"/>
              <a:t> in </a:t>
            </a:r>
            <a:r>
              <a:rPr lang="en-GB" sz="2800" dirty="0" err="1" smtClean="0"/>
              <a:t>afara</a:t>
            </a:r>
            <a:r>
              <a:rPr lang="en-GB" sz="2800" dirty="0" smtClean="0"/>
              <a:t> </a:t>
            </a:r>
            <a:r>
              <a:rPr lang="en-GB" sz="2800" dirty="0" err="1" smtClean="0"/>
              <a:t>programului</a:t>
            </a:r>
            <a:r>
              <a:rPr lang="en-GB" sz="2800" dirty="0" smtClean="0"/>
              <a:t> de </a:t>
            </a:r>
            <a:r>
              <a:rPr lang="en-GB" sz="2800" dirty="0" err="1" smtClean="0"/>
              <a:t>functionare</a:t>
            </a:r>
            <a:endParaRPr lang="en-GB" sz="2800" dirty="0" smtClean="0"/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 err="1" smtClean="0"/>
              <a:t>Tratarea</a:t>
            </a:r>
            <a:r>
              <a:rPr lang="en-GB" sz="2800" dirty="0" smtClean="0"/>
              <a:t> de alt personal</a:t>
            </a:r>
            <a:endParaRPr lang="en-GB" sz="2800" dirty="0" smtClean="0"/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 err="1" smtClean="0"/>
              <a:t>Experientele</a:t>
            </a:r>
            <a:r>
              <a:rPr lang="en-GB" sz="2800" dirty="0" smtClean="0"/>
              <a:t> cu </a:t>
            </a:r>
            <a:r>
              <a:rPr lang="en-GB" sz="2800" dirty="0" err="1" smtClean="0"/>
              <a:t>practica</a:t>
            </a:r>
            <a:endParaRPr lang="en-GB" sz="2800" dirty="0" smtClean="0"/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 err="1" smtClean="0"/>
              <a:t>Trimiterile</a:t>
            </a:r>
            <a:r>
              <a:rPr lang="en-GB" sz="2800" dirty="0" smtClean="0"/>
              <a:t> </a:t>
            </a:r>
            <a:endParaRPr lang="en-GB" sz="2800" dirty="0" smtClean="0"/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 err="1" smtClean="0"/>
              <a:t>Contactul</a:t>
            </a:r>
            <a:r>
              <a:rPr lang="en-GB" sz="2800" dirty="0" smtClean="0"/>
              <a:t> cu </a:t>
            </a:r>
            <a:r>
              <a:rPr lang="en-GB" sz="2800" dirty="0" err="1" smtClean="0"/>
              <a:t>alti</a:t>
            </a:r>
            <a:r>
              <a:rPr lang="en-GB" sz="2800" dirty="0" smtClean="0"/>
              <a:t> </a:t>
            </a:r>
            <a:r>
              <a:rPr lang="en-GB" sz="2800" dirty="0" err="1" smtClean="0"/>
              <a:t>profesionisti</a:t>
            </a:r>
            <a:endParaRPr lang="en-GB" sz="2800" dirty="0" smtClean="0"/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 err="1" smtClean="0"/>
              <a:t>Serviciile</a:t>
            </a:r>
            <a:r>
              <a:rPr lang="en-GB" sz="2800" dirty="0" smtClean="0"/>
              <a:t> </a:t>
            </a:r>
            <a:r>
              <a:rPr lang="en-GB" sz="2800" dirty="0" err="1" smtClean="0"/>
              <a:t>medicale</a:t>
            </a:r>
            <a:r>
              <a:rPr lang="en-GB" sz="2800" dirty="0" smtClean="0"/>
              <a:t> din </a:t>
            </a:r>
            <a:r>
              <a:rPr lang="en-GB" sz="2800" dirty="0" err="1" smtClean="0"/>
              <a:t>tara</a:t>
            </a:r>
            <a:endParaRPr lang="en-GB" sz="2800" dirty="0"/>
          </a:p>
          <a:p>
            <a:endParaRPr lang="en-US" dirty="0"/>
          </a:p>
        </p:txBody>
      </p:sp>
      <p:pic>
        <p:nvPicPr>
          <p:cNvPr id="8194" name="Picture 2" descr="https://encrypted-tbn1.gstatic.com/images?q=tbn:ANd9GcSa15f5Q0JENXWZA-d2mMDmT2KNzmEj7hmiaznct-lQPmZEwpb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14800"/>
            <a:ext cx="19050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- TextBox"/>
          <p:cNvSpPr txBox="1"/>
          <p:nvPr/>
        </p:nvSpPr>
        <p:spPr>
          <a:xfrm>
            <a:off x="4800600" y="4038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testului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pilot in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Greaca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86805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srgbClr val="0070C0"/>
                </a:solidFill>
              </a:rPr>
              <a:t>Rezultate</a:t>
            </a:r>
            <a:r>
              <a:rPr lang="en-US" sz="3600" dirty="0" smtClean="0">
                <a:solidFill>
                  <a:srgbClr val="0070C0"/>
                </a:solidFill>
              </a:rPr>
              <a:t>: </a:t>
            </a:r>
            <a:r>
              <a:rPr lang="en-US" sz="3600" dirty="0" err="1" smtClean="0">
                <a:solidFill>
                  <a:srgbClr val="0070C0"/>
                </a:solidFill>
              </a:rPr>
              <a:t>datele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pacientilor</a:t>
            </a:r>
            <a:r>
              <a:rPr lang="en-US" sz="3600" dirty="0" smtClean="0">
                <a:solidFill>
                  <a:srgbClr val="0070C0"/>
                </a:solidFill>
              </a:rPr>
              <a:t>– </a:t>
            </a:r>
            <a:r>
              <a:rPr lang="en-US" sz="3600" dirty="0" err="1" smtClean="0">
                <a:solidFill>
                  <a:srgbClr val="0070C0"/>
                </a:solidFill>
              </a:rPr>
              <a:t>Frecventa</a:t>
            </a:r>
            <a:r>
              <a:rPr lang="en-US" sz="3600" dirty="0" smtClean="0">
                <a:solidFill>
                  <a:srgbClr val="0070C0"/>
                </a:solidFill>
              </a:rPr>
              <a:t> de </a:t>
            </a:r>
            <a:r>
              <a:rPr lang="en-US" sz="3600" dirty="0" err="1" smtClean="0">
                <a:solidFill>
                  <a:srgbClr val="0070C0"/>
                </a:solidFill>
              </a:rPr>
              <a:t>vizitare</a:t>
            </a:r>
            <a:r>
              <a:rPr lang="en-US" sz="3600" dirty="0" smtClean="0">
                <a:solidFill>
                  <a:srgbClr val="0070C0"/>
                </a:solidFill>
              </a:rPr>
              <a:t> a </a:t>
            </a:r>
            <a:r>
              <a:rPr lang="en-US" sz="3600" dirty="0" err="1" smtClean="0">
                <a:solidFill>
                  <a:srgbClr val="0070C0"/>
                </a:solidFill>
              </a:rPr>
              <a:t>medicului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primar</a:t>
            </a:r>
            <a:endParaRPr lang="en-US" sz="3600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450491764"/>
              </p:ext>
            </p:extLst>
          </p:nvPr>
        </p:nvGraphicFramePr>
        <p:xfrm>
          <a:off x="914400" y="1600200"/>
          <a:ext cx="7162799" cy="46728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4471"/>
                <a:gridCol w="1201328"/>
                <a:gridCol w="1347928"/>
                <a:gridCol w="1347928"/>
                <a:gridCol w="1011144"/>
              </a:tblGrid>
              <a:tr h="133117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/>
                        <a:t>Starea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sanatatii</a:t>
                      </a:r>
                      <a:r>
                        <a:rPr lang="en-US" sz="800" dirty="0" smtClean="0"/>
                        <a:t>, </a:t>
                      </a:r>
                      <a:r>
                        <a:rPr lang="en-US" sz="800" dirty="0" err="1" smtClean="0"/>
                        <a:t>frecventa</a:t>
                      </a:r>
                      <a:r>
                        <a:rPr lang="en-US" sz="800" dirty="0" smtClean="0"/>
                        <a:t> de </a:t>
                      </a:r>
                      <a:r>
                        <a:rPr lang="en-US" sz="800" dirty="0" err="1" smtClean="0"/>
                        <a:t>vizitare</a:t>
                      </a:r>
                      <a:r>
                        <a:rPr lang="en-US" sz="800" dirty="0" smtClean="0"/>
                        <a:t> a </a:t>
                      </a:r>
                      <a:r>
                        <a:rPr lang="en-US" sz="800" dirty="0" err="1" smtClean="0"/>
                        <a:t>medicului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primar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2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Total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N</a:t>
                      </a:r>
                      <a:r>
                        <a:rPr lang="el-GR" sz="800" dirty="0" smtClean="0">
                          <a:effectLst/>
                        </a:rPr>
                        <a:t> </a:t>
                      </a:r>
                      <a:r>
                        <a:rPr lang="el-GR" sz="800" dirty="0">
                          <a:effectLst/>
                        </a:rPr>
                        <a:t>(%)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</a:rPr>
                        <a:t>Pacienti</a:t>
                      </a:r>
                      <a:r>
                        <a:rPr lang="en-US" sz="800" baseline="0" dirty="0" smtClean="0">
                          <a:effectLst/>
                        </a:rPr>
                        <a:t> cu </a:t>
                      </a:r>
                      <a:r>
                        <a:rPr lang="en-US" sz="800" baseline="0" dirty="0" err="1" smtClean="0">
                          <a:effectLst/>
                        </a:rPr>
                        <a:t>boli</a:t>
                      </a:r>
                      <a:r>
                        <a:rPr lang="en-US" sz="800" baseline="0" dirty="0" smtClean="0">
                          <a:effectLst/>
                        </a:rPr>
                        <a:t> </a:t>
                      </a:r>
                      <a:r>
                        <a:rPr lang="en-US" sz="800" baseline="0" dirty="0" err="1" smtClean="0">
                          <a:effectLst/>
                        </a:rPr>
                        <a:t>cronice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</a:rPr>
                        <a:t>Indivizi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sanatosi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</a:rPr>
                        <a:t>Valoare</a:t>
                      </a:r>
                      <a:r>
                        <a:rPr lang="en-US" sz="800" dirty="0" smtClean="0">
                          <a:effectLst/>
                        </a:rPr>
                        <a:t> p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</a:tr>
              <a:tr h="2662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Cum v-</a:t>
                      </a:r>
                      <a:r>
                        <a:rPr lang="en-US" sz="800" dirty="0" err="1" smtClean="0"/>
                        <a:t>ati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descrie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starea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sanatatii</a:t>
                      </a:r>
                      <a:r>
                        <a:rPr lang="en-US" sz="800" dirty="0" smtClean="0"/>
                        <a:t> in general: 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&lt;0.0001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</a:tr>
              <a:tr h="13311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</a:rPr>
                        <a:t>Foarte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buna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409 (20.9%)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52 (4.5 %)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353 (44.9 %)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</a:tr>
              <a:tr h="13311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Buna 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750 (38.4%)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428 (37.1 %)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317 (40.3 %)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</a:tr>
              <a:tr h="13311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</a:rPr>
                        <a:t>Satisfacatoare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617 (31.4%)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502 (43.5 %)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111 (14.1 %)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</a:tr>
              <a:tr h="13311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</a:rPr>
                        <a:t>Proasta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178 (9.1%)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171 (14.8 %)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 (0.8 %)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</a:tr>
              <a:tr h="5324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</a:rPr>
                        <a:t>Aveti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propriul</a:t>
                      </a:r>
                      <a:r>
                        <a:rPr lang="en-US" sz="800" baseline="0" dirty="0" smtClean="0">
                          <a:effectLst/>
                        </a:rPr>
                        <a:t> medic care </a:t>
                      </a:r>
                      <a:r>
                        <a:rPr lang="en-US" sz="800" baseline="0" dirty="0" err="1" smtClean="0">
                          <a:effectLst/>
                        </a:rPr>
                        <a:t>va</a:t>
                      </a:r>
                      <a:r>
                        <a:rPr lang="en-US" sz="800" baseline="0" dirty="0" smtClean="0">
                          <a:effectLst/>
                        </a:rPr>
                        <a:t> </a:t>
                      </a:r>
                      <a:r>
                        <a:rPr lang="en-US" sz="800" baseline="0" dirty="0" err="1" smtClean="0">
                          <a:effectLst/>
                        </a:rPr>
                        <a:t>consulta</a:t>
                      </a:r>
                      <a:r>
                        <a:rPr lang="en-US" sz="800" baseline="0" dirty="0" smtClean="0">
                          <a:effectLst/>
                        </a:rPr>
                        <a:t> prima data </a:t>
                      </a:r>
                      <a:r>
                        <a:rPr lang="en-US" sz="800" baseline="0" dirty="0" err="1" smtClean="0">
                          <a:effectLst/>
                        </a:rPr>
                        <a:t>cand</a:t>
                      </a:r>
                      <a:r>
                        <a:rPr lang="en-US" sz="800" baseline="0" dirty="0" smtClean="0">
                          <a:effectLst/>
                        </a:rPr>
                        <a:t> </a:t>
                      </a:r>
                      <a:r>
                        <a:rPr lang="en-US" sz="800" baseline="0" dirty="0" err="1" smtClean="0">
                          <a:effectLst/>
                        </a:rPr>
                        <a:t>sunteti</a:t>
                      </a:r>
                      <a:r>
                        <a:rPr lang="en-US" sz="800" baseline="0" dirty="0" smtClean="0">
                          <a:effectLst/>
                        </a:rPr>
                        <a:t> </a:t>
                      </a:r>
                      <a:r>
                        <a:rPr lang="en-US" sz="800" baseline="0" dirty="0" err="1" smtClean="0">
                          <a:effectLst/>
                        </a:rPr>
                        <a:t>bolnav</a:t>
                      </a:r>
                      <a:r>
                        <a:rPr lang="en-US" sz="800" baseline="0" dirty="0" smtClean="0">
                          <a:effectLst/>
                        </a:rPr>
                        <a:t>? 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&lt;0.0001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</a:tr>
              <a:tr h="13311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</a:rPr>
                        <a:t>Da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1576 (80.</a:t>
                      </a:r>
                      <a:r>
                        <a:rPr lang="en-US" sz="800" dirty="0">
                          <a:effectLst/>
                        </a:rPr>
                        <a:t>6</a:t>
                      </a:r>
                      <a:r>
                        <a:rPr lang="el-GR" sz="800" dirty="0">
                          <a:effectLst/>
                        </a:rPr>
                        <a:t> %)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1022 (89.</a:t>
                      </a:r>
                      <a:r>
                        <a:rPr lang="en-US" sz="800">
                          <a:effectLst/>
                        </a:rPr>
                        <a:t>2</a:t>
                      </a:r>
                      <a:r>
                        <a:rPr lang="el-GR" sz="800">
                          <a:effectLst/>
                        </a:rPr>
                        <a:t>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536 (68</a:t>
                      </a:r>
                      <a:r>
                        <a:rPr lang="en-US" sz="800">
                          <a:effectLst/>
                        </a:rPr>
                        <a:t>.1 %)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</a:tr>
              <a:tr h="13311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Nu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378 (19.4 %)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124 (10.8 %)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251 (31.9 %)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</a:tr>
              <a:tr h="6655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Cat de des </a:t>
                      </a:r>
                      <a:r>
                        <a:rPr lang="en-US" sz="800" dirty="0" err="1" smtClean="0"/>
                        <a:t>ati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vizitat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sau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ati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fost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consultat</a:t>
                      </a:r>
                      <a:r>
                        <a:rPr lang="en-US" sz="800" dirty="0" smtClean="0"/>
                        <a:t> de </a:t>
                      </a:r>
                      <a:r>
                        <a:rPr lang="en-US" sz="800" dirty="0" err="1" smtClean="0"/>
                        <a:t>medicul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primar</a:t>
                      </a:r>
                      <a:r>
                        <a:rPr lang="en-US" sz="800" dirty="0" smtClean="0"/>
                        <a:t> in </a:t>
                      </a:r>
                      <a:r>
                        <a:rPr lang="en-US" sz="800" dirty="0" err="1" smtClean="0"/>
                        <a:t>ultimele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sase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luni</a:t>
                      </a:r>
                      <a:r>
                        <a:rPr lang="en-US" sz="800" dirty="0" smtClean="0"/>
                        <a:t>? 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&lt;0.0001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</a:tr>
              <a:tr h="13311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</a:rPr>
                        <a:t>Niciodata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446 (22.9 %)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108 (9.6 %)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337 (46.0 %)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</a:tr>
              <a:tr h="13311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O </a:t>
                      </a:r>
                      <a:r>
                        <a:rPr lang="en-US" sz="800" dirty="0" err="1" smtClean="0">
                          <a:effectLst/>
                        </a:rPr>
                        <a:t>singura</a:t>
                      </a:r>
                      <a:r>
                        <a:rPr lang="en-US" sz="800" dirty="0" smtClean="0">
                          <a:effectLst/>
                        </a:rPr>
                        <a:t> data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405 (20.8 %)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181 (16.1 %)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221 (30.2 %)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</a:tr>
              <a:tr h="13311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 smtClean="0">
                          <a:effectLst/>
                        </a:rPr>
                        <a:t>2-4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ori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545 (28.0 %)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409 (36.4 %)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129 (17.6 %)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</a:tr>
              <a:tr h="13311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≥5 </a:t>
                      </a:r>
                      <a:r>
                        <a:rPr lang="en-US" sz="800" dirty="0" err="1" smtClean="0">
                          <a:effectLst/>
                        </a:rPr>
                        <a:t>ori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475 (24.4 %)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427 (38.0 %)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45 (6.1 %)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</a:tr>
              <a:tr h="13311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Nu </a:t>
                      </a:r>
                      <a:r>
                        <a:rPr lang="en-US" sz="800" dirty="0" err="1" smtClean="0">
                          <a:effectLst/>
                        </a:rPr>
                        <a:t>stiu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78 (4.0 %)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</a:tr>
              <a:tr h="2662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</a:rPr>
                        <a:t>Motivul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vizitei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actuale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</a:tr>
              <a:tr h="13311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</a:rPr>
                        <a:t>Bolnav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72</a:t>
                      </a:r>
                      <a:r>
                        <a:rPr lang="en-US" sz="800">
                          <a:effectLst/>
                        </a:rPr>
                        <a:t>9</a:t>
                      </a:r>
                      <a:r>
                        <a:rPr lang="el-GR" sz="800">
                          <a:effectLst/>
                        </a:rPr>
                        <a:t> (37.</a:t>
                      </a:r>
                      <a:r>
                        <a:rPr lang="en-US" sz="800">
                          <a:effectLst/>
                        </a:rPr>
                        <a:t>3</a:t>
                      </a:r>
                      <a:r>
                        <a:rPr lang="el-GR" sz="800">
                          <a:effectLst/>
                        </a:rPr>
                        <a:t>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387 (33.6 %)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338 (42.9 %)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&lt;0.0001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</a:tr>
              <a:tr h="13311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Control medical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422 (21.</a:t>
                      </a:r>
                      <a:r>
                        <a:rPr lang="en-US" sz="800">
                          <a:effectLst/>
                        </a:rPr>
                        <a:t>6</a:t>
                      </a:r>
                      <a:r>
                        <a:rPr lang="el-GR" sz="800">
                          <a:effectLst/>
                        </a:rPr>
                        <a:t>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262 (22.7 %)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258 (20.1 %)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0.160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</a:tr>
              <a:tr h="13311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</a:rPr>
                        <a:t>Reteta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877 (44.9 %)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713 (61.8 %)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157 (19.9 %)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&lt;0.0001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</a:tr>
              <a:tr h="13311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</a:rPr>
                        <a:t>Trimitere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216 (11.0 %)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140 (12.1 %)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75 (9.5 %)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0.070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</a:tr>
              <a:tr h="13311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Adeverinta</a:t>
                      </a:r>
                      <a:r>
                        <a:rPr lang="en-US" sz="8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medicala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106 (5.4 %)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41 (3.6 %)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64 (8.1 %)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&lt;0.0001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</a:tr>
              <a:tr h="13311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A </a:t>
                      </a:r>
                      <a:r>
                        <a:rPr lang="en-US" sz="800" dirty="0" err="1" smtClean="0">
                          <a:effectLst/>
                        </a:rPr>
                        <a:t>doua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opinie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1435" algn="l"/>
                        </a:tabLst>
                      </a:pPr>
                      <a:r>
                        <a:rPr lang="en-US" sz="800">
                          <a:effectLst/>
                        </a:rPr>
                        <a:t>128 (6.5 %)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1435" algn="l"/>
                        </a:tabLst>
                      </a:pPr>
                      <a:r>
                        <a:rPr lang="en-US" sz="800">
                          <a:effectLst/>
                        </a:rPr>
                        <a:t>77 (6.7 %)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1435" algn="l"/>
                        </a:tabLst>
                      </a:pPr>
                      <a:r>
                        <a:rPr lang="en-US" sz="800">
                          <a:effectLst/>
                        </a:rPr>
                        <a:t>50 (6.3 %)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1435" algn="l"/>
                        </a:tabLst>
                      </a:pPr>
                      <a:r>
                        <a:rPr lang="en-US" sz="800">
                          <a:effectLst/>
                        </a:rPr>
                        <a:t>0.771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</a:tr>
              <a:tr h="13311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</a:rPr>
                        <a:t>Altul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1435" algn="l"/>
                        </a:tabLst>
                      </a:pPr>
                      <a:r>
                        <a:rPr lang="en-US" sz="800">
                          <a:effectLst/>
                        </a:rPr>
                        <a:t>130 (6.6 %)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1435" algn="l"/>
                        </a:tabLst>
                      </a:pPr>
                      <a:r>
                        <a:rPr lang="en-US" sz="800">
                          <a:effectLst/>
                        </a:rPr>
                        <a:t>43 (3.7 %)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1435" algn="l"/>
                        </a:tabLst>
                      </a:pPr>
                      <a:r>
                        <a:rPr lang="en-US" sz="800">
                          <a:effectLst/>
                        </a:rPr>
                        <a:t>86 (10.9 %)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1435" algn="l"/>
                        </a:tabLst>
                      </a:pPr>
                      <a:r>
                        <a:rPr lang="en-US" sz="800" dirty="0">
                          <a:effectLst/>
                        </a:rPr>
                        <a:t>&lt;0.0001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"/>
            <a:ext cx="1238250" cy="82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- Ορθογώνιο"/>
          <p:cNvSpPr/>
          <p:nvPr/>
        </p:nvSpPr>
        <p:spPr>
          <a:xfrm>
            <a:off x="3352800" y="3505200"/>
            <a:ext cx="35814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- Ορθογώνιο"/>
          <p:cNvSpPr/>
          <p:nvPr/>
        </p:nvSpPr>
        <p:spPr>
          <a:xfrm>
            <a:off x="3352800" y="4724400"/>
            <a:ext cx="22860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- Ορθογώνιο"/>
          <p:cNvSpPr/>
          <p:nvPr/>
        </p:nvSpPr>
        <p:spPr>
          <a:xfrm>
            <a:off x="3352800" y="5562600"/>
            <a:ext cx="23622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522367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IDEI PRINCIPALE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84248"/>
            <a:ext cx="6934200" cy="4873752"/>
          </a:xfrm>
        </p:spPr>
        <p:txBody>
          <a:bodyPr>
            <a:normAutofit/>
          </a:bodyPr>
          <a:lstStyle/>
          <a:p>
            <a:r>
              <a:rPr lang="en-US" dirty="0" err="1" smtClean="0"/>
              <a:t>Statistica</a:t>
            </a:r>
            <a:r>
              <a:rPr lang="en-US" dirty="0" smtClean="0"/>
              <a:t> – </a:t>
            </a:r>
            <a:r>
              <a:rPr lang="en-US" dirty="0" err="1" smtClean="0"/>
              <a:t>Sistemul</a:t>
            </a:r>
            <a:r>
              <a:rPr lang="en-US" dirty="0" smtClean="0"/>
              <a:t> de </a:t>
            </a:r>
            <a:r>
              <a:rPr lang="en-US" dirty="0" err="1" smtClean="0"/>
              <a:t>Sanatate</a:t>
            </a:r>
            <a:r>
              <a:rPr lang="en-US" dirty="0" smtClean="0"/>
              <a:t> din </a:t>
            </a:r>
            <a:r>
              <a:rPr lang="en-US" dirty="0" err="1" smtClean="0"/>
              <a:t>Grecia</a:t>
            </a:r>
            <a:endParaRPr lang="en-US" dirty="0" smtClean="0"/>
          </a:p>
          <a:p>
            <a:r>
              <a:rPr lang="en-US" dirty="0" err="1" smtClean="0"/>
              <a:t>Ce</a:t>
            </a:r>
            <a:r>
              <a:rPr lang="en-US" dirty="0" smtClean="0"/>
              <a:t> am </a:t>
            </a:r>
            <a:r>
              <a:rPr lang="en-US" dirty="0" err="1" smtClean="0"/>
              <a:t>invatat</a:t>
            </a:r>
            <a:r>
              <a:rPr lang="en-US" dirty="0" smtClean="0"/>
              <a:t> din </a:t>
            </a:r>
            <a:r>
              <a:rPr lang="en-US" dirty="0" err="1" smtClean="0"/>
              <a:t>studiul</a:t>
            </a:r>
            <a:r>
              <a:rPr lang="en-US" dirty="0" smtClean="0"/>
              <a:t> international – QUALICOPC (</a:t>
            </a:r>
            <a:r>
              <a:rPr lang="en-US" dirty="0" err="1" smtClean="0"/>
              <a:t>Calitatea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costurile</a:t>
            </a:r>
            <a:r>
              <a:rPr lang="en-US" dirty="0" smtClean="0"/>
              <a:t> </a:t>
            </a:r>
            <a:r>
              <a:rPr lang="en-US" dirty="0" err="1" smtClean="0"/>
              <a:t>asistentei</a:t>
            </a:r>
            <a:r>
              <a:rPr lang="en-US" dirty="0" smtClean="0"/>
              <a:t> </a:t>
            </a:r>
            <a:r>
              <a:rPr lang="en-US" dirty="0" err="1" smtClean="0"/>
              <a:t>medicale</a:t>
            </a:r>
            <a:r>
              <a:rPr lang="en-US" dirty="0" smtClean="0"/>
              <a:t> </a:t>
            </a:r>
            <a:r>
              <a:rPr lang="en-US" dirty="0" err="1" smtClean="0"/>
              <a:t>primare</a:t>
            </a:r>
            <a:r>
              <a:rPr lang="en-US" dirty="0" smtClean="0"/>
              <a:t> in </a:t>
            </a:r>
            <a:r>
              <a:rPr lang="en-US" dirty="0" err="1" smtClean="0"/>
              <a:t>Europa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Care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prospectiva</a:t>
            </a:r>
            <a:r>
              <a:rPr lang="en-US" dirty="0" smtClean="0"/>
              <a:t> </a:t>
            </a:r>
            <a:r>
              <a:rPr lang="en-US" dirty="0" err="1" smtClean="0"/>
              <a:t>Greciei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</a:t>
            </a:fld>
            <a:endParaRPr kumimoji="0" lang="en-US"/>
          </a:p>
        </p:txBody>
      </p:sp>
      <p:pic>
        <p:nvPicPr>
          <p:cNvPr id="5" name="Picture 6" descr="http://www.we-love-crete.com/images/cretan-village-ruin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038600"/>
            <a:ext cx="2221239" cy="2652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Rezultate</a:t>
            </a:r>
            <a:r>
              <a:rPr lang="en-US" sz="3200" dirty="0" smtClean="0">
                <a:solidFill>
                  <a:srgbClr val="0070C0"/>
                </a:solidFill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</a:rPr>
              <a:t>datele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pacientilor–experiente</a:t>
            </a:r>
            <a:r>
              <a:rPr lang="en-US" sz="3200" dirty="0" smtClean="0">
                <a:solidFill>
                  <a:srgbClr val="0070C0"/>
                </a:solidFill>
              </a:rPr>
              <a:t> in </a:t>
            </a:r>
            <a:r>
              <a:rPr lang="en-US" sz="3200" dirty="0" err="1" smtClean="0">
                <a:solidFill>
                  <a:srgbClr val="0070C0"/>
                </a:solidFill>
              </a:rPr>
              <a:t>urma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vizitelor</a:t>
            </a:r>
            <a:r>
              <a:rPr lang="en-US" sz="3200" dirty="0" smtClean="0">
                <a:solidFill>
                  <a:srgbClr val="0070C0"/>
                </a:solidFill>
              </a:rPr>
              <a:t> la </a:t>
            </a:r>
            <a:r>
              <a:rPr lang="en-US" sz="3200" dirty="0" err="1" smtClean="0">
                <a:solidFill>
                  <a:srgbClr val="0070C0"/>
                </a:solidFill>
              </a:rPr>
              <a:t>medicul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primar</a:t>
            </a:r>
            <a:endParaRPr lang="en-US" sz="3200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007176523"/>
              </p:ext>
            </p:extLst>
          </p:nvPr>
        </p:nvGraphicFramePr>
        <p:xfrm>
          <a:off x="1219200" y="1481138"/>
          <a:ext cx="6857999" cy="4525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9219"/>
                <a:gridCol w="1262497"/>
                <a:gridCol w="1119858"/>
                <a:gridCol w="1290570"/>
                <a:gridCol w="1075855"/>
              </a:tblGrid>
              <a:tr h="145999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/>
                        <a:t>Experiente</a:t>
                      </a:r>
                      <a:r>
                        <a:rPr lang="en-US" sz="800" dirty="0" smtClean="0"/>
                        <a:t> din </a:t>
                      </a:r>
                      <a:r>
                        <a:rPr lang="en-US" sz="800" dirty="0" err="1" smtClean="0"/>
                        <a:t>vizitele</a:t>
                      </a:r>
                      <a:r>
                        <a:rPr lang="en-US" sz="800" baseline="0" dirty="0" smtClean="0"/>
                        <a:t> la </a:t>
                      </a:r>
                      <a:r>
                        <a:rPr lang="en-US" sz="800" baseline="0" dirty="0" err="1" smtClean="0"/>
                        <a:t>medicul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primar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</a:tr>
              <a:tr h="2919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Total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N</a:t>
                      </a:r>
                      <a:r>
                        <a:rPr lang="en-US" sz="800" baseline="0" dirty="0" smtClean="0">
                          <a:effectLst/>
                        </a:rPr>
                        <a:t> </a:t>
                      </a:r>
                      <a:r>
                        <a:rPr lang="el-GR" sz="800" dirty="0" smtClean="0">
                          <a:effectLst/>
                        </a:rPr>
                        <a:t>(%)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</a:rPr>
                        <a:t>Pacienti</a:t>
                      </a:r>
                      <a:r>
                        <a:rPr lang="en-US" sz="800" baseline="0" dirty="0" smtClean="0">
                          <a:effectLst/>
                        </a:rPr>
                        <a:t> cu </a:t>
                      </a:r>
                      <a:r>
                        <a:rPr lang="en-US" sz="800" baseline="0" dirty="0" err="1" smtClean="0">
                          <a:effectLst/>
                        </a:rPr>
                        <a:t>boli</a:t>
                      </a:r>
                      <a:r>
                        <a:rPr lang="en-US" sz="800" baseline="0" dirty="0" smtClean="0">
                          <a:effectLst/>
                        </a:rPr>
                        <a:t> </a:t>
                      </a:r>
                      <a:r>
                        <a:rPr lang="en-US" sz="800" baseline="0" dirty="0" err="1" smtClean="0">
                          <a:effectLst/>
                        </a:rPr>
                        <a:t>cronice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</a:rPr>
                        <a:t>Indivizi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sanatosi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</a:rPr>
                        <a:t>Valoare</a:t>
                      </a:r>
                      <a:r>
                        <a:rPr lang="en-US" sz="800" dirty="0" smtClean="0">
                          <a:effectLst/>
                        </a:rPr>
                        <a:t> p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</a:tr>
              <a:tr h="4379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</a:rPr>
                        <a:t>Medicul</a:t>
                      </a:r>
                      <a:r>
                        <a:rPr lang="en-US" sz="800" baseline="0" dirty="0" smtClean="0">
                          <a:effectLst/>
                        </a:rPr>
                        <a:t> </a:t>
                      </a:r>
                      <a:r>
                        <a:rPr lang="en-US" sz="800" baseline="0" dirty="0" err="1" smtClean="0">
                          <a:effectLst/>
                        </a:rPr>
                        <a:t>primar</a:t>
                      </a:r>
                      <a:r>
                        <a:rPr lang="en-US" sz="800" baseline="0" dirty="0" smtClean="0">
                          <a:effectLst/>
                        </a:rPr>
                        <a:t> </a:t>
                      </a:r>
                      <a:r>
                        <a:rPr lang="en-US" sz="800" baseline="0" dirty="0" err="1" smtClean="0">
                          <a:effectLst/>
                        </a:rPr>
                        <a:t>avea</a:t>
                      </a:r>
                      <a:r>
                        <a:rPr lang="en-US" sz="800" baseline="0" dirty="0" smtClean="0">
                          <a:effectLst/>
                        </a:rPr>
                        <a:t> </a:t>
                      </a:r>
                      <a:r>
                        <a:rPr lang="en-US" sz="800" baseline="0" dirty="0" err="1" smtClean="0">
                          <a:effectLst/>
                        </a:rPr>
                        <a:t>istoricul</a:t>
                      </a:r>
                      <a:r>
                        <a:rPr lang="en-US" sz="800" baseline="0" dirty="0" smtClean="0">
                          <a:effectLst/>
                        </a:rPr>
                        <a:t> </a:t>
                      </a:r>
                      <a:r>
                        <a:rPr lang="en-US" sz="800" baseline="0" dirty="0" err="1" smtClean="0">
                          <a:effectLst/>
                        </a:rPr>
                        <a:t>meu</a:t>
                      </a:r>
                      <a:r>
                        <a:rPr lang="en-US" sz="800" baseline="0" dirty="0" smtClean="0">
                          <a:effectLst/>
                        </a:rPr>
                        <a:t> medical in </a:t>
                      </a:r>
                      <a:r>
                        <a:rPr lang="en-US" sz="800" baseline="0" dirty="0" err="1" smtClean="0">
                          <a:effectLst/>
                        </a:rPr>
                        <a:t>fata</a:t>
                      </a:r>
                      <a:r>
                        <a:rPr lang="en-US" sz="800" baseline="0" dirty="0" smtClean="0">
                          <a:effectLst/>
                        </a:rPr>
                        <a:t> </a:t>
                      </a:r>
                      <a:r>
                        <a:rPr lang="en-US" sz="800" baseline="0" dirty="0" err="1" smtClean="0">
                          <a:effectLst/>
                        </a:rPr>
                        <a:t>sa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1003 (51</a:t>
                      </a:r>
                      <a:r>
                        <a:rPr lang="en-US" sz="800">
                          <a:effectLst/>
                        </a:rPr>
                        <a:t>.2 %)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683 (59.0 %)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312 (39.5 %)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&lt;0.0001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</a:tr>
              <a:tr h="1459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Medicul</a:t>
                      </a:r>
                      <a:r>
                        <a:rPr lang="en-US" sz="8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</a:t>
                      </a:r>
                      <a:r>
                        <a:rPr lang="en-US" sz="8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8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fost</a:t>
                      </a:r>
                      <a:r>
                        <a:rPr lang="en-US" sz="8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politicos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1862 (94.8 %)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1106 (95.6 %)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743 (94.2 %)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0.157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</a:tr>
              <a:tr h="2919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</a:rPr>
                        <a:t>Medicul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primar</a:t>
                      </a:r>
                      <a:r>
                        <a:rPr lang="en-US" sz="800" baseline="0" dirty="0" smtClean="0">
                          <a:effectLst/>
                        </a:rPr>
                        <a:t> m-a </a:t>
                      </a:r>
                      <a:r>
                        <a:rPr lang="en-US" sz="800" baseline="0" dirty="0" err="1" smtClean="0">
                          <a:effectLst/>
                        </a:rPr>
                        <a:t>ascultat</a:t>
                      </a:r>
                      <a:r>
                        <a:rPr lang="en-US" sz="800" baseline="0" dirty="0" smtClean="0">
                          <a:effectLst/>
                        </a:rPr>
                        <a:t> cu </a:t>
                      </a:r>
                      <a:r>
                        <a:rPr lang="en-US" sz="800" baseline="0" dirty="0" err="1" smtClean="0">
                          <a:effectLst/>
                        </a:rPr>
                        <a:t>atentie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1813 (92.5 %)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1077 (93.1 %)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723 (91.6 %)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0.233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</a:tr>
              <a:tr h="4379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</a:rPr>
                        <a:t>Medicul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primar</a:t>
                      </a:r>
                      <a:r>
                        <a:rPr lang="en-US" sz="800" dirty="0" smtClean="0">
                          <a:effectLst/>
                        </a:rPr>
                        <a:t> de </a:t>
                      </a:r>
                      <a:r>
                        <a:rPr lang="en-US" sz="800" dirty="0" err="1" smtClean="0">
                          <a:effectLst/>
                        </a:rPr>
                        <a:t>abia</a:t>
                      </a:r>
                      <a:r>
                        <a:rPr lang="en-US" sz="800" dirty="0" smtClean="0">
                          <a:effectLst/>
                        </a:rPr>
                        <a:t> se </a:t>
                      </a:r>
                      <a:r>
                        <a:rPr lang="en-US" sz="800" dirty="0" err="1" smtClean="0">
                          <a:effectLst/>
                        </a:rPr>
                        <a:t>uita</a:t>
                      </a:r>
                      <a:r>
                        <a:rPr lang="en-US" sz="800" dirty="0" smtClean="0">
                          <a:effectLst/>
                        </a:rPr>
                        <a:t> la mine </a:t>
                      </a:r>
                      <a:r>
                        <a:rPr lang="en-US" sz="800" dirty="0" err="1" smtClean="0">
                          <a:effectLst/>
                        </a:rPr>
                        <a:t>cand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vorbeam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208 (10.6 %)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136 (11.8 %)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71 (9.0 %)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0.053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</a:tr>
              <a:tr h="4379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</a:rPr>
                        <a:t>Medicul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primar</a:t>
                      </a:r>
                      <a:r>
                        <a:rPr lang="en-US" sz="800" dirty="0" smtClean="0">
                          <a:effectLst/>
                        </a:rPr>
                        <a:t> mi-a </a:t>
                      </a:r>
                      <a:r>
                        <a:rPr lang="en-US" sz="800" dirty="0" err="1" smtClean="0">
                          <a:effectLst/>
                        </a:rPr>
                        <a:t>adresat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intrebari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despre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problema</a:t>
                      </a:r>
                      <a:r>
                        <a:rPr lang="en-US" sz="800" dirty="0" smtClean="0">
                          <a:effectLst/>
                        </a:rPr>
                        <a:t> mea </a:t>
                      </a:r>
                      <a:r>
                        <a:rPr lang="en-US" sz="800" dirty="0" err="1" smtClean="0">
                          <a:effectLst/>
                        </a:rPr>
                        <a:t>medicala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1802 (91.9 %)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1063 (91.9 %)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725 (91.9 %)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0.992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</a:tr>
              <a:tr h="583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Nu am </a:t>
                      </a:r>
                      <a:r>
                        <a:rPr lang="en-US" sz="800" dirty="0" err="1" smtClean="0"/>
                        <a:t>inteles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ce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incerca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medicul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primar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sa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imi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explice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228 (11.6 %)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161 (13.9 %)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64 (8.1 %)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&lt;0.0001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</a:tr>
              <a:tr h="2919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</a:rPr>
                        <a:t>Medicul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primar</a:t>
                      </a:r>
                      <a:r>
                        <a:rPr lang="en-US" sz="800" dirty="0" smtClean="0">
                          <a:effectLst/>
                        </a:rPr>
                        <a:t> a </a:t>
                      </a:r>
                      <a:r>
                        <a:rPr lang="en-US" sz="800" dirty="0" err="1" smtClean="0">
                          <a:effectLst/>
                        </a:rPr>
                        <a:t>petrecut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mult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timp</a:t>
                      </a:r>
                      <a:r>
                        <a:rPr lang="en-US" sz="800" dirty="0" smtClean="0">
                          <a:effectLst/>
                        </a:rPr>
                        <a:t> cu mine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1634 (83.4 %)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955 (82.5 %)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669 (84.8 %)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0.190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</a:tr>
              <a:tr h="583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/>
                        <a:t>Medicul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primar</a:t>
                      </a:r>
                      <a:r>
                        <a:rPr lang="en-US" sz="800" dirty="0" smtClean="0"/>
                        <a:t> m-a </a:t>
                      </a:r>
                      <a:r>
                        <a:rPr lang="en-US" sz="800" dirty="0" err="1" smtClean="0"/>
                        <a:t>consultat</a:t>
                      </a:r>
                      <a:r>
                        <a:rPr lang="en-US" sz="800" baseline="0" dirty="0" smtClean="0"/>
                        <a:t> cu </a:t>
                      </a:r>
                      <a:r>
                        <a:rPr lang="en-US" sz="800" baseline="0" dirty="0" err="1" smtClean="0"/>
                        <a:t>privire</a:t>
                      </a:r>
                      <a:r>
                        <a:rPr lang="en-US" sz="800" baseline="0" dirty="0" smtClean="0"/>
                        <a:t> la </a:t>
                      </a:r>
                      <a:r>
                        <a:rPr lang="en-US" sz="800" baseline="0" dirty="0" err="1" smtClean="0"/>
                        <a:t>deciziile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despre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tratamentul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meu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dirty="0" smtClean="0"/>
                        <a:t/>
                      </a:r>
                      <a:br>
                        <a:rPr lang="en-US" sz="800" dirty="0" smtClean="0"/>
                      </a:b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1440 (73.5 %)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857 (74.1 %)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572 (72.5 %)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0.440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</a:tr>
              <a:tr h="2919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As </a:t>
                      </a:r>
                      <a:r>
                        <a:rPr lang="en-US" sz="800" dirty="0" err="1" smtClean="0"/>
                        <a:t>recomanda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medicul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unui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prieten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sau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unei</a:t>
                      </a:r>
                      <a:r>
                        <a:rPr lang="en-US" sz="800" baseline="0" dirty="0" smtClean="0"/>
                        <a:t> rude</a:t>
                      </a:r>
                      <a:r>
                        <a:rPr lang="en-US" sz="800" dirty="0" smtClean="0"/>
                        <a:t> 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1837 (93.7 %)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1081 (93.4 %)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743 (94.2 %)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0.509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</a:tr>
              <a:tr h="583995">
                <a:tc>
                  <a:txBody>
                    <a:bodyPr/>
                    <a:lstStyle/>
                    <a:p>
                      <a:r>
                        <a:rPr lang="en-US" sz="800" dirty="0" err="1" smtClean="0"/>
                        <a:t>Medicul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meu</a:t>
                      </a:r>
                      <a:r>
                        <a:rPr lang="en-US" sz="800" dirty="0" smtClean="0"/>
                        <a:t> m-a </a:t>
                      </a:r>
                      <a:r>
                        <a:rPr lang="en-US" sz="800" dirty="0" err="1" smtClean="0"/>
                        <a:t>intrebat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despre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alte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probleme</a:t>
                      </a:r>
                      <a:r>
                        <a:rPr lang="en-US" sz="800" dirty="0" smtClean="0"/>
                        <a:t> in </a:t>
                      </a:r>
                      <a:r>
                        <a:rPr lang="en-US" sz="800" dirty="0" err="1" smtClean="0"/>
                        <a:t>afara</a:t>
                      </a:r>
                      <a:r>
                        <a:rPr lang="en-US" sz="800" dirty="0" smtClean="0"/>
                        <a:t> de </a:t>
                      </a:r>
                      <a:r>
                        <a:rPr lang="en-US" sz="800" dirty="0" err="1" smtClean="0"/>
                        <a:t>cea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pentru</a:t>
                      </a:r>
                      <a:r>
                        <a:rPr lang="en-US" sz="800" baseline="0" dirty="0" smtClean="0"/>
                        <a:t> care am </a:t>
                      </a:r>
                      <a:r>
                        <a:rPr lang="en-US" sz="800" baseline="0" dirty="0" err="1" smtClean="0"/>
                        <a:t>venit</a:t>
                      </a:r>
                      <a:endParaRPr lang="en-US" sz="800" dirty="0"/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1457 (74.3 %)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885 (76.5 %)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563 (71.4 %)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0.011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6200"/>
            <a:ext cx="10668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- Ορθογώνιο"/>
          <p:cNvSpPr/>
          <p:nvPr/>
        </p:nvSpPr>
        <p:spPr>
          <a:xfrm>
            <a:off x="3505200" y="1981200"/>
            <a:ext cx="3352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433528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Rezultate</a:t>
            </a:r>
            <a:r>
              <a:rPr lang="en-US" sz="3200" dirty="0" smtClean="0">
                <a:solidFill>
                  <a:srgbClr val="0070C0"/>
                </a:solidFill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</a:rPr>
              <a:t>datele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pacientilor–experiente</a:t>
            </a:r>
            <a:r>
              <a:rPr lang="en-US" sz="3200" dirty="0" smtClean="0">
                <a:solidFill>
                  <a:srgbClr val="0070C0"/>
                </a:solidFill>
              </a:rPr>
              <a:t> in </a:t>
            </a:r>
            <a:r>
              <a:rPr lang="en-US" sz="3200" dirty="0" err="1" smtClean="0">
                <a:solidFill>
                  <a:srgbClr val="0070C0"/>
                </a:solidFill>
              </a:rPr>
              <a:t>urma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vizitelor</a:t>
            </a:r>
            <a:r>
              <a:rPr lang="en-US" sz="3200" dirty="0" smtClean="0">
                <a:solidFill>
                  <a:srgbClr val="0070C0"/>
                </a:solidFill>
              </a:rPr>
              <a:t> la </a:t>
            </a:r>
            <a:r>
              <a:rPr lang="en-US" sz="3200" dirty="0" err="1" smtClean="0">
                <a:solidFill>
                  <a:srgbClr val="0070C0"/>
                </a:solidFill>
              </a:rPr>
              <a:t>medicul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primar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703624063"/>
              </p:ext>
            </p:extLst>
          </p:nvPr>
        </p:nvGraphicFramePr>
        <p:xfrm>
          <a:off x="685800" y="1676400"/>
          <a:ext cx="7619999" cy="4525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578"/>
                <a:gridCol w="1402775"/>
                <a:gridCol w="1244287"/>
                <a:gridCol w="1433966"/>
                <a:gridCol w="1195393"/>
              </a:tblGrid>
              <a:tr h="141436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</a:rPr>
                        <a:t>Experiente</a:t>
                      </a:r>
                      <a:r>
                        <a:rPr lang="en-US" sz="800" dirty="0" smtClean="0">
                          <a:effectLst/>
                        </a:rPr>
                        <a:t> in </a:t>
                      </a:r>
                      <a:r>
                        <a:rPr lang="en-US" sz="800" dirty="0" err="1" smtClean="0">
                          <a:effectLst/>
                        </a:rPr>
                        <a:t>urma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vizitelor</a:t>
                      </a:r>
                      <a:r>
                        <a:rPr lang="en-US" sz="800" dirty="0" smtClean="0">
                          <a:effectLst/>
                        </a:rPr>
                        <a:t> la </a:t>
                      </a:r>
                      <a:r>
                        <a:rPr lang="en-US" sz="800" dirty="0" err="1" smtClean="0">
                          <a:effectLst/>
                        </a:rPr>
                        <a:t>medicul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primar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</a:tr>
              <a:tr h="282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Total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N</a:t>
                      </a:r>
                      <a:r>
                        <a:rPr lang="el-GR" sz="800" dirty="0" smtClean="0">
                          <a:effectLst/>
                        </a:rPr>
                        <a:t> </a:t>
                      </a:r>
                      <a:r>
                        <a:rPr lang="el-GR" sz="800" dirty="0">
                          <a:effectLst/>
                        </a:rPr>
                        <a:t>(%)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</a:rPr>
                        <a:t>Pacienti</a:t>
                      </a:r>
                      <a:r>
                        <a:rPr lang="en-US" sz="800" dirty="0" smtClean="0">
                          <a:effectLst/>
                        </a:rPr>
                        <a:t> cu </a:t>
                      </a:r>
                      <a:r>
                        <a:rPr lang="en-US" sz="800" dirty="0" err="1" smtClean="0">
                          <a:effectLst/>
                        </a:rPr>
                        <a:t>boli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cronice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</a:rPr>
                        <a:t>Indivizi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sanatosi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</a:rPr>
                        <a:t>Valoare</a:t>
                      </a:r>
                      <a:r>
                        <a:rPr lang="en-US" sz="800" dirty="0" smtClean="0">
                          <a:effectLst/>
                        </a:rPr>
                        <a:t> p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</a:tr>
              <a:tr h="4243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/>
                        <a:t>Medicul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primar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cunoaste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informatii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importante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despre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istoricul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meu</a:t>
                      </a:r>
                      <a:r>
                        <a:rPr lang="en-US" sz="800" baseline="0" dirty="0" smtClean="0"/>
                        <a:t> medical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1395 (80.4 %)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908 (87.2 %)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476 (69.8 %)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&lt;0.0001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 anchor="ctr"/>
                </a:tc>
              </a:tr>
              <a:tr h="282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/>
                        <a:t>Medicul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primar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cunoaste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conditiile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mele</a:t>
                      </a:r>
                      <a:r>
                        <a:rPr lang="en-US" sz="800" dirty="0" smtClean="0"/>
                        <a:t> de </a:t>
                      </a:r>
                      <a:r>
                        <a:rPr lang="en-US" sz="800" dirty="0" err="1" smtClean="0"/>
                        <a:t>viata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1102 (65.4 %)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716 (71.7 %)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375 (55.6 %)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&lt;0.0001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 anchor="ctr"/>
                </a:tc>
              </a:tr>
              <a:tr h="8486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/>
                        <a:t>Medicul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primar</a:t>
                      </a:r>
                      <a:r>
                        <a:rPr lang="en-US" sz="800" dirty="0" smtClean="0"/>
                        <a:t> nu se </a:t>
                      </a:r>
                      <a:r>
                        <a:rPr lang="en-US" sz="800" dirty="0" err="1" smtClean="0"/>
                        <a:t>confrunta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numai</a:t>
                      </a:r>
                      <a:r>
                        <a:rPr lang="en-US" sz="800" baseline="0" dirty="0" smtClean="0"/>
                        <a:t> cu </a:t>
                      </a:r>
                      <a:r>
                        <a:rPr lang="en-US" sz="800" baseline="0" dirty="0" err="1" smtClean="0"/>
                        <a:t>probleme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medicale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dar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este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si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capabil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sa</a:t>
                      </a:r>
                      <a:r>
                        <a:rPr lang="en-US" sz="800" baseline="0" dirty="0" smtClean="0"/>
                        <a:t> ma </a:t>
                      </a:r>
                      <a:r>
                        <a:rPr lang="en-US" sz="800" baseline="0" dirty="0" err="1" smtClean="0"/>
                        <a:t>ajute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privind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problemele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si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preocuparile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mele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personale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1193 (80.7 %)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755 (85.1 %)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430 (73.8 %)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&lt;0.0001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 anchor="ctr"/>
                </a:tc>
              </a:tr>
              <a:tr h="8486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In </a:t>
                      </a:r>
                      <a:r>
                        <a:rPr lang="en-US" sz="800" dirty="0" err="1" smtClean="0"/>
                        <a:t>urma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vizitei</a:t>
                      </a:r>
                      <a:r>
                        <a:rPr lang="en-US" sz="800" dirty="0" smtClean="0"/>
                        <a:t> de </a:t>
                      </a:r>
                      <a:r>
                        <a:rPr lang="en-US" sz="800" dirty="0" err="1" smtClean="0"/>
                        <a:t>azi</a:t>
                      </a:r>
                      <a:r>
                        <a:rPr lang="en-US" sz="800" dirty="0" smtClean="0"/>
                        <a:t>, </a:t>
                      </a:r>
                      <a:r>
                        <a:rPr lang="en-US" sz="800" dirty="0" err="1" smtClean="0"/>
                        <a:t>simt</a:t>
                      </a:r>
                      <a:r>
                        <a:rPr lang="en-US" sz="800" dirty="0" smtClean="0"/>
                        <a:t> ca </a:t>
                      </a:r>
                      <a:r>
                        <a:rPr lang="en-US" sz="800" dirty="0" err="1" smtClean="0"/>
                        <a:t>sunt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capabil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sa</a:t>
                      </a:r>
                      <a:r>
                        <a:rPr lang="en-US" sz="800" baseline="0" dirty="0" smtClean="0"/>
                        <a:t> ma </a:t>
                      </a:r>
                      <a:r>
                        <a:rPr lang="en-US" sz="800" baseline="0" dirty="0" err="1" smtClean="0"/>
                        <a:t>ocup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mai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bine</a:t>
                      </a:r>
                      <a:r>
                        <a:rPr lang="en-US" sz="800" baseline="0" dirty="0" smtClean="0"/>
                        <a:t> de </a:t>
                      </a:r>
                      <a:r>
                        <a:rPr lang="en-US" sz="800" baseline="0" dirty="0" err="1" smtClean="0"/>
                        <a:t>problemele</a:t>
                      </a:r>
                      <a:r>
                        <a:rPr lang="en-US" sz="800" baseline="0" dirty="0" smtClean="0"/>
                        <a:t> de </a:t>
                      </a:r>
                      <a:r>
                        <a:rPr lang="en-US" sz="800" baseline="0" dirty="0" err="1" smtClean="0"/>
                        <a:t>sanatate</a:t>
                      </a:r>
                      <a:r>
                        <a:rPr lang="en-US" sz="800" baseline="0" dirty="0" smtClean="0"/>
                        <a:t> ca </a:t>
                      </a:r>
                      <a:r>
                        <a:rPr lang="en-US" sz="800" baseline="0" dirty="0" err="1" smtClean="0"/>
                        <a:t>inainte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1193 (86.3 %)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866 (86.3 %)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606 (86.2 %)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0.975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 anchor="ctr"/>
                </a:tc>
              </a:tr>
              <a:tr h="9900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In </a:t>
                      </a:r>
                      <a:r>
                        <a:rPr lang="en-US" sz="800" dirty="0" err="1" smtClean="0"/>
                        <a:t>timpul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ultimelor</a:t>
                      </a:r>
                      <a:r>
                        <a:rPr lang="en-US" sz="800" baseline="0" dirty="0" smtClean="0"/>
                        <a:t> 12 </a:t>
                      </a:r>
                      <a:r>
                        <a:rPr lang="en-US" sz="800" baseline="0" dirty="0" err="1" smtClean="0"/>
                        <a:t>luni</a:t>
                      </a:r>
                      <a:r>
                        <a:rPr lang="en-US" sz="800" baseline="0" dirty="0" smtClean="0"/>
                        <a:t>, un medic </a:t>
                      </a:r>
                      <a:r>
                        <a:rPr lang="en-US" sz="800" baseline="0" dirty="0" err="1" smtClean="0"/>
                        <a:t>primar</a:t>
                      </a:r>
                      <a:r>
                        <a:rPr lang="en-US" sz="800" baseline="0" dirty="0" smtClean="0"/>
                        <a:t> mi-a </a:t>
                      </a:r>
                      <a:r>
                        <a:rPr lang="en-US" sz="800" baseline="0" dirty="0" err="1" smtClean="0"/>
                        <a:t>vorbit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despre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modul</a:t>
                      </a:r>
                      <a:r>
                        <a:rPr lang="en-US" sz="800" baseline="0" dirty="0" smtClean="0"/>
                        <a:t> de a ma </a:t>
                      </a:r>
                      <a:r>
                        <a:rPr lang="en-US" sz="800" baseline="0" dirty="0" err="1" smtClean="0"/>
                        <a:t>mentine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sanatos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dirty="0" smtClean="0"/>
                        <a:t>(</a:t>
                      </a:r>
                      <a:r>
                        <a:rPr lang="en-US" sz="800" dirty="0" err="1" smtClean="0"/>
                        <a:t>dieta</a:t>
                      </a:r>
                      <a:r>
                        <a:rPr lang="en-US" sz="800" dirty="0" smtClean="0"/>
                        <a:t>, </a:t>
                      </a:r>
                      <a:r>
                        <a:rPr lang="en-US" sz="800" dirty="0" err="1" smtClean="0"/>
                        <a:t>fumat</a:t>
                      </a:r>
                      <a:r>
                        <a:rPr lang="en-US" sz="800" dirty="0" smtClean="0"/>
                        <a:t>, </a:t>
                      </a:r>
                      <a:r>
                        <a:rPr lang="en-US" sz="800" dirty="0" err="1" smtClean="0"/>
                        <a:t>alcool</a:t>
                      </a:r>
                      <a:r>
                        <a:rPr lang="en-US" sz="800" dirty="0" smtClean="0"/>
                        <a:t>) 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1352 (72.</a:t>
                      </a:r>
                      <a:r>
                        <a:rPr lang="en-US" sz="800">
                          <a:effectLst/>
                        </a:rPr>
                        <a:t>6</a:t>
                      </a:r>
                      <a:r>
                        <a:rPr lang="el-GR" sz="800">
                          <a:effectLst/>
                        </a:rPr>
                        <a:t>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892 (81.2 %)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452 (60.1 %)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&lt;0.0001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 anchor="ctr"/>
                </a:tc>
              </a:tr>
              <a:tr h="707182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In </a:t>
                      </a:r>
                      <a:r>
                        <a:rPr lang="en-US" sz="800" dirty="0" err="1" smtClean="0"/>
                        <a:t>timpul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ultimilor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doi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ani</a:t>
                      </a:r>
                      <a:r>
                        <a:rPr lang="en-US" sz="800" dirty="0" smtClean="0"/>
                        <a:t>, </a:t>
                      </a:r>
                      <a:r>
                        <a:rPr lang="en-US" sz="800" dirty="0" err="1" smtClean="0"/>
                        <a:t>medicul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primar</a:t>
                      </a:r>
                      <a:r>
                        <a:rPr lang="en-US" sz="800" baseline="0" dirty="0" smtClean="0"/>
                        <a:t> m-a </a:t>
                      </a:r>
                      <a:r>
                        <a:rPr lang="en-US" sz="800" baseline="0" dirty="0" err="1" smtClean="0"/>
                        <a:t>intrebat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despre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toate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medicamentele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pe</a:t>
                      </a:r>
                      <a:r>
                        <a:rPr lang="en-US" sz="800" baseline="0" dirty="0" smtClean="0"/>
                        <a:t> care le </a:t>
                      </a:r>
                      <a:r>
                        <a:rPr lang="en-US" sz="800" baseline="0" dirty="0" err="1" smtClean="0"/>
                        <a:t>luam</a:t>
                      </a:r>
                      <a:endParaRPr lang="en-US" sz="800" dirty="0"/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1405 (76.6 %)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959 (86.7 %)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438 (60.9 %)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&lt;0.0001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 anchor="ctr"/>
                </a:tc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4800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- Ορθογώνιο"/>
          <p:cNvSpPr/>
          <p:nvPr/>
        </p:nvSpPr>
        <p:spPr>
          <a:xfrm>
            <a:off x="3276600" y="4800600"/>
            <a:ext cx="3657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413337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Rezultate</a:t>
            </a:r>
            <a:r>
              <a:rPr lang="en-US" sz="3200" dirty="0" smtClean="0">
                <a:solidFill>
                  <a:srgbClr val="0070C0"/>
                </a:solidFill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</a:rPr>
              <a:t>datele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pacientilor-Accesibilitatea</a:t>
            </a:r>
            <a:endParaRPr lang="en-US" sz="3200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866495311"/>
              </p:ext>
            </p:extLst>
          </p:nvPr>
        </p:nvGraphicFramePr>
        <p:xfrm>
          <a:off x="381000" y="1474502"/>
          <a:ext cx="8382000" cy="5080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7936"/>
                <a:gridCol w="1543051"/>
                <a:gridCol w="1368716"/>
                <a:gridCol w="1577363"/>
                <a:gridCol w="1314934"/>
              </a:tblGrid>
              <a:tr h="122323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/>
                        <a:t>Accesibilitatea</a:t>
                      </a:r>
                      <a:r>
                        <a:rPr lang="en-US" sz="800" baseline="0" dirty="0" smtClean="0"/>
                        <a:t> la </a:t>
                      </a:r>
                      <a:r>
                        <a:rPr lang="en-US" sz="800" baseline="0" dirty="0" err="1" smtClean="0"/>
                        <a:t>serviciile</a:t>
                      </a:r>
                      <a:r>
                        <a:rPr lang="en-US" sz="800" baseline="0" dirty="0" smtClean="0"/>
                        <a:t> de </a:t>
                      </a:r>
                      <a:r>
                        <a:rPr lang="en-US" sz="800" baseline="0" dirty="0" err="1" smtClean="0"/>
                        <a:t>asistenta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medicala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primara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</a:tr>
              <a:tr h="2446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Total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N</a:t>
                      </a:r>
                      <a:r>
                        <a:rPr lang="el-GR" sz="800" dirty="0" smtClean="0">
                          <a:effectLst/>
                        </a:rPr>
                        <a:t> </a:t>
                      </a:r>
                      <a:r>
                        <a:rPr lang="el-GR" sz="800" dirty="0">
                          <a:effectLst/>
                        </a:rPr>
                        <a:t>(%)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</a:rPr>
                        <a:t>Pacienti</a:t>
                      </a:r>
                      <a:r>
                        <a:rPr lang="en-US" sz="800" dirty="0" smtClean="0">
                          <a:effectLst/>
                        </a:rPr>
                        <a:t> cu </a:t>
                      </a:r>
                      <a:r>
                        <a:rPr lang="en-US" sz="800" dirty="0" err="1" smtClean="0">
                          <a:effectLst/>
                        </a:rPr>
                        <a:t>boli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cronice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</a:rPr>
                        <a:t>Indivizi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sanatosi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</a:rPr>
                        <a:t>Valoare</a:t>
                      </a:r>
                      <a:r>
                        <a:rPr lang="en-US" sz="800" dirty="0" smtClean="0">
                          <a:effectLst/>
                        </a:rPr>
                        <a:t> p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</a:tr>
              <a:tr h="3669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Cat de </a:t>
                      </a:r>
                      <a:r>
                        <a:rPr lang="en-US" sz="800" dirty="0" err="1" smtClean="0"/>
                        <a:t>mult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dureaza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sa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mergeti</a:t>
                      </a:r>
                      <a:r>
                        <a:rPr lang="en-US" sz="800" dirty="0" smtClean="0"/>
                        <a:t> de </a:t>
                      </a:r>
                      <a:r>
                        <a:rPr lang="en-US" sz="800" dirty="0" err="1" smtClean="0"/>
                        <a:t>acasa</a:t>
                      </a:r>
                      <a:r>
                        <a:rPr lang="en-US" sz="800" dirty="0" smtClean="0"/>
                        <a:t> la </a:t>
                      </a:r>
                      <a:r>
                        <a:rPr lang="en-US" sz="800" dirty="0" err="1" smtClean="0"/>
                        <a:t>unitatea</a:t>
                      </a:r>
                      <a:r>
                        <a:rPr lang="en-US" sz="800" dirty="0" smtClean="0"/>
                        <a:t> de </a:t>
                      </a:r>
                      <a:r>
                        <a:rPr lang="en-US" sz="800" dirty="0" err="1" smtClean="0"/>
                        <a:t>asistenta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medicala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primara</a:t>
                      </a:r>
                      <a:r>
                        <a:rPr lang="en-US" sz="800" dirty="0" smtClean="0"/>
                        <a:t>? </a:t>
                      </a:r>
                      <a:r>
                        <a:rPr lang="en-US" sz="800" dirty="0" smtClean="0"/>
                        <a:t/>
                      </a:r>
                      <a:br>
                        <a:rPr lang="en-US" sz="800" dirty="0" smtClean="0"/>
                      </a:b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0.028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  <a:tr h="1223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&lt; 20 </a:t>
                      </a:r>
                      <a:r>
                        <a:rPr lang="en-US" sz="800" dirty="0" smtClean="0">
                          <a:effectLst/>
                        </a:rPr>
                        <a:t>minute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1335 (68.0 %)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765 (66.2 %)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559 (70.6 %)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  <a:tr h="1223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20-40 </a:t>
                      </a:r>
                      <a:r>
                        <a:rPr lang="en-US" sz="800" dirty="0" smtClean="0">
                          <a:effectLst/>
                        </a:rPr>
                        <a:t>minute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433 (22.1 %)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271 (23.4 %)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160 (20.2 %)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  <a:tr h="1223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40-60 </a:t>
                      </a:r>
                      <a:r>
                        <a:rPr lang="en-US" sz="800" dirty="0" smtClean="0">
                          <a:effectLst/>
                        </a:rPr>
                        <a:t>minute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127 (6.5 %)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87 (7.5 %)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40 (5.1 %)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  <a:tr h="1223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&gt;1 </a:t>
                      </a:r>
                      <a:r>
                        <a:rPr lang="en-US" sz="800" dirty="0" err="1" smtClean="0">
                          <a:effectLst/>
                        </a:rPr>
                        <a:t>ora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56 (2.9 %)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29 (2.5 %)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27 (3.4 %)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  <a:tr h="2446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A </a:t>
                      </a:r>
                      <a:r>
                        <a:rPr lang="en-US" sz="800" dirty="0" err="1" smtClean="0">
                          <a:effectLst/>
                        </a:rPr>
                        <a:t>trebuit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sa</a:t>
                      </a:r>
                      <a:r>
                        <a:rPr lang="en-US" sz="800" baseline="0" dirty="0" smtClean="0">
                          <a:effectLst/>
                        </a:rPr>
                        <a:t> </a:t>
                      </a:r>
                      <a:r>
                        <a:rPr lang="en-US" sz="800" baseline="0" dirty="0" err="1" smtClean="0">
                          <a:effectLst/>
                        </a:rPr>
                        <a:t>va</a:t>
                      </a:r>
                      <a:r>
                        <a:rPr lang="en-US" sz="800" baseline="0" dirty="0" smtClean="0">
                          <a:effectLst/>
                        </a:rPr>
                        <a:t> </a:t>
                      </a:r>
                      <a:r>
                        <a:rPr lang="en-US" sz="800" baseline="0" dirty="0" err="1" smtClean="0">
                          <a:effectLst/>
                        </a:rPr>
                        <a:t>faceti</a:t>
                      </a:r>
                      <a:r>
                        <a:rPr lang="en-US" sz="800" baseline="0" dirty="0" smtClean="0">
                          <a:effectLst/>
                        </a:rPr>
                        <a:t> </a:t>
                      </a:r>
                      <a:r>
                        <a:rPr lang="en-US" sz="800" baseline="0" dirty="0" err="1" smtClean="0">
                          <a:effectLst/>
                        </a:rPr>
                        <a:t>programare</a:t>
                      </a:r>
                      <a:r>
                        <a:rPr lang="en-US" sz="800" baseline="0" dirty="0" smtClean="0">
                          <a:effectLst/>
                        </a:rPr>
                        <a:t> </a:t>
                      </a:r>
                      <a:r>
                        <a:rPr lang="en-US" sz="800" baseline="0" dirty="0" err="1" smtClean="0">
                          <a:effectLst/>
                        </a:rPr>
                        <a:t>pentru</a:t>
                      </a:r>
                      <a:r>
                        <a:rPr lang="en-US" sz="800" baseline="0" dirty="0" smtClean="0">
                          <a:effectLst/>
                        </a:rPr>
                        <a:t> </a:t>
                      </a:r>
                      <a:r>
                        <a:rPr lang="en-US" sz="800" baseline="0" dirty="0" err="1" smtClean="0">
                          <a:effectLst/>
                        </a:rPr>
                        <a:t>vizita</a:t>
                      </a:r>
                      <a:r>
                        <a:rPr lang="en-US" sz="800" baseline="0" dirty="0" smtClean="0">
                          <a:effectLst/>
                        </a:rPr>
                        <a:t> la </a:t>
                      </a:r>
                      <a:r>
                        <a:rPr lang="en-US" sz="800" baseline="0" dirty="0" err="1" smtClean="0">
                          <a:effectLst/>
                        </a:rPr>
                        <a:t>medicul</a:t>
                      </a:r>
                      <a:r>
                        <a:rPr lang="en-US" sz="800" baseline="0" dirty="0" smtClean="0">
                          <a:effectLst/>
                        </a:rPr>
                        <a:t> </a:t>
                      </a:r>
                      <a:r>
                        <a:rPr lang="en-US" sz="800" baseline="0" dirty="0" err="1" smtClean="0">
                          <a:effectLst/>
                        </a:rPr>
                        <a:t>primar</a:t>
                      </a:r>
                      <a:r>
                        <a:rPr lang="en-US" sz="800" baseline="0" dirty="0" smtClean="0">
                          <a:effectLst/>
                        </a:rPr>
                        <a:t>?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0.007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  <a:tr h="1223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</a:rPr>
                        <a:t>Da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523 (27.3 %)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333 (29.4 %)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183 (23.8 %)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  <a:tr h="1223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Nu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1392 (72.7 %)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800 (70.6 %)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587 (76.2 %)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  <a:tr h="2446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A </a:t>
                      </a:r>
                      <a:r>
                        <a:rPr lang="en-US" sz="800" dirty="0" err="1" smtClean="0"/>
                        <a:t>fost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usor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sa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faceti</a:t>
                      </a:r>
                      <a:r>
                        <a:rPr lang="en-US" sz="800" dirty="0" smtClean="0"/>
                        <a:t> o </a:t>
                      </a:r>
                      <a:r>
                        <a:rPr lang="en-US" sz="800" dirty="0" err="1" smtClean="0"/>
                        <a:t>programare</a:t>
                      </a:r>
                      <a:r>
                        <a:rPr lang="en-US" sz="800" dirty="0" smtClean="0"/>
                        <a:t>?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0.117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  <a:tr h="1223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</a:rPr>
                        <a:t>Da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474 (86.2 %)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294 (84.2 %)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172 (89.1 %)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  <a:tr h="1223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Nu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76 (13.8 %)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55 (15.8%)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21 (10.9 %)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  <a:tr h="2446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/>
                        <a:t>Cate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zile</a:t>
                      </a:r>
                      <a:r>
                        <a:rPr lang="en-US" sz="800" dirty="0" smtClean="0"/>
                        <a:t> a </a:t>
                      </a:r>
                      <a:r>
                        <a:rPr lang="en-US" sz="800" dirty="0" err="1" smtClean="0"/>
                        <a:t>trebuit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sa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asteptati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pentru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vizita</a:t>
                      </a:r>
                      <a:r>
                        <a:rPr lang="en-US" sz="800" dirty="0" smtClean="0"/>
                        <a:t> de </a:t>
                      </a:r>
                      <a:r>
                        <a:rPr lang="en-US" sz="800" dirty="0" err="1" smtClean="0"/>
                        <a:t>azi</a:t>
                      </a:r>
                      <a:r>
                        <a:rPr lang="en-US" sz="800" dirty="0" smtClean="0"/>
                        <a:t>? 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0.546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  <a:tr h="1223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</a:rPr>
                        <a:t>Niciuna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171 (32.4 %)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107 (31.7 %)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58 (32.2 %)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  <a:tr h="1223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8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143 (27.1 %)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86 (25.4 %)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56 (30.6 %)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  <a:tr h="1223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2-7 </a:t>
                      </a:r>
                      <a:r>
                        <a:rPr lang="en-US" sz="800" dirty="0" err="1" smtClean="0">
                          <a:effectLst/>
                        </a:rPr>
                        <a:t>zile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125 (23.7 %)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85 (25.1 %)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40 (21.9 %)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  <a:tr h="1223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&gt;7 </a:t>
                      </a:r>
                      <a:r>
                        <a:rPr lang="en-US" sz="800" dirty="0" err="1" smtClean="0">
                          <a:effectLst/>
                        </a:rPr>
                        <a:t>zile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89 (16.9 %)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60 (17.8 %)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28 (15.3 %)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  <a:tr h="2446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Cat</a:t>
                      </a:r>
                      <a:r>
                        <a:rPr lang="en-US" sz="800" baseline="0" dirty="0" smtClean="0"/>
                        <a:t> de </a:t>
                      </a:r>
                      <a:r>
                        <a:rPr lang="en-US" sz="800" baseline="0" dirty="0" err="1" smtClean="0"/>
                        <a:t>mult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trebuie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sa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asteptati</a:t>
                      </a:r>
                      <a:r>
                        <a:rPr lang="en-US" sz="800" baseline="0" dirty="0" smtClean="0"/>
                        <a:t> ca </a:t>
                      </a:r>
                      <a:r>
                        <a:rPr lang="en-US" sz="800" baseline="0" dirty="0" err="1" smtClean="0"/>
                        <a:t>sa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fiti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consultat</a:t>
                      </a:r>
                      <a:r>
                        <a:rPr lang="en-US" sz="800" baseline="0" dirty="0" smtClean="0"/>
                        <a:t> de </a:t>
                      </a:r>
                      <a:r>
                        <a:rPr lang="en-US" sz="800" baseline="0" dirty="0" err="1" smtClean="0"/>
                        <a:t>medicul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dumneavoastra</a:t>
                      </a:r>
                      <a:r>
                        <a:rPr lang="en-US" sz="800" dirty="0" smtClean="0"/>
                        <a:t>? 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&lt;0.0001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  <a:tr h="1223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&lt;15 </a:t>
                      </a:r>
                      <a:r>
                        <a:rPr lang="en-US" sz="800" dirty="0" smtClean="0">
                          <a:effectLst/>
                        </a:rPr>
                        <a:t>minute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560 (28.9 %)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296 (25.8 %)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259 (33.3 %)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  <a:tr h="1223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15-30 </a:t>
                      </a:r>
                      <a:r>
                        <a:rPr lang="en-US" sz="800" dirty="0" smtClean="0">
                          <a:effectLst/>
                        </a:rPr>
                        <a:t>minute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603 (31.1 %)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343 (29.9 %)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257 (33.0 %)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  <a:tr h="1223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30-45 </a:t>
                      </a:r>
                      <a:r>
                        <a:rPr lang="en-US" sz="800" dirty="0" smtClean="0">
                          <a:effectLst/>
                        </a:rPr>
                        <a:t>minute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383 (19.8 %)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248 (21.6 %)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133 (17.1 %)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  <a:tr h="1223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45-60 </a:t>
                      </a:r>
                      <a:r>
                        <a:rPr lang="en-US" sz="800" dirty="0" smtClean="0">
                          <a:effectLst/>
                        </a:rPr>
                        <a:t>minute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186 (9.6 %)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124 (10.8 %)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61 (7.8 %)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  <a:tr h="1223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&gt;1 </a:t>
                      </a:r>
                      <a:r>
                        <a:rPr lang="en-US" sz="800" dirty="0" err="1" smtClean="0">
                          <a:effectLst/>
                        </a:rPr>
                        <a:t>ora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205 (10.6 %)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135 (11.8 %)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68 (8.7 %)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  <a:tr h="4892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Este </a:t>
                      </a:r>
                      <a:r>
                        <a:rPr lang="en-US" sz="800" dirty="0" err="1" smtClean="0"/>
                        <a:t>dificil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sa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fi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consultat</a:t>
                      </a:r>
                      <a:r>
                        <a:rPr lang="en-US" sz="800" baseline="0" dirty="0" smtClean="0"/>
                        <a:t> de un medic </a:t>
                      </a:r>
                      <a:r>
                        <a:rPr lang="en-US" sz="800" baseline="0" dirty="0" err="1" smtClean="0"/>
                        <a:t>primar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seara</a:t>
                      </a:r>
                      <a:r>
                        <a:rPr lang="en-US" sz="800" baseline="0" dirty="0" smtClean="0"/>
                        <a:t>, </a:t>
                      </a:r>
                      <a:r>
                        <a:rPr lang="en-US" sz="800" baseline="0" dirty="0" err="1" smtClean="0"/>
                        <a:t>noaptea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si</a:t>
                      </a:r>
                      <a:r>
                        <a:rPr lang="en-US" sz="800" baseline="0" dirty="0" smtClean="0"/>
                        <a:t> la </a:t>
                      </a:r>
                      <a:r>
                        <a:rPr lang="en-US" sz="800" baseline="0" dirty="0" err="1" smtClean="0"/>
                        <a:t>sfarsitul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saptamanii</a:t>
                      </a:r>
                      <a:r>
                        <a:rPr lang="en-US" sz="800" dirty="0" smtClean="0"/>
                        <a:t>? 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0.509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  <a:tr h="1223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</a:rPr>
                        <a:t>Da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423 (</a:t>
                      </a:r>
                      <a:r>
                        <a:rPr lang="el-GR" sz="800" dirty="0">
                          <a:effectLst/>
                        </a:rPr>
                        <a:t>28.6</a:t>
                      </a:r>
                      <a:r>
                        <a:rPr lang="en-US" sz="800" dirty="0">
                          <a:effectLst/>
                        </a:rPr>
                        <a:t> %)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252 (28.1 %)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171 (29.7 %)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  <a:tr h="1223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Nu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1054 (</a:t>
                      </a:r>
                      <a:r>
                        <a:rPr lang="el-GR" sz="800">
                          <a:effectLst/>
                        </a:rPr>
                        <a:t>72.8</a:t>
                      </a:r>
                      <a:r>
                        <a:rPr lang="en-US" sz="800">
                          <a:effectLst/>
                        </a:rPr>
                        <a:t>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645 (71.9 %)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405 (70.3 %)</a:t>
                      </a:r>
                      <a:endParaRPr lang="en-US" sz="8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</a:tbl>
          </a:graphicData>
        </a:graphic>
      </p:graphicFrame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24" y="152400"/>
            <a:ext cx="11144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- Ορθογώνιο"/>
          <p:cNvSpPr/>
          <p:nvPr/>
        </p:nvSpPr>
        <p:spPr>
          <a:xfrm>
            <a:off x="3200400" y="3276600"/>
            <a:ext cx="39624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499173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Rezultate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datele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medicilor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primari-morbiditati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intalnite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medicii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primari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027576463"/>
              </p:ext>
            </p:extLst>
          </p:nvPr>
        </p:nvGraphicFramePr>
        <p:xfrm>
          <a:off x="0" y="1481138"/>
          <a:ext cx="9067800" cy="484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036316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srgbClr val="0070C0"/>
                </a:solidFill>
              </a:rPr>
              <a:t>Rezultate</a:t>
            </a:r>
            <a:r>
              <a:rPr lang="en-US" sz="3600" dirty="0" smtClean="0">
                <a:solidFill>
                  <a:srgbClr val="0070C0"/>
                </a:solidFill>
              </a:rPr>
              <a:t>: </a:t>
            </a:r>
            <a:r>
              <a:rPr lang="en-US" sz="3600" dirty="0" err="1" smtClean="0">
                <a:solidFill>
                  <a:srgbClr val="0070C0"/>
                </a:solidFill>
              </a:rPr>
              <a:t>datele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medicilor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primari</a:t>
            </a:r>
            <a:r>
              <a:rPr lang="en-US" sz="3600" dirty="0" smtClean="0">
                <a:solidFill>
                  <a:srgbClr val="0070C0"/>
                </a:solidFill>
              </a:rPr>
              <a:t>- </a:t>
            </a:r>
            <a:r>
              <a:rPr lang="en-US" sz="3600" dirty="0" err="1" smtClean="0">
                <a:solidFill>
                  <a:srgbClr val="0070C0"/>
                </a:solidFill>
              </a:rPr>
              <a:t>competente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clinice</a:t>
            </a:r>
            <a:endParaRPr lang="en-US" sz="3600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69333694"/>
              </p:ext>
            </p:extLst>
          </p:nvPr>
        </p:nvGraphicFramePr>
        <p:xfrm>
          <a:off x="76200" y="1481138"/>
          <a:ext cx="8915400" cy="491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719029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</a:rPr>
              <a:t>Aspecte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cheie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invatate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GB" b="1" u="sng" dirty="0" smtClean="0"/>
              <a:t>Un aspect general</a:t>
            </a:r>
            <a:r>
              <a:rPr lang="en-GB" dirty="0" smtClean="0"/>
              <a:t>: </a:t>
            </a:r>
            <a:r>
              <a:rPr lang="en-GB" dirty="0" err="1" smtClean="0"/>
              <a:t>cunoastem</a:t>
            </a:r>
            <a:r>
              <a:rPr lang="en-GB" dirty="0" smtClean="0"/>
              <a:t> </a:t>
            </a:r>
            <a:r>
              <a:rPr lang="en-GB" dirty="0" err="1" smtClean="0"/>
              <a:t>acum</a:t>
            </a:r>
            <a:r>
              <a:rPr lang="en-GB" dirty="0" smtClean="0"/>
              <a:t> </a:t>
            </a:r>
            <a:r>
              <a:rPr lang="en-GB" dirty="0" err="1" smtClean="0"/>
              <a:t>profilul</a:t>
            </a:r>
            <a:r>
              <a:rPr lang="en-GB" dirty="0" smtClean="0"/>
              <a:t> </a:t>
            </a:r>
            <a:r>
              <a:rPr lang="en-GB" dirty="0" err="1" smtClean="0"/>
              <a:t>pacientilor</a:t>
            </a:r>
            <a:r>
              <a:rPr lang="en-GB" dirty="0" smtClean="0"/>
              <a:t> care </a:t>
            </a:r>
            <a:r>
              <a:rPr lang="en-GB" dirty="0" err="1" smtClean="0"/>
              <a:t>viziteaza</a:t>
            </a:r>
            <a:r>
              <a:rPr lang="en-GB" dirty="0" smtClean="0"/>
              <a:t> </a:t>
            </a:r>
            <a:r>
              <a:rPr lang="en-GB" dirty="0" err="1" smtClean="0"/>
              <a:t>serviciile</a:t>
            </a:r>
            <a:r>
              <a:rPr lang="en-GB" dirty="0" smtClean="0"/>
              <a:t> de </a:t>
            </a:r>
            <a:r>
              <a:rPr lang="en-GB" dirty="0" err="1" smtClean="0"/>
              <a:t>asistenta</a:t>
            </a:r>
            <a:r>
              <a:rPr lang="en-GB" dirty="0" smtClean="0"/>
              <a:t> </a:t>
            </a:r>
            <a:r>
              <a:rPr lang="en-GB" dirty="0" err="1" smtClean="0"/>
              <a:t>medicala</a:t>
            </a:r>
            <a:r>
              <a:rPr lang="en-GB" dirty="0" smtClean="0"/>
              <a:t> </a:t>
            </a:r>
            <a:r>
              <a:rPr lang="en-GB" dirty="0" err="1" smtClean="0"/>
              <a:t>primara</a:t>
            </a:r>
            <a:r>
              <a:rPr lang="en-GB" dirty="0" smtClean="0"/>
              <a:t> din </a:t>
            </a:r>
            <a:r>
              <a:rPr lang="en-GB" dirty="0" err="1" smtClean="0"/>
              <a:t>Grecia</a:t>
            </a:r>
            <a:r>
              <a:rPr lang="en-GB" dirty="0" smtClean="0"/>
              <a:t>, </a:t>
            </a:r>
            <a:r>
              <a:rPr lang="en-GB" dirty="0" err="1" smtClean="0"/>
              <a:t>precum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unele</a:t>
            </a:r>
            <a:r>
              <a:rPr lang="en-GB" dirty="0" smtClean="0"/>
              <a:t> din </a:t>
            </a:r>
            <a:r>
              <a:rPr lang="en-GB" dirty="0" err="1" smtClean="0"/>
              <a:t>experientele</a:t>
            </a:r>
            <a:r>
              <a:rPr lang="en-GB" dirty="0" smtClean="0"/>
              <a:t> </a:t>
            </a:r>
            <a:r>
              <a:rPr lang="en-GB" dirty="0" err="1" smtClean="0"/>
              <a:t>recente</a:t>
            </a:r>
            <a:r>
              <a:rPr lang="en-GB" dirty="0" smtClean="0"/>
              <a:t> ale </a:t>
            </a:r>
            <a:r>
              <a:rPr lang="en-GB" dirty="0" err="1" smtClean="0"/>
              <a:t>acestora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competentele</a:t>
            </a:r>
            <a:r>
              <a:rPr lang="en-GB" dirty="0" smtClean="0"/>
              <a:t> </a:t>
            </a:r>
            <a:r>
              <a:rPr lang="en-GB" dirty="0" err="1" smtClean="0"/>
              <a:t>cheie</a:t>
            </a:r>
            <a:r>
              <a:rPr lang="en-GB" dirty="0" smtClean="0"/>
              <a:t> ale </a:t>
            </a:r>
            <a:r>
              <a:rPr lang="en-GB" dirty="0" err="1" smtClean="0"/>
              <a:t>medicilor</a:t>
            </a:r>
            <a:r>
              <a:rPr lang="en-GB" dirty="0" smtClean="0"/>
              <a:t> </a:t>
            </a:r>
            <a:r>
              <a:rPr lang="en-GB" dirty="0" err="1" smtClean="0"/>
              <a:t>primari</a:t>
            </a:r>
            <a:r>
              <a:rPr lang="en-GB" dirty="0" smtClean="0"/>
              <a:t>.</a:t>
            </a:r>
            <a:endParaRPr lang="en-GB" dirty="0" smtClean="0"/>
          </a:p>
          <a:p>
            <a:pPr algn="just"/>
            <a:endParaRPr lang="en-GB" dirty="0" smtClean="0"/>
          </a:p>
          <a:p>
            <a:pPr algn="just"/>
            <a:r>
              <a:rPr lang="en-GB" b="1" u="sng" dirty="0" smtClean="0"/>
              <a:t>Un aspect </a:t>
            </a:r>
            <a:r>
              <a:rPr lang="en-GB" b="1" u="sng" dirty="0" err="1" smtClean="0"/>
              <a:t>pozitiv</a:t>
            </a:r>
            <a:r>
              <a:rPr lang="en-GB" dirty="0" smtClean="0"/>
              <a:t>: </a:t>
            </a:r>
            <a:r>
              <a:rPr lang="en-GB" dirty="0" err="1" smtClean="0"/>
              <a:t>majoritatea</a:t>
            </a:r>
            <a:r>
              <a:rPr lang="en-GB" dirty="0" smtClean="0"/>
              <a:t> </a:t>
            </a:r>
            <a:r>
              <a:rPr lang="en-GB" dirty="0" err="1" smtClean="0"/>
              <a:t>pacientilor</a:t>
            </a:r>
            <a:r>
              <a:rPr lang="en-GB" dirty="0" smtClean="0"/>
              <a:t> </a:t>
            </a:r>
            <a:r>
              <a:rPr lang="en-GB" dirty="0" err="1" smtClean="0"/>
              <a:t>declar</a:t>
            </a:r>
            <a:r>
              <a:rPr lang="en-GB" dirty="0" err="1" smtClean="0"/>
              <a:t>a</a:t>
            </a:r>
            <a:r>
              <a:rPr lang="en-GB" dirty="0" smtClean="0"/>
              <a:t> ca </a:t>
            </a:r>
            <a:r>
              <a:rPr lang="en-GB" dirty="0" err="1" smtClean="0"/>
              <a:t>nevoile</a:t>
            </a:r>
            <a:r>
              <a:rPr lang="en-GB" dirty="0" smtClean="0"/>
              <a:t> </a:t>
            </a:r>
            <a:r>
              <a:rPr lang="en-GB" dirty="0" err="1" smtClean="0"/>
              <a:t>lor</a:t>
            </a:r>
            <a:r>
              <a:rPr lang="en-GB" dirty="0" smtClean="0"/>
              <a:t> </a:t>
            </a:r>
            <a:r>
              <a:rPr lang="en-GB" dirty="0" err="1" smtClean="0"/>
              <a:t>medicale</a:t>
            </a:r>
            <a:r>
              <a:rPr lang="en-GB" dirty="0" smtClean="0"/>
              <a:t> le </a:t>
            </a:r>
            <a:r>
              <a:rPr lang="en-GB" dirty="0" err="1" smtClean="0"/>
              <a:t>sunt</a:t>
            </a:r>
            <a:r>
              <a:rPr lang="en-GB" dirty="0" smtClean="0"/>
              <a:t> </a:t>
            </a:r>
            <a:r>
              <a:rPr lang="en-GB" dirty="0" err="1" smtClean="0"/>
              <a:t>satisfacute</a:t>
            </a:r>
            <a:r>
              <a:rPr lang="en-GB" dirty="0" smtClean="0"/>
              <a:t>.</a:t>
            </a:r>
            <a:endParaRPr lang="en-GB" dirty="0" smtClean="0"/>
          </a:p>
          <a:p>
            <a:pPr algn="just"/>
            <a:endParaRPr lang="en-GB" dirty="0"/>
          </a:p>
          <a:p>
            <a:pPr algn="just"/>
            <a:r>
              <a:rPr lang="en-GB" b="1" u="sng" dirty="0" smtClean="0"/>
              <a:t>Un aspect </a:t>
            </a:r>
            <a:r>
              <a:rPr lang="en-GB" b="1" u="sng" dirty="0" err="1" smtClean="0"/>
              <a:t>negativ</a:t>
            </a:r>
            <a:r>
              <a:rPr lang="en-GB" dirty="0" smtClean="0"/>
              <a:t>: </a:t>
            </a:r>
            <a:r>
              <a:rPr lang="en-GB" dirty="0" err="1" smtClean="0"/>
              <a:t>Problemele</a:t>
            </a:r>
            <a:r>
              <a:rPr lang="en-GB" dirty="0" smtClean="0"/>
              <a:t> </a:t>
            </a:r>
            <a:r>
              <a:rPr lang="en-GB" dirty="0" err="1" smtClean="0"/>
              <a:t>retetelor</a:t>
            </a:r>
            <a:r>
              <a:rPr lang="en-GB" dirty="0" smtClean="0"/>
              <a:t> </a:t>
            </a:r>
            <a:r>
              <a:rPr lang="en-GB" dirty="0" err="1" smtClean="0"/>
              <a:t>medicale</a:t>
            </a:r>
            <a:r>
              <a:rPr lang="en-GB" dirty="0" smtClean="0"/>
              <a:t> </a:t>
            </a:r>
            <a:r>
              <a:rPr lang="en-GB" dirty="0" err="1" smtClean="0"/>
              <a:t>repetate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absenta</a:t>
            </a:r>
            <a:r>
              <a:rPr lang="en-GB" dirty="0" smtClean="0"/>
              <a:t> </a:t>
            </a:r>
            <a:r>
              <a:rPr lang="en-GB" dirty="0" err="1" smtClean="0"/>
              <a:t>unui</a:t>
            </a:r>
            <a:r>
              <a:rPr lang="en-GB" dirty="0" smtClean="0"/>
              <a:t> </a:t>
            </a:r>
            <a:r>
              <a:rPr lang="en-GB" dirty="0" err="1" smtClean="0"/>
              <a:t>sistem</a:t>
            </a:r>
            <a:r>
              <a:rPr lang="en-GB" dirty="0" smtClean="0"/>
              <a:t> de </a:t>
            </a:r>
            <a:r>
              <a:rPr lang="en-GB" dirty="0" err="1" smtClean="0"/>
              <a:t>inregistrare</a:t>
            </a:r>
            <a:r>
              <a:rPr lang="en-GB" dirty="0" smtClean="0"/>
              <a:t> a </a:t>
            </a:r>
            <a:r>
              <a:rPr lang="en-GB" dirty="0" err="1" smtClean="0"/>
              <a:t>sanatatii</a:t>
            </a:r>
            <a:r>
              <a:rPr lang="en-GB" dirty="0" smtClean="0"/>
              <a:t> </a:t>
            </a:r>
            <a:r>
              <a:rPr lang="en-GB" dirty="0" err="1" smtClean="0"/>
              <a:t>pacientilor</a:t>
            </a:r>
            <a:r>
              <a:rPr lang="en-GB" dirty="0" smtClean="0"/>
              <a:t> </a:t>
            </a:r>
            <a:r>
              <a:rPr lang="en-GB" dirty="0" err="1" smtClean="0"/>
              <a:t>ramana</a:t>
            </a:r>
            <a:r>
              <a:rPr lang="en-GB" dirty="0" smtClean="0"/>
              <a:t> </a:t>
            </a:r>
            <a:r>
              <a:rPr lang="en-GB" dirty="0" err="1" smtClean="0"/>
              <a:t>inca</a:t>
            </a:r>
            <a:r>
              <a:rPr lang="en-GB" dirty="0" smtClean="0"/>
              <a:t> </a:t>
            </a:r>
            <a:r>
              <a:rPr lang="en-GB" dirty="0" err="1" smtClean="0"/>
              <a:t>problemele</a:t>
            </a:r>
            <a:r>
              <a:rPr lang="en-GB" dirty="0" smtClean="0"/>
              <a:t> </a:t>
            </a:r>
            <a:r>
              <a:rPr lang="en-GB" dirty="0" err="1" smtClean="0"/>
              <a:t>principale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obstacolele</a:t>
            </a:r>
            <a:r>
              <a:rPr lang="en-GB" dirty="0" smtClean="0"/>
              <a:t> </a:t>
            </a:r>
            <a:r>
              <a:rPr lang="en-GB" dirty="0" err="1" smtClean="0"/>
              <a:t>spre</a:t>
            </a:r>
            <a:r>
              <a:rPr lang="en-GB" dirty="0" smtClean="0"/>
              <a:t> o </a:t>
            </a:r>
            <a:r>
              <a:rPr lang="en-GB" dirty="0" err="1" smtClean="0"/>
              <a:t>abordare</a:t>
            </a:r>
            <a:r>
              <a:rPr lang="en-GB" dirty="0" smtClean="0"/>
              <a:t> a </a:t>
            </a:r>
            <a:r>
              <a:rPr lang="en-GB" dirty="0" err="1" smtClean="0"/>
              <a:t>sanatatii</a:t>
            </a:r>
            <a:r>
              <a:rPr lang="en-GB" dirty="0" smtClean="0"/>
              <a:t> </a:t>
            </a:r>
            <a:r>
              <a:rPr lang="en-GB" dirty="0" err="1" smtClean="0"/>
              <a:t>mai</a:t>
            </a:r>
            <a:r>
              <a:rPr lang="en-GB" dirty="0" smtClean="0"/>
              <a:t> </a:t>
            </a:r>
            <a:r>
              <a:rPr lang="en-GB" dirty="0" err="1" smtClean="0"/>
              <a:t>calitativa</a:t>
            </a:r>
            <a:r>
              <a:rPr lang="en-GB" dirty="0" smtClean="0"/>
              <a:t>.</a:t>
            </a:r>
            <a:endParaRPr lang="en-US" dirty="0"/>
          </a:p>
        </p:txBody>
      </p:sp>
      <p:pic>
        <p:nvPicPr>
          <p:cNvPr id="17410" name="Picture 2" descr="http://systematicphilosophy.files.wordpress.com/2011/05/steps-and-conclusion.jpg?w=300&amp;h=2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39638"/>
            <a:ext cx="1295400" cy="111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636694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</a:t>
            </a:r>
            <a:r>
              <a:rPr lang="en-US" spc="3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</a:t>
            </a:r>
            <a:r>
              <a:rPr lang="en-US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pc="3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prospectiva</a:t>
            </a:r>
            <a:r>
              <a:rPr lang="en-US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GRECIEI? </a:t>
            </a:r>
            <a:endParaRPr lang="en-US" spc="3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26</a:t>
            </a:fld>
            <a:endParaRPr kumimoji="0"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228600" y="685800"/>
            <a:ext cx="8534400" cy="7588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dirty="0" err="1" smtClean="0">
                <a:solidFill>
                  <a:srgbClr val="0070C0"/>
                </a:solidFill>
              </a:rPr>
              <a:t>Spre</a:t>
            </a:r>
            <a:r>
              <a:rPr lang="en-US" dirty="0" smtClean="0">
                <a:solidFill>
                  <a:srgbClr val="0070C0"/>
                </a:solidFill>
              </a:rPr>
              <a:t> un </a:t>
            </a:r>
            <a:r>
              <a:rPr lang="en-US" dirty="0" err="1" smtClean="0">
                <a:solidFill>
                  <a:srgbClr val="0070C0"/>
                </a:solidFill>
              </a:rPr>
              <a:t>nou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curriculum medical – </a:t>
            </a:r>
            <a:r>
              <a:rPr lang="en-US" dirty="0" err="1" smtClean="0">
                <a:solidFill>
                  <a:srgbClr val="0070C0"/>
                </a:solidFill>
              </a:rPr>
              <a:t>axarea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colaborarea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interprofesionala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-I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6867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828800"/>
            <a:ext cx="4267200" cy="422433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Invatare</a:t>
            </a:r>
            <a:r>
              <a:rPr lang="en-US" dirty="0" smtClean="0"/>
              <a:t> </a:t>
            </a:r>
            <a:r>
              <a:rPr lang="en-US" dirty="0" err="1" smtClean="0"/>
              <a:t>bazata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probleme</a:t>
            </a:r>
            <a:endParaRPr lang="el-GR" dirty="0" smtClean="0"/>
          </a:p>
          <a:p>
            <a:r>
              <a:rPr lang="en-US" dirty="0" err="1" smtClean="0"/>
              <a:t>Responsabilitatea</a:t>
            </a:r>
            <a:r>
              <a:rPr lang="en-US" dirty="0" smtClean="0"/>
              <a:t> </a:t>
            </a:r>
            <a:r>
              <a:rPr lang="en-US" dirty="0" err="1" smtClean="0"/>
              <a:t>sociala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angajamentul</a:t>
            </a:r>
            <a:r>
              <a:rPr lang="en-US" dirty="0" smtClean="0"/>
              <a:t> </a:t>
            </a:r>
            <a:r>
              <a:rPr lang="en-US" dirty="0" err="1" smtClean="0"/>
              <a:t>comunitar</a:t>
            </a:r>
            <a:endParaRPr lang="en-US" dirty="0" smtClean="0"/>
          </a:p>
          <a:p>
            <a:r>
              <a:rPr lang="en-US" dirty="0" err="1" smtClean="0"/>
              <a:t>Axarea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pacient</a:t>
            </a:r>
            <a:endParaRPr lang="en-US" dirty="0" smtClean="0"/>
          </a:p>
          <a:p>
            <a:r>
              <a:rPr lang="en-US" dirty="0" err="1" smtClean="0"/>
              <a:t>Luarea</a:t>
            </a:r>
            <a:r>
              <a:rPr lang="en-US" dirty="0" smtClean="0"/>
              <a:t> </a:t>
            </a:r>
            <a:r>
              <a:rPr lang="en-US" dirty="0" err="1" smtClean="0"/>
              <a:t>deciziilor</a:t>
            </a:r>
            <a:r>
              <a:rPr lang="en-US" dirty="0" smtClean="0"/>
              <a:t> </a:t>
            </a:r>
            <a:r>
              <a:rPr lang="en-US" dirty="0" err="1" smtClean="0"/>
              <a:t>impartasite</a:t>
            </a:r>
            <a:r>
              <a:rPr lang="en-US" dirty="0" smtClean="0"/>
              <a:t> </a:t>
            </a:r>
            <a:r>
              <a:rPr lang="en-US" dirty="0" err="1" smtClean="0"/>
              <a:t>privind</a:t>
            </a:r>
            <a:r>
              <a:rPr lang="en-US" dirty="0" smtClean="0"/>
              <a:t> </a:t>
            </a:r>
            <a:r>
              <a:rPr lang="en-US" dirty="0" err="1" smtClean="0"/>
              <a:t>asistenta</a:t>
            </a:r>
            <a:r>
              <a:rPr lang="en-US" dirty="0" smtClean="0"/>
              <a:t> </a:t>
            </a:r>
            <a:r>
              <a:rPr lang="en-US" dirty="0" err="1" smtClean="0"/>
              <a:t>medicala</a:t>
            </a:r>
            <a:endParaRPr lang="en-US" dirty="0" smtClean="0"/>
          </a:p>
          <a:p>
            <a:r>
              <a:rPr lang="en-US" dirty="0" err="1" smtClean="0"/>
              <a:t>Ingrijirea</a:t>
            </a:r>
            <a:r>
              <a:rPr lang="en-US" dirty="0" smtClean="0"/>
              <a:t> din </a:t>
            </a:r>
            <a:r>
              <a:rPr lang="en-US" dirty="0" err="1" smtClean="0"/>
              <a:t>compasiune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err="1" smtClean="0"/>
              <a:t>Educatia</a:t>
            </a:r>
            <a:r>
              <a:rPr lang="en-US" dirty="0" smtClean="0"/>
              <a:t> </a:t>
            </a:r>
            <a:r>
              <a:rPr lang="en-US" dirty="0" err="1" smtClean="0"/>
              <a:t>multidisciplinara</a:t>
            </a:r>
            <a:endParaRPr lang="el-GR" dirty="0" smtClean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3767138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5029200" y="6581001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Sursa</a:t>
            </a:r>
            <a:r>
              <a:rPr lang="en-US" sz="1200" dirty="0" smtClean="0"/>
              <a:t>: </a:t>
            </a:r>
            <a:r>
              <a:rPr lang="en-US" sz="1200" dirty="0" smtClean="0"/>
              <a:t>Lionis, Shea, </a:t>
            </a:r>
            <a:r>
              <a:rPr lang="en-US" sz="1200" dirty="0" err="1" smtClean="0"/>
              <a:t>Markaki</a:t>
            </a:r>
            <a:r>
              <a:rPr lang="en-US" sz="1200" dirty="0" smtClean="0"/>
              <a:t>, 2011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27</a:t>
            </a:fld>
            <a:endParaRPr kumimoji="0"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285750"/>
            <a:ext cx="8662988" cy="7588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dirty="0" err="1" smtClean="0">
                <a:solidFill>
                  <a:srgbClr val="0070C0"/>
                </a:solidFill>
              </a:rPr>
              <a:t>Spre</a:t>
            </a:r>
            <a:r>
              <a:rPr lang="en-US" dirty="0" smtClean="0">
                <a:solidFill>
                  <a:srgbClr val="0070C0"/>
                </a:solidFill>
              </a:rPr>
              <a:t> un </a:t>
            </a:r>
            <a:r>
              <a:rPr lang="en-US" dirty="0" err="1" smtClean="0">
                <a:solidFill>
                  <a:srgbClr val="0070C0"/>
                </a:solidFill>
              </a:rPr>
              <a:t>nou</a:t>
            </a:r>
            <a:r>
              <a:rPr lang="en-US" dirty="0" smtClean="0">
                <a:solidFill>
                  <a:srgbClr val="0070C0"/>
                </a:solidFill>
              </a:rPr>
              <a:t> curriculum medical </a:t>
            </a:r>
            <a:r>
              <a:rPr lang="en-US" dirty="0" smtClean="0">
                <a:solidFill>
                  <a:srgbClr val="0070C0"/>
                </a:solidFill>
              </a:rPr>
              <a:t>– </a:t>
            </a:r>
            <a:r>
              <a:rPr lang="en-US" dirty="0" err="1" smtClean="0">
                <a:solidFill>
                  <a:srgbClr val="0070C0"/>
                </a:solidFill>
              </a:rPr>
              <a:t>axarea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educatia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interprofesional</a:t>
            </a:r>
            <a:r>
              <a:rPr lang="en-US" dirty="0" err="1" smtClean="0">
                <a:solidFill>
                  <a:srgbClr val="0070C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-II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7891" name="Content Placeholder 7"/>
          <p:cNvSpPr>
            <a:spLocks noGrp="1"/>
          </p:cNvSpPr>
          <p:nvPr>
            <p:ph sz="quarter" idx="1"/>
          </p:nvPr>
        </p:nvSpPr>
        <p:spPr>
          <a:xfrm>
            <a:off x="4800600" y="1905000"/>
            <a:ext cx="4038600" cy="41481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 </a:t>
            </a:r>
            <a:r>
              <a:rPr lang="en-US" sz="3200" dirty="0" err="1" smtClean="0"/>
              <a:t>noua</a:t>
            </a:r>
            <a:r>
              <a:rPr lang="en-US" sz="3200" dirty="0" smtClean="0"/>
              <a:t> </a:t>
            </a:r>
            <a:r>
              <a:rPr lang="en-US" sz="3200" dirty="0" err="1" smtClean="0"/>
              <a:t>abordare</a:t>
            </a:r>
            <a:r>
              <a:rPr lang="en-US" sz="3200" dirty="0" smtClean="0"/>
              <a:t> </a:t>
            </a:r>
            <a:r>
              <a:rPr lang="en-US" sz="3200" dirty="0" err="1" smtClean="0"/>
              <a:t>si</a:t>
            </a:r>
            <a:r>
              <a:rPr lang="en-US" sz="3200" dirty="0" smtClean="0"/>
              <a:t> un </a:t>
            </a:r>
            <a:r>
              <a:rPr lang="en-US" sz="3200" dirty="0" err="1" smtClean="0"/>
              <a:t>nou</a:t>
            </a:r>
            <a:r>
              <a:rPr lang="en-US" sz="3200" dirty="0" smtClean="0"/>
              <a:t> model de </a:t>
            </a:r>
            <a:r>
              <a:rPr lang="en-US" sz="3200" dirty="0" err="1" smtClean="0"/>
              <a:t>predare</a:t>
            </a:r>
            <a:endParaRPr lang="en-US" sz="3200" dirty="0" smtClean="0"/>
          </a:p>
          <a:p>
            <a:r>
              <a:rPr lang="en-US" sz="3200" dirty="0" err="1" smtClean="0"/>
              <a:t>Educatia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err="1" smtClean="0"/>
              <a:t>nterprofesionala</a:t>
            </a:r>
            <a:endParaRPr lang="en-US" sz="3200" dirty="0" smtClean="0"/>
          </a:p>
          <a:p>
            <a:r>
              <a:rPr lang="en-US" sz="3200" dirty="0" err="1" smtClean="0"/>
              <a:t>Implicarea</a:t>
            </a:r>
            <a:r>
              <a:rPr lang="en-US" sz="3200" dirty="0" smtClean="0"/>
              <a:t> </a:t>
            </a:r>
            <a:r>
              <a:rPr lang="en-US" sz="3200" dirty="0" err="1" smtClean="0"/>
              <a:t>pacientului</a:t>
            </a:r>
            <a:r>
              <a:rPr lang="en-US" sz="3200" dirty="0" smtClean="0"/>
              <a:t> </a:t>
            </a:r>
            <a:r>
              <a:rPr lang="en-US" sz="3200" dirty="0" err="1" smtClean="0"/>
              <a:t>si</a:t>
            </a:r>
            <a:r>
              <a:rPr lang="en-US" sz="3200" dirty="0" smtClean="0"/>
              <a:t> a </a:t>
            </a:r>
            <a:r>
              <a:rPr lang="en-US" sz="3200" dirty="0" err="1" smtClean="0"/>
              <a:t>publicului</a:t>
            </a:r>
            <a:endParaRPr lang="el-GR" dirty="0" smtClean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428750"/>
            <a:ext cx="3922713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4876800" y="6550223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Sursa</a:t>
            </a:r>
            <a:r>
              <a:rPr lang="en-US" sz="1200" dirty="0" smtClean="0"/>
              <a:t>: </a:t>
            </a:r>
            <a:r>
              <a:rPr lang="en-US" sz="1200" dirty="0" smtClean="0"/>
              <a:t>Tomas </a:t>
            </a:r>
            <a:r>
              <a:rPr lang="en-US" sz="1200" dirty="0" err="1" smtClean="0"/>
              <a:t>Faresjo</a:t>
            </a:r>
            <a:r>
              <a:rPr lang="en-US" sz="1200" dirty="0" smtClean="0"/>
              <a:t>, RRH 2006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28</a:t>
            </a:fld>
            <a:endParaRPr kumimoji="0"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685800"/>
            <a:ext cx="8534400" cy="7588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dirty="0" err="1" smtClean="0">
                <a:solidFill>
                  <a:srgbClr val="0070C0"/>
                </a:solidFill>
              </a:rPr>
              <a:t>Spre</a:t>
            </a:r>
            <a:r>
              <a:rPr lang="en-US" dirty="0" smtClean="0">
                <a:solidFill>
                  <a:srgbClr val="0070C0"/>
                </a:solidFill>
              </a:rPr>
              <a:t> un </a:t>
            </a:r>
            <a:r>
              <a:rPr lang="en-US" dirty="0" err="1" smtClean="0">
                <a:solidFill>
                  <a:srgbClr val="0070C0"/>
                </a:solidFill>
              </a:rPr>
              <a:t>nou</a:t>
            </a:r>
            <a:r>
              <a:rPr lang="en-US" dirty="0" smtClean="0">
                <a:solidFill>
                  <a:srgbClr val="0070C0"/>
                </a:solidFill>
              </a:rPr>
              <a:t> model organizational </a:t>
            </a:r>
            <a:r>
              <a:rPr lang="en-US" dirty="0" err="1" smtClean="0">
                <a:solidFill>
                  <a:srgbClr val="0070C0"/>
                </a:solidFill>
              </a:rPr>
              <a:t>si</a:t>
            </a:r>
            <a:r>
              <a:rPr lang="en-US" dirty="0" smtClean="0">
                <a:solidFill>
                  <a:srgbClr val="0070C0"/>
                </a:solidFill>
              </a:rPr>
              <a:t> operational </a:t>
            </a:r>
            <a:r>
              <a:rPr lang="en-US" dirty="0" smtClean="0">
                <a:solidFill>
                  <a:srgbClr val="0070C0"/>
                </a:solidFill>
              </a:rPr>
              <a:t>model in </a:t>
            </a:r>
            <a:r>
              <a:rPr lang="en-US" dirty="0" err="1" smtClean="0">
                <a:solidFill>
                  <a:srgbClr val="0070C0"/>
                </a:solidFill>
              </a:rPr>
              <a:t>asistenta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medicala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primara</a:t>
            </a:r>
            <a:r>
              <a:rPr lang="en-US" dirty="0" err="1" smtClean="0">
                <a:solidFill>
                  <a:srgbClr val="0070C0"/>
                </a:solidFill>
              </a:rPr>
              <a:t>-Axarea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ingrijirea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integrata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9939" name="Content Placeholder 6"/>
          <p:cNvSpPr>
            <a:spLocks noGrp="1"/>
          </p:cNvSpPr>
          <p:nvPr>
            <p:ph sz="quarter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4572000"/>
            <a:ext cx="5738813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4357687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341438"/>
            <a:ext cx="42481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2852738"/>
            <a:ext cx="40322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8 - TextBox"/>
          <p:cNvSpPr txBox="1">
            <a:spLocks noChangeArrowheads="1"/>
          </p:cNvSpPr>
          <p:nvPr/>
        </p:nvSpPr>
        <p:spPr bwMode="auto">
          <a:xfrm>
            <a:off x="5867400" y="4876800"/>
            <a:ext cx="27463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600" dirty="0" err="1" smtClean="0">
                <a:solidFill>
                  <a:srgbClr val="0070C0"/>
                </a:solidFill>
              </a:rPr>
              <a:t>Axarea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pe</a:t>
            </a:r>
            <a:r>
              <a:rPr lang="en-US" sz="1600" dirty="0" smtClean="0">
                <a:solidFill>
                  <a:srgbClr val="0070C0"/>
                </a:solidFill>
              </a:rPr>
              <a:t> un model </a:t>
            </a:r>
            <a:r>
              <a:rPr lang="en-US" sz="1600" dirty="0" err="1" smtClean="0">
                <a:solidFill>
                  <a:srgbClr val="0070C0"/>
                </a:solidFill>
              </a:rPr>
              <a:t>integrat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bazat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pe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asistenta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medicala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primara</a:t>
            </a:r>
            <a:endParaRPr lang="en-US" sz="16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16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1600" dirty="0" err="1" smtClean="0">
                <a:solidFill>
                  <a:srgbClr val="0070C0"/>
                </a:solidFill>
              </a:rPr>
              <a:t>Axarea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pe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reteaua</a:t>
            </a:r>
            <a:r>
              <a:rPr lang="en-US" sz="1600" dirty="0" smtClean="0">
                <a:solidFill>
                  <a:srgbClr val="0070C0"/>
                </a:solidFill>
              </a:rPr>
              <a:t> de </a:t>
            </a:r>
            <a:r>
              <a:rPr lang="en-US" sz="1600" dirty="0" err="1" smtClean="0">
                <a:solidFill>
                  <a:srgbClr val="0070C0"/>
                </a:solidFill>
              </a:rPr>
              <a:t>cercetare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bazata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pe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practica</a:t>
            </a:r>
            <a:endParaRPr lang="el-GR" sz="1600" dirty="0">
              <a:solidFill>
                <a:srgbClr val="0070C0"/>
              </a:solidFill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5867400" y="4508500"/>
            <a:ext cx="299243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 err="1" smtClean="0">
                <a:latin typeface="+mn-lt"/>
              </a:rPr>
              <a:t>Kousoulis</a:t>
            </a:r>
            <a:r>
              <a:rPr lang="en-US" sz="1200" b="1" i="1" dirty="0" smtClean="0">
                <a:latin typeface="+mn-lt"/>
              </a:rPr>
              <a:t> </a:t>
            </a:r>
            <a:r>
              <a:rPr lang="en-US" sz="1200" b="1" i="1" dirty="0">
                <a:latin typeface="+mn-lt"/>
              </a:rPr>
              <a:t>A, </a:t>
            </a:r>
            <a:r>
              <a:rPr lang="en-US" sz="1200" b="1" i="1" dirty="0" err="1">
                <a:latin typeface="+mn-lt"/>
              </a:rPr>
              <a:t>Angelopoulou</a:t>
            </a:r>
            <a:r>
              <a:rPr lang="en-US" sz="1200" b="1" i="1" dirty="0">
                <a:latin typeface="+mn-lt"/>
              </a:rPr>
              <a:t> KA, </a:t>
            </a:r>
            <a:r>
              <a:rPr lang="en-US" sz="1200" b="1" i="1" dirty="0" err="1">
                <a:latin typeface="+mn-lt"/>
              </a:rPr>
              <a:t>Lionis</a:t>
            </a:r>
            <a:r>
              <a:rPr lang="en-US" sz="1200" b="1" i="1" dirty="0">
                <a:latin typeface="+mn-lt"/>
              </a:rPr>
              <a:t> C </a:t>
            </a:r>
            <a:r>
              <a:rPr lang="en-US" sz="1200" b="1" i="1" dirty="0" err="1" smtClean="0">
                <a:latin typeface="+mn-lt"/>
              </a:rPr>
              <a:t>si</a:t>
            </a:r>
            <a:r>
              <a:rPr lang="en-US" sz="1200" b="1" i="1" dirty="0" smtClean="0">
                <a:latin typeface="+mn-lt"/>
              </a:rPr>
              <a:t> </a:t>
            </a:r>
            <a:r>
              <a:rPr lang="en-US" sz="1200" b="1" i="1" dirty="0" err="1" smtClean="0">
                <a:latin typeface="+mn-lt"/>
              </a:rPr>
              <a:t>altii</a:t>
            </a:r>
            <a:r>
              <a:rPr lang="en-US" sz="1200" b="1" i="1" dirty="0" smtClean="0">
                <a:latin typeface="+mn-lt"/>
              </a:rPr>
              <a:t>, </a:t>
            </a:r>
            <a:r>
              <a:rPr lang="en-US" sz="1200" b="1" i="1" dirty="0">
                <a:latin typeface="+mn-lt"/>
              </a:rPr>
              <a:t>EJGP 2013</a:t>
            </a:r>
            <a:endParaRPr lang="el-GR" sz="1200" b="1" i="1" dirty="0">
              <a:latin typeface="+mn-lt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4572000" y="6581001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Sursa</a:t>
            </a:r>
            <a:r>
              <a:rPr lang="en-US" sz="1200" dirty="0" smtClean="0"/>
              <a:t>: </a:t>
            </a:r>
            <a:r>
              <a:rPr lang="en-US" sz="1200" dirty="0" err="1" smtClean="0"/>
              <a:t>Lionis</a:t>
            </a:r>
            <a:r>
              <a:rPr lang="en-US" sz="1200" dirty="0" smtClean="0"/>
              <a:t> </a:t>
            </a:r>
            <a:r>
              <a:rPr lang="en-US" sz="1200" dirty="0" err="1" smtClean="0"/>
              <a:t>si</a:t>
            </a:r>
            <a:r>
              <a:rPr lang="en-US" sz="1200" dirty="0" smtClean="0"/>
              <a:t> </a:t>
            </a:r>
            <a:r>
              <a:rPr lang="en-US" sz="1200" dirty="0" err="1" smtClean="0"/>
              <a:t>altii</a:t>
            </a:r>
            <a:r>
              <a:rPr lang="en-US" sz="1200" dirty="0" smtClean="0"/>
              <a:t>,</a:t>
            </a:r>
            <a:r>
              <a:rPr lang="en-US" sz="1200" dirty="0" smtClean="0"/>
              <a:t> </a:t>
            </a:r>
            <a:r>
              <a:rPr lang="en-US" sz="1200" dirty="0" err="1" smtClean="0"/>
              <a:t>Fam</a:t>
            </a:r>
            <a:r>
              <a:rPr lang="en-US" sz="1200" dirty="0" smtClean="0"/>
              <a:t> </a:t>
            </a:r>
            <a:r>
              <a:rPr lang="en-US" sz="1200" dirty="0" err="1" smtClean="0"/>
              <a:t>Pract</a:t>
            </a:r>
            <a:r>
              <a:rPr lang="en-US" sz="1200" dirty="0" smtClean="0"/>
              <a:t> 2010</a:t>
            </a:r>
            <a:endParaRPr lang="en-US" sz="1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29</a:t>
            </a:fld>
            <a:endParaRPr kumimoji="0"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MULTUMIRI: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/>
          </a:bodyPr>
          <a:lstStyle/>
          <a:p>
            <a:r>
              <a:rPr lang="en-US" dirty="0" err="1" smtClean="0"/>
              <a:t>Membrilor</a:t>
            </a:r>
            <a:r>
              <a:rPr lang="en-US" dirty="0" smtClean="0"/>
              <a:t> </a:t>
            </a:r>
            <a:r>
              <a:rPr lang="en-US" dirty="0" err="1" smtClean="0"/>
              <a:t>Echipei</a:t>
            </a:r>
            <a:r>
              <a:rPr lang="en-US" dirty="0" smtClean="0"/>
              <a:t> de </a:t>
            </a:r>
            <a:r>
              <a:rPr lang="en-US" dirty="0" err="1" smtClean="0"/>
              <a:t>Cercetare</a:t>
            </a:r>
            <a:r>
              <a:rPr lang="en-US" dirty="0" smtClean="0"/>
              <a:t> a </a:t>
            </a:r>
            <a:r>
              <a:rPr lang="en-US" dirty="0" err="1" smtClean="0"/>
              <a:t>Universitatii</a:t>
            </a:r>
            <a:r>
              <a:rPr lang="en-US" dirty="0" smtClean="0"/>
              <a:t> din </a:t>
            </a:r>
            <a:r>
              <a:rPr lang="en-US" dirty="0" err="1" smtClean="0"/>
              <a:t>Creta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Agapi</a:t>
            </a:r>
            <a:r>
              <a:rPr lang="en-US" dirty="0" smtClean="0"/>
              <a:t> </a:t>
            </a:r>
            <a:r>
              <a:rPr lang="en-US" dirty="0" err="1" smtClean="0"/>
              <a:t>Angelaki</a:t>
            </a:r>
            <a:r>
              <a:rPr lang="en-US" dirty="0" smtClean="0"/>
              <a:t>, </a:t>
            </a:r>
            <a:r>
              <a:rPr lang="en-US" dirty="0" err="1" smtClean="0"/>
              <a:t>Chrisanthi</a:t>
            </a:r>
            <a:r>
              <a:rPr lang="en-US" dirty="0" smtClean="0"/>
              <a:t> </a:t>
            </a:r>
            <a:r>
              <a:rPr lang="en-US" dirty="0" err="1" smtClean="0"/>
              <a:t>Psaroudaki</a:t>
            </a:r>
            <a:r>
              <a:rPr lang="en-US" dirty="0" smtClean="0"/>
              <a:t>, Myron </a:t>
            </a:r>
            <a:r>
              <a:rPr lang="en-US" dirty="0" err="1" smtClean="0"/>
              <a:t>Galenianos</a:t>
            </a:r>
            <a:r>
              <a:rPr lang="en-US" dirty="0" smtClean="0"/>
              <a:t>, Aristea Saridaki, Irene </a:t>
            </a:r>
            <a:r>
              <a:rPr lang="en-US" dirty="0" err="1" smtClean="0"/>
              <a:t>Vasilaki</a:t>
            </a:r>
            <a:r>
              <a:rPr lang="en-US" dirty="0" smtClean="0"/>
              <a:t>, </a:t>
            </a:r>
            <a:r>
              <a:rPr lang="en-US" dirty="0" err="1" smtClean="0"/>
              <a:t>Dimitra</a:t>
            </a:r>
            <a:r>
              <a:rPr lang="en-US" dirty="0" smtClean="0"/>
              <a:t> </a:t>
            </a:r>
            <a:r>
              <a:rPr lang="en-US" dirty="0" err="1" smtClean="0"/>
              <a:t>Sifaki</a:t>
            </a:r>
            <a:r>
              <a:rPr lang="en-US" dirty="0" smtClean="0"/>
              <a:t> </a:t>
            </a:r>
            <a:r>
              <a:rPr lang="en-US" dirty="0" err="1" smtClean="0"/>
              <a:t>Pistolla</a:t>
            </a:r>
            <a:r>
              <a:rPr lang="en-US" dirty="0" smtClean="0"/>
              <a:t>, </a:t>
            </a:r>
            <a:r>
              <a:rPr lang="en-US" dirty="0" err="1" smtClean="0"/>
              <a:t>Antonis</a:t>
            </a:r>
            <a:r>
              <a:rPr lang="en-US" dirty="0" smtClean="0"/>
              <a:t> </a:t>
            </a:r>
            <a:r>
              <a:rPr lang="en-US" dirty="0" err="1" smtClean="0"/>
              <a:t>Bertsias</a:t>
            </a:r>
            <a:r>
              <a:rPr lang="en-US" dirty="0" smtClean="0"/>
              <a:t>, Valeria </a:t>
            </a:r>
            <a:r>
              <a:rPr lang="en-US" dirty="0" err="1" smtClean="0"/>
              <a:t>Chatzea</a:t>
            </a:r>
            <a:r>
              <a:rPr lang="en-US" dirty="0" smtClean="0"/>
              <a:t>, Myron </a:t>
            </a:r>
            <a:r>
              <a:rPr lang="en-US" dirty="0" err="1" smtClean="0"/>
              <a:t>Galenianos</a:t>
            </a:r>
            <a:r>
              <a:rPr lang="en-US" dirty="0" smtClean="0"/>
              <a:t>, George </a:t>
            </a:r>
            <a:r>
              <a:rPr lang="en-US" dirty="0" err="1" smtClean="0"/>
              <a:t>Duijker</a:t>
            </a:r>
            <a:endParaRPr lang="en-US" dirty="0" smtClean="0"/>
          </a:p>
          <a:p>
            <a:r>
              <a:rPr lang="en-US" dirty="0" err="1" smtClean="0"/>
              <a:t>Tuturor</a:t>
            </a:r>
            <a:r>
              <a:rPr lang="en-US" dirty="0" smtClean="0"/>
              <a:t> </a:t>
            </a:r>
            <a:r>
              <a:rPr lang="en-US" dirty="0" err="1" smtClean="0"/>
              <a:t>Membrilor</a:t>
            </a:r>
            <a:r>
              <a:rPr lang="en-US" dirty="0" smtClean="0"/>
              <a:t> </a:t>
            </a:r>
            <a:r>
              <a:rPr lang="en-US" dirty="0" err="1" smtClean="0"/>
              <a:t>Retelei</a:t>
            </a:r>
            <a:r>
              <a:rPr lang="en-US" dirty="0" smtClean="0"/>
              <a:t> de </a:t>
            </a:r>
            <a:r>
              <a:rPr lang="en-US" dirty="0" err="1" smtClean="0"/>
              <a:t>Cercetare</a:t>
            </a:r>
            <a:r>
              <a:rPr lang="en-US" dirty="0" smtClean="0"/>
              <a:t> </a:t>
            </a:r>
            <a:r>
              <a:rPr lang="en-US" dirty="0" err="1" smtClean="0"/>
              <a:t>bazata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Practica</a:t>
            </a:r>
            <a:r>
              <a:rPr lang="en-US" dirty="0" smtClean="0"/>
              <a:t> din </a:t>
            </a:r>
            <a:r>
              <a:rPr lang="en-US" dirty="0" err="1" smtClean="0"/>
              <a:t>Creta</a:t>
            </a:r>
            <a:endParaRPr lang="en-US" dirty="0" smtClean="0"/>
          </a:p>
          <a:p>
            <a:r>
              <a:rPr lang="en-US" dirty="0" err="1" smtClean="0"/>
              <a:t>Institutiilor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departamentelor</a:t>
            </a:r>
            <a:r>
              <a:rPr lang="en-US" dirty="0" smtClean="0"/>
              <a:t> </a:t>
            </a:r>
            <a:r>
              <a:rPr lang="en-US" dirty="0" err="1" smtClean="0"/>
              <a:t>academice</a:t>
            </a:r>
            <a:r>
              <a:rPr lang="en-US" dirty="0" smtClean="0"/>
              <a:t> cu care am </a:t>
            </a:r>
            <a:r>
              <a:rPr lang="en-US" dirty="0" err="1" smtClean="0"/>
              <a:t>colaborat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5362" name="Picture 2" descr="https://encrypted-tbn3.gstatic.com/images?q=tbn:ANd9GcS2rGDK0cq873i51r4HkLjOfN6W-USg3Ikm7g8hCv4jCAFlBl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160894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6828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61375" cy="115728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dirty="0" err="1" smtClean="0">
                <a:solidFill>
                  <a:srgbClr val="0070C0"/>
                </a:solidFill>
              </a:rPr>
              <a:t>Spre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schimbarea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modelului</a:t>
            </a:r>
            <a:r>
              <a:rPr lang="en-US" dirty="0" smtClean="0">
                <a:solidFill>
                  <a:srgbClr val="0070C0"/>
                </a:solidFill>
              </a:rPr>
              <a:t> actual: </a:t>
            </a:r>
            <a:r>
              <a:rPr lang="en-US" dirty="0" err="1" smtClean="0">
                <a:solidFill>
                  <a:srgbClr val="0070C0"/>
                </a:solidFill>
              </a:rPr>
              <a:t>axarea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prescrierea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rationala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adecvata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1747" name="Content Placeholder 4"/>
          <p:cNvSpPr>
            <a:spLocks noGrp="1"/>
          </p:cNvSpPr>
          <p:nvPr>
            <p:ph sz="quarter" idx="1"/>
          </p:nvPr>
        </p:nvSpPr>
        <p:spPr>
          <a:xfrm>
            <a:off x="4572000" y="1785938"/>
            <a:ext cx="4214813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err="1" smtClean="0"/>
              <a:t>Utilizarea</a:t>
            </a:r>
            <a:r>
              <a:rPr lang="en-US" sz="2800" dirty="0" smtClean="0"/>
              <a:t> </a:t>
            </a:r>
            <a:r>
              <a:rPr lang="en-US" sz="2800" dirty="0" err="1" smtClean="0"/>
              <a:t>adecvata</a:t>
            </a:r>
            <a:r>
              <a:rPr lang="en-US" sz="2800" dirty="0" smtClean="0"/>
              <a:t> a </a:t>
            </a:r>
            <a:r>
              <a:rPr lang="en-US" sz="2800" dirty="0" err="1" smtClean="0"/>
              <a:t>rezultatelor</a:t>
            </a:r>
            <a:r>
              <a:rPr lang="en-US" sz="2800" dirty="0" smtClean="0"/>
              <a:t> </a:t>
            </a:r>
            <a:r>
              <a:rPr lang="en-US" sz="2800" dirty="0" err="1" smtClean="0"/>
              <a:t>cercetarilor</a:t>
            </a:r>
            <a:endParaRPr lang="en-US" sz="2800" dirty="0" smtClean="0"/>
          </a:p>
          <a:p>
            <a:r>
              <a:rPr lang="en-US" sz="2800" dirty="0" err="1" smtClean="0"/>
              <a:t>Stabilirea</a:t>
            </a:r>
            <a:r>
              <a:rPr lang="en-US" sz="2800" dirty="0" smtClean="0"/>
              <a:t> </a:t>
            </a:r>
            <a:r>
              <a:rPr lang="en-US" sz="2800" dirty="0" err="1" smtClean="0"/>
              <a:t>unui</a:t>
            </a:r>
            <a:r>
              <a:rPr lang="en-US" sz="2800" dirty="0" smtClean="0"/>
              <a:t> contract medical </a:t>
            </a:r>
            <a:r>
              <a:rPr lang="en-US" sz="2800" dirty="0" smtClean="0"/>
              <a:t>contract </a:t>
            </a:r>
            <a:r>
              <a:rPr lang="en-US" sz="2800" dirty="0" err="1" smtClean="0"/>
              <a:t>si</a:t>
            </a:r>
            <a:r>
              <a:rPr lang="en-US" sz="2800" dirty="0" smtClean="0"/>
              <a:t> a </a:t>
            </a:r>
            <a:r>
              <a:rPr lang="en-US" sz="2800" dirty="0" err="1" smtClean="0"/>
              <a:t>platii</a:t>
            </a:r>
            <a:r>
              <a:rPr lang="en-US" sz="2800" dirty="0" smtClean="0"/>
              <a:t> </a:t>
            </a:r>
            <a:r>
              <a:rPr lang="en-US" sz="2800" dirty="0" err="1" smtClean="0"/>
              <a:t>pentru</a:t>
            </a:r>
            <a:r>
              <a:rPr lang="en-US" sz="2800" dirty="0" smtClean="0"/>
              <a:t> </a:t>
            </a:r>
            <a:r>
              <a:rPr lang="en-US" sz="2800" dirty="0" err="1" smtClean="0"/>
              <a:t>performanta</a:t>
            </a:r>
            <a:endParaRPr lang="en-US" sz="2800" dirty="0" smtClean="0"/>
          </a:p>
          <a:p>
            <a:r>
              <a:rPr lang="en-US" sz="2800" dirty="0" err="1" smtClean="0"/>
              <a:t>Calitatea</a:t>
            </a:r>
            <a:r>
              <a:rPr lang="en-US" sz="2800" dirty="0" smtClean="0"/>
              <a:t> </a:t>
            </a:r>
            <a:r>
              <a:rPr lang="en-US" sz="2800" dirty="0" err="1" smtClean="0"/>
              <a:t>evaluarii</a:t>
            </a:r>
            <a:r>
              <a:rPr lang="en-US" sz="2800" dirty="0" smtClean="0"/>
              <a:t> </a:t>
            </a:r>
            <a:r>
              <a:rPr lang="en-US" sz="2800" dirty="0" err="1" smtClean="0"/>
              <a:t>asistentei</a:t>
            </a:r>
            <a:r>
              <a:rPr lang="en-US" sz="2800" dirty="0" smtClean="0"/>
              <a:t> </a:t>
            </a:r>
            <a:r>
              <a:rPr lang="en-US" sz="2800" dirty="0" err="1" smtClean="0"/>
              <a:t>medicale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r>
              <a:rPr lang="en-US" sz="2800" dirty="0" err="1" smtClean="0"/>
              <a:t>Dezvoltarea</a:t>
            </a:r>
            <a:r>
              <a:rPr lang="en-US" sz="2800" dirty="0" smtClean="0"/>
              <a:t> </a:t>
            </a:r>
            <a:r>
              <a:rPr lang="en-US" sz="2800" dirty="0" err="1" smtClean="0"/>
              <a:t>instrumentelor</a:t>
            </a:r>
            <a:r>
              <a:rPr lang="en-US" sz="2800" dirty="0" smtClean="0"/>
              <a:t> </a:t>
            </a:r>
            <a:r>
              <a:rPr lang="en-US" sz="2800" dirty="0" err="1" smtClean="0"/>
              <a:t>si</a:t>
            </a:r>
            <a:r>
              <a:rPr lang="en-US" sz="2800" dirty="0" smtClean="0"/>
              <a:t> </a:t>
            </a:r>
            <a:r>
              <a:rPr lang="en-US" sz="2800" dirty="0" err="1" smtClean="0"/>
              <a:t>ghidarea</a:t>
            </a:r>
            <a:r>
              <a:rPr lang="en-US" sz="2800" dirty="0" smtClean="0"/>
              <a:t> </a:t>
            </a:r>
            <a:r>
              <a:rPr lang="en-US" sz="2800" dirty="0" err="1" smtClean="0"/>
              <a:t>spre</a:t>
            </a:r>
            <a:r>
              <a:rPr lang="en-US" sz="2800" dirty="0" smtClean="0"/>
              <a:t> </a:t>
            </a:r>
            <a:r>
              <a:rPr lang="en-US" sz="2800" dirty="0" err="1" smtClean="0"/>
              <a:t>luarea</a:t>
            </a:r>
            <a:r>
              <a:rPr lang="en-US" sz="2800" dirty="0" smtClean="0"/>
              <a:t> </a:t>
            </a:r>
            <a:r>
              <a:rPr lang="en-US" sz="2800" dirty="0" err="1" smtClean="0"/>
              <a:t>deciziilor</a:t>
            </a:r>
            <a:r>
              <a:rPr lang="en-US" sz="2800" dirty="0" smtClean="0"/>
              <a:t> de </a:t>
            </a:r>
            <a:r>
              <a:rPr lang="en-US" sz="2800" dirty="0" err="1" smtClean="0"/>
              <a:t>sprijin</a:t>
            </a:r>
            <a:endParaRPr lang="el-GR" sz="2800" dirty="0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500188"/>
            <a:ext cx="414337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4 - TextBox"/>
          <p:cNvSpPr txBox="1">
            <a:spLocks noChangeArrowheads="1"/>
          </p:cNvSpPr>
          <p:nvPr/>
        </p:nvSpPr>
        <p:spPr bwMode="auto">
          <a:xfrm>
            <a:off x="4876800" y="6581001"/>
            <a:ext cx="3810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err="1" smtClean="0"/>
              <a:t>Sursa</a:t>
            </a:r>
            <a:r>
              <a:rPr lang="en-US" sz="1200" dirty="0" smtClean="0"/>
              <a:t>: </a:t>
            </a:r>
            <a:r>
              <a:rPr lang="en-US" sz="1200" dirty="0" smtClean="0"/>
              <a:t>Lionis</a:t>
            </a:r>
            <a:r>
              <a:rPr lang="el-GR" sz="1200" dirty="0"/>
              <a:t>,</a:t>
            </a:r>
            <a:r>
              <a:rPr lang="en-US" sz="1200" dirty="0"/>
              <a:t> </a:t>
            </a:r>
            <a:r>
              <a:rPr lang="en-US" sz="1200" dirty="0" err="1" smtClean="0"/>
              <a:t>si</a:t>
            </a:r>
            <a:r>
              <a:rPr lang="en-US" sz="1200" dirty="0" smtClean="0"/>
              <a:t> </a:t>
            </a:r>
            <a:r>
              <a:rPr lang="en-US" sz="1200" dirty="0" err="1" smtClean="0"/>
              <a:t>altii</a:t>
            </a:r>
            <a:r>
              <a:rPr lang="en-US" sz="1200" dirty="0" smtClean="0"/>
              <a:t>, </a:t>
            </a:r>
            <a:r>
              <a:rPr lang="en-US" sz="1200" dirty="0"/>
              <a:t>BMC </a:t>
            </a:r>
            <a:r>
              <a:rPr lang="en-US" sz="1200" dirty="0" err="1"/>
              <a:t>Fam</a:t>
            </a:r>
            <a:r>
              <a:rPr lang="en-US" sz="1200" dirty="0"/>
              <a:t> </a:t>
            </a:r>
            <a:r>
              <a:rPr lang="en-US" sz="1200" dirty="0" err="1"/>
              <a:t>Pract</a:t>
            </a:r>
            <a:r>
              <a:rPr lang="en-US" sz="1200" dirty="0"/>
              <a:t> 2014 </a:t>
            </a:r>
            <a:endParaRPr lang="el-GR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30</a:t>
            </a:fld>
            <a:endParaRPr kumimoji="0"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42938" y="0"/>
            <a:ext cx="8153400" cy="1571625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Spre</a:t>
            </a:r>
            <a:r>
              <a:rPr lang="en-US" dirty="0" smtClean="0">
                <a:solidFill>
                  <a:srgbClr val="0070C0"/>
                </a:solidFill>
              </a:rPr>
              <a:t> un management </a:t>
            </a:r>
            <a:r>
              <a:rPr lang="en-US" dirty="0" err="1" smtClean="0">
                <a:solidFill>
                  <a:srgbClr val="0070C0"/>
                </a:solidFill>
              </a:rPr>
              <a:t>eficient</a:t>
            </a:r>
            <a:r>
              <a:rPr lang="en-US" dirty="0" smtClean="0">
                <a:solidFill>
                  <a:srgbClr val="0070C0"/>
                </a:solidFill>
              </a:rPr>
              <a:t> al </a:t>
            </a:r>
            <a:r>
              <a:rPr lang="en-US" dirty="0" err="1" smtClean="0">
                <a:solidFill>
                  <a:srgbClr val="0070C0"/>
                </a:solidFill>
              </a:rPr>
              <a:t>poverii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datorate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bolii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cronice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  <a:r>
              <a:rPr lang="en-US" dirty="0" err="1" smtClean="0">
                <a:solidFill>
                  <a:srgbClr val="0070C0"/>
                </a:solidFill>
              </a:rPr>
              <a:t>axarea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multimorbiditate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fragilitate</a:t>
            </a:r>
            <a:endParaRPr lang="el-GR" dirty="0" smtClean="0">
              <a:solidFill>
                <a:srgbClr val="0070C0"/>
              </a:solidFill>
            </a:endParaRPr>
          </a:p>
        </p:txBody>
      </p:sp>
      <p:sp>
        <p:nvSpPr>
          <p:cNvPr id="29699" name="Content Placeholder 5"/>
          <p:cNvSpPr>
            <a:spLocks noGrp="1"/>
          </p:cNvSpPr>
          <p:nvPr>
            <p:ph sz="quarter" idx="1"/>
          </p:nvPr>
        </p:nvSpPr>
        <p:spPr>
          <a:xfrm>
            <a:off x="4800600" y="1905000"/>
            <a:ext cx="4038600" cy="4038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Axarea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multimorbiditate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fragilitate</a:t>
            </a:r>
            <a:endParaRPr lang="en-US" dirty="0" smtClean="0"/>
          </a:p>
          <a:p>
            <a:r>
              <a:rPr lang="en-US" dirty="0" smtClean="0"/>
              <a:t>Mai </a:t>
            </a:r>
            <a:r>
              <a:rPr lang="en-US" dirty="0" err="1" smtClean="0"/>
              <a:t>multe</a:t>
            </a:r>
            <a:r>
              <a:rPr lang="en-US" dirty="0" smtClean="0"/>
              <a:t> </a:t>
            </a:r>
            <a:r>
              <a:rPr lang="en-US" dirty="0" err="1" smtClean="0"/>
              <a:t>cercetari</a:t>
            </a:r>
            <a:r>
              <a:rPr lang="en-US" dirty="0" smtClean="0"/>
              <a:t> </a:t>
            </a:r>
            <a:r>
              <a:rPr lang="en-US" dirty="0" err="1" smtClean="0"/>
              <a:t>privind</a:t>
            </a:r>
            <a:r>
              <a:rPr lang="en-US" dirty="0" smtClean="0"/>
              <a:t> </a:t>
            </a:r>
            <a:r>
              <a:rPr lang="en-US" dirty="0" err="1" smtClean="0"/>
              <a:t>combinarea</a:t>
            </a:r>
            <a:r>
              <a:rPr lang="en-US" dirty="0" smtClean="0"/>
              <a:t> </a:t>
            </a:r>
            <a:r>
              <a:rPr lang="en-US" dirty="0" err="1" smtClean="0"/>
              <a:t>bolilor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afectiunilor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err="1" smtClean="0"/>
              <a:t>Atentia</a:t>
            </a:r>
            <a:r>
              <a:rPr lang="en-US" dirty="0" smtClean="0"/>
              <a:t> </a:t>
            </a:r>
            <a:r>
              <a:rPr lang="en-US" dirty="0" err="1" smtClean="0"/>
              <a:t>catre</a:t>
            </a:r>
            <a:r>
              <a:rPr lang="en-US" dirty="0" smtClean="0"/>
              <a:t> </a:t>
            </a:r>
            <a:r>
              <a:rPr lang="en-US" dirty="0" err="1" smtClean="0"/>
              <a:t>persoanele</a:t>
            </a:r>
            <a:r>
              <a:rPr lang="en-US" dirty="0" smtClean="0"/>
              <a:t> </a:t>
            </a:r>
            <a:r>
              <a:rPr lang="en-US" dirty="0" err="1" smtClean="0"/>
              <a:t>fara</a:t>
            </a:r>
            <a:r>
              <a:rPr lang="en-US" dirty="0" smtClean="0"/>
              <a:t> </a:t>
            </a:r>
            <a:r>
              <a:rPr lang="en-US" dirty="0" err="1" smtClean="0"/>
              <a:t>asigurare</a:t>
            </a:r>
            <a:r>
              <a:rPr lang="en-US" dirty="0" smtClean="0"/>
              <a:t> </a:t>
            </a:r>
            <a:r>
              <a:rPr lang="en-US" dirty="0" err="1" smtClean="0"/>
              <a:t>medicala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fara</a:t>
            </a:r>
            <a:r>
              <a:rPr lang="en-US" dirty="0" smtClean="0"/>
              <a:t> </a:t>
            </a:r>
            <a:r>
              <a:rPr lang="en-US" dirty="0" err="1" smtClean="0"/>
              <a:t>locuinta</a:t>
            </a:r>
            <a:endParaRPr lang="en-US" dirty="0" smtClean="0"/>
          </a:p>
          <a:p>
            <a:r>
              <a:rPr lang="en-US" dirty="0" err="1" smtClean="0"/>
              <a:t>Bolile</a:t>
            </a:r>
            <a:r>
              <a:rPr lang="en-US" dirty="0" smtClean="0"/>
              <a:t> “</a:t>
            </a:r>
            <a:r>
              <a:rPr lang="en-US" dirty="0" err="1" smtClean="0"/>
              <a:t>invizibile</a:t>
            </a:r>
            <a:r>
              <a:rPr lang="en-US" dirty="0" smtClean="0"/>
              <a:t>”</a:t>
            </a:r>
            <a:endParaRPr lang="el-GR" dirty="0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40005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4 - TextBox"/>
          <p:cNvSpPr txBox="1">
            <a:spLocks noChangeArrowheads="1"/>
          </p:cNvSpPr>
          <p:nvPr/>
        </p:nvSpPr>
        <p:spPr bwMode="auto">
          <a:xfrm>
            <a:off x="4191001" y="6581001"/>
            <a:ext cx="3810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err="1" smtClean="0"/>
              <a:t>Sursa</a:t>
            </a:r>
            <a:r>
              <a:rPr lang="en-US" sz="1200" dirty="0" smtClean="0"/>
              <a:t>: </a:t>
            </a:r>
            <a:r>
              <a:rPr lang="en-US" sz="1200" dirty="0" err="1" smtClean="0"/>
              <a:t>Kadam</a:t>
            </a:r>
            <a:r>
              <a:rPr lang="en-US" sz="1200" dirty="0" smtClean="0"/>
              <a:t> </a:t>
            </a:r>
            <a:r>
              <a:rPr lang="en-US" sz="1200" dirty="0" err="1" smtClean="0"/>
              <a:t>si</a:t>
            </a:r>
            <a:r>
              <a:rPr lang="en-US" sz="1200" dirty="0" smtClean="0"/>
              <a:t> </a:t>
            </a:r>
            <a:r>
              <a:rPr lang="en-US" sz="1200" dirty="0" err="1" smtClean="0"/>
              <a:t>altii</a:t>
            </a:r>
            <a:r>
              <a:rPr lang="en-US" sz="1200" dirty="0" smtClean="0"/>
              <a:t>, </a:t>
            </a:r>
            <a:r>
              <a:rPr lang="en-US" sz="1200" dirty="0"/>
              <a:t>MBJ Open 2013</a:t>
            </a:r>
            <a:endParaRPr lang="el-GR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31</a:t>
            </a:fld>
            <a:endParaRPr kumimoji="0"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2000" dirty="0" err="1" smtClean="0">
                <a:solidFill>
                  <a:srgbClr val="0070C0"/>
                </a:solidFill>
              </a:rPr>
              <a:t>Spre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reducerea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poverii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spitatelor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prin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axarea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pe</a:t>
            </a:r>
            <a:r>
              <a:rPr lang="en-US" sz="2000" dirty="0" smtClean="0">
                <a:solidFill>
                  <a:srgbClr val="0070C0"/>
                </a:solidFill>
              </a:rPr>
              <a:t> un management </a:t>
            </a:r>
            <a:r>
              <a:rPr lang="en-US" sz="2000" dirty="0" err="1" smtClean="0">
                <a:solidFill>
                  <a:srgbClr val="0070C0"/>
                </a:solidFill>
              </a:rPr>
              <a:t>mai</a:t>
            </a:r>
            <a:r>
              <a:rPr lang="en-US" sz="2000" dirty="0" smtClean="0">
                <a:solidFill>
                  <a:srgbClr val="0070C0"/>
                </a:solidFill>
              </a:rPr>
              <a:t> bun al </a:t>
            </a:r>
            <a:r>
              <a:rPr lang="en-US" sz="2000" dirty="0" err="1" smtClean="0">
                <a:solidFill>
                  <a:srgbClr val="0070C0"/>
                </a:solidFill>
              </a:rPr>
              <a:t>bolilor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cronice</a:t>
            </a:r>
            <a:r>
              <a:rPr lang="en-US" sz="2000" dirty="0" smtClean="0">
                <a:solidFill>
                  <a:srgbClr val="0070C0"/>
                </a:solidFill>
              </a:rPr>
              <a:t> cu accent </a:t>
            </a:r>
            <a:r>
              <a:rPr lang="en-US" sz="2000" dirty="0" err="1" smtClean="0">
                <a:solidFill>
                  <a:srgbClr val="0070C0"/>
                </a:solidFill>
              </a:rPr>
              <a:t>pe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prevenirea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bolilor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si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promovare</a:t>
            </a:r>
            <a:r>
              <a:rPr lang="en-US" sz="2000" dirty="0" err="1" smtClean="0">
                <a:solidFill>
                  <a:srgbClr val="0070C0"/>
                </a:solidFill>
              </a:rPr>
              <a:t>a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sanatatii</a:t>
            </a:r>
            <a:endParaRPr lang="el-GR" sz="2000" dirty="0" smtClean="0">
              <a:solidFill>
                <a:srgbClr val="0070C0"/>
              </a:solidFill>
            </a:endParaRPr>
          </a:p>
        </p:txBody>
      </p:sp>
      <p:sp>
        <p:nvSpPr>
          <p:cNvPr id="32771" name="Content Placeholder 7"/>
          <p:cNvSpPr>
            <a:spLocks noGrp="1"/>
          </p:cNvSpPr>
          <p:nvPr>
            <p:ph sz="quarter" idx="1"/>
          </p:nvPr>
        </p:nvSpPr>
        <p:spPr>
          <a:xfrm>
            <a:off x="4800600" y="1752600"/>
            <a:ext cx="4038600" cy="3962400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/>
              <a:t>Axarea</a:t>
            </a:r>
            <a:r>
              <a:rPr lang="en-US" sz="2400" dirty="0" smtClean="0"/>
              <a:t> </a:t>
            </a:r>
            <a:r>
              <a:rPr lang="en-US" sz="2400" dirty="0" err="1" smtClean="0"/>
              <a:t>pe</a:t>
            </a:r>
            <a:r>
              <a:rPr lang="en-US" sz="2400" dirty="0" smtClean="0"/>
              <a:t> </a:t>
            </a:r>
            <a:r>
              <a:rPr lang="en-US" sz="2400" dirty="0" err="1" smtClean="0"/>
              <a:t>boli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afectiuni</a:t>
            </a:r>
            <a:r>
              <a:rPr lang="en-US" sz="2400" dirty="0" smtClean="0"/>
              <a:t> </a:t>
            </a:r>
            <a:r>
              <a:rPr lang="en-US" sz="2400" dirty="0" err="1" smtClean="0"/>
              <a:t>tratabile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administrate in mod </a:t>
            </a:r>
            <a:r>
              <a:rPr lang="en-US" sz="2400" dirty="0" err="1" smtClean="0"/>
              <a:t>eficient</a:t>
            </a:r>
            <a:r>
              <a:rPr lang="en-US" sz="2400" dirty="0" smtClean="0"/>
              <a:t> in </a:t>
            </a:r>
            <a:r>
              <a:rPr lang="en-US" sz="2400" dirty="0" err="1" smtClean="0"/>
              <a:t>contextul</a:t>
            </a:r>
            <a:r>
              <a:rPr lang="en-US" sz="2400" dirty="0" smtClean="0"/>
              <a:t> </a:t>
            </a:r>
            <a:r>
              <a:rPr lang="en-US" sz="2400" dirty="0" err="1" smtClean="0"/>
              <a:t>comunitar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r>
              <a:rPr lang="en-US" sz="2400" dirty="0" err="1" smtClean="0"/>
              <a:t>Luarea</a:t>
            </a:r>
            <a:r>
              <a:rPr lang="en-US" sz="2400" dirty="0" smtClean="0"/>
              <a:t> in </a:t>
            </a:r>
            <a:r>
              <a:rPr lang="en-US" sz="2400" dirty="0" err="1" smtClean="0"/>
              <a:t>considerare</a:t>
            </a:r>
            <a:r>
              <a:rPr lang="en-US" sz="2400" dirty="0" smtClean="0"/>
              <a:t> a </a:t>
            </a:r>
            <a:r>
              <a:rPr lang="en-US" sz="2400" dirty="0" err="1" smtClean="0"/>
              <a:t>costului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a co-</a:t>
            </a:r>
            <a:r>
              <a:rPr lang="en-US" sz="2400" dirty="0" err="1" smtClean="0"/>
              <a:t>platii</a:t>
            </a:r>
            <a:endParaRPr lang="el-GR" sz="2400" dirty="0" smtClean="0"/>
          </a:p>
          <a:p>
            <a:r>
              <a:rPr lang="en-US" sz="2400" dirty="0" err="1" smtClean="0"/>
              <a:t>Axarea</a:t>
            </a:r>
            <a:r>
              <a:rPr lang="en-US" sz="2400" dirty="0" smtClean="0"/>
              <a:t> </a:t>
            </a:r>
            <a:r>
              <a:rPr lang="en-US" sz="2400" dirty="0" err="1" smtClean="0"/>
              <a:t>pe</a:t>
            </a:r>
            <a:r>
              <a:rPr lang="en-US" sz="2400" dirty="0" smtClean="0"/>
              <a:t> o </a:t>
            </a:r>
            <a:r>
              <a:rPr lang="en-US" sz="2400" dirty="0" err="1" smtClean="0"/>
              <a:t>interfata</a:t>
            </a:r>
            <a:r>
              <a:rPr lang="en-US" sz="2400" dirty="0" smtClean="0"/>
              <a:t> </a:t>
            </a:r>
            <a:r>
              <a:rPr lang="en-US" sz="2400" dirty="0" err="1" smtClean="0"/>
              <a:t>mai</a:t>
            </a:r>
            <a:r>
              <a:rPr lang="en-US" sz="2400" dirty="0" smtClean="0"/>
              <a:t> </a:t>
            </a:r>
            <a:r>
              <a:rPr lang="en-US" sz="2400" dirty="0" err="1" smtClean="0"/>
              <a:t>eficienta</a:t>
            </a:r>
            <a:r>
              <a:rPr lang="en-US" sz="2400" dirty="0" smtClean="0"/>
              <a:t> a </a:t>
            </a:r>
            <a:r>
              <a:rPr lang="en-US" sz="2400" dirty="0" err="1" smtClean="0"/>
              <a:t>serviciilor</a:t>
            </a:r>
            <a:r>
              <a:rPr lang="en-US" sz="2400" dirty="0" smtClean="0"/>
              <a:t> din </a:t>
            </a:r>
            <a:r>
              <a:rPr lang="en-US" sz="2400" dirty="0" err="1" smtClean="0"/>
              <a:t>spitale</a:t>
            </a:r>
            <a:r>
              <a:rPr lang="en-US" sz="2400" dirty="0" smtClean="0"/>
              <a:t> cu </a:t>
            </a:r>
            <a:r>
              <a:rPr lang="en-US" sz="2400" dirty="0" err="1" smtClean="0"/>
              <a:t>asistenta</a:t>
            </a:r>
            <a:r>
              <a:rPr lang="en-US" sz="2400" dirty="0" smtClean="0"/>
              <a:t> </a:t>
            </a:r>
            <a:r>
              <a:rPr lang="en-US" sz="2400" dirty="0" err="1" smtClean="0"/>
              <a:t>medicala</a:t>
            </a:r>
            <a:r>
              <a:rPr lang="en-US" sz="2400" dirty="0" smtClean="0"/>
              <a:t> </a:t>
            </a:r>
            <a:r>
              <a:rPr lang="en-US" sz="2400" dirty="0" err="1" smtClean="0"/>
              <a:t>primara</a:t>
            </a:r>
            <a:endParaRPr lang="el-GR" dirty="0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143375" cy="48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5 - TextBox"/>
          <p:cNvSpPr txBox="1">
            <a:spLocks noChangeArrowheads="1"/>
          </p:cNvSpPr>
          <p:nvPr/>
        </p:nvSpPr>
        <p:spPr bwMode="auto">
          <a:xfrm>
            <a:off x="4343400" y="6334125"/>
            <a:ext cx="40386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err="1" smtClean="0"/>
              <a:t>Sursa</a:t>
            </a:r>
            <a:r>
              <a:rPr lang="en-US" sz="1200" dirty="0" smtClean="0"/>
              <a:t>: </a:t>
            </a:r>
            <a:r>
              <a:rPr lang="en-US" sz="1200" dirty="0" err="1" smtClean="0"/>
              <a:t>Bertsias</a:t>
            </a:r>
            <a:r>
              <a:rPr lang="en-US" sz="1200" dirty="0"/>
              <a:t>, </a:t>
            </a:r>
            <a:r>
              <a:rPr lang="en-US" sz="1200" dirty="0" err="1" smtClean="0"/>
              <a:t>si</a:t>
            </a:r>
            <a:r>
              <a:rPr lang="en-US" sz="1200" dirty="0" smtClean="0"/>
              <a:t> </a:t>
            </a:r>
            <a:r>
              <a:rPr lang="en-US" sz="1200" dirty="0" err="1" smtClean="0"/>
              <a:t>altii</a:t>
            </a:r>
            <a:r>
              <a:rPr lang="en-US" sz="1200" dirty="0" smtClean="0"/>
              <a:t>, </a:t>
            </a:r>
            <a:r>
              <a:rPr lang="en-US" sz="1200" dirty="0" smtClean="0"/>
              <a:t>NPJ Primary </a:t>
            </a:r>
            <a:r>
              <a:rPr lang="en-US" sz="1200" dirty="0"/>
              <a:t>Care Respiratory </a:t>
            </a:r>
            <a:r>
              <a:rPr lang="en-US" sz="1200" dirty="0" smtClean="0"/>
              <a:t>Medicine 2014</a:t>
            </a:r>
            <a:endParaRPr lang="el-GR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32</a:t>
            </a:fld>
            <a:endParaRPr kumimoji="0"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Τίτλος"/>
          <p:cNvSpPr>
            <a:spLocks noGrp="1"/>
          </p:cNvSpPr>
          <p:nvPr>
            <p:ph type="title"/>
          </p:nvPr>
        </p:nvSpPr>
        <p:spPr>
          <a:xfrm>
            <a:off x="228600" y="457200"/>
            <a:ext cx="8715375" cy="1000125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</a:rPr>
              <a:t>Spre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schimbarea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atitudinii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pacientilor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privind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ingrijirea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acestora</a:t>
            </a:r>
            <a:r>
              <a:rPr lang="en-US" sz="2800" dirty="0" smtClean="0">
                <a:solidFill>
                  <a:srgbClr val="0070C0"/>
                </a:solidFill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</a:rPr>
              <a:t>axarea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autoingrijire</a:t>
            </a:r>
            <a:endParaRPr lang="el-GR" sz="2800" dirty="0" smtClean="0">
              <a:solidFill>
                <a:srgbClr val="0070C0"/>
              </a:solidFill>
            </a:endParaRPr>
          </a:p>
        </p:txBody>
      </p:sp>
      <p:sp>
        <p:nvSpPr>
          <p:cNvPr id="7" name="6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2438400"/>
            <a:ext cx="4038600" cy="3568891"/>
          </a:xfrm>
        </p:spPr>
        <p:txBody>
          <a:bodyPr>
            <a:normAutofit/>
          </a:bodyPr>
          <a:lstStyle/>
          <a:p>
            <a:r>
              <a:rPr lang="en-US" dirty="0" err="1" smtClean="0"/>
              <a:t>Axarea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sistemele</a:t>
            </a:r>
            <a:r>
              <a:rPr lang="en-US" dirty="0" smtClean="0"/>
              <a:t> de </a:t>
            </a:r>
            <a:r>
              <a:rPr lang="en-US" dirty="0" err="1" smtClean="0"/>
              <a:t>ajutor</a:t>
            </a:r>
            <a:r>
              <a:rPr lang="en-US" dirty="0" smtClean="0"/>
              <a:t> social</a:t>
            </a:r>
            <a:endParaRPr lang="en-US" dirty="0" smtClean="0"/>
          </a:p>
          <a:p>
            <a:r>
              <a:rPr lang="en-US" dirty="0" err="1" smtClean="0"/>
              <a:t>Conectarea</a:t>
            </a:r>
            <a:r>
              <a:rPr lang="en-US" dirty="0" smtClean="0"/>
              <a:t> </a:t>
            </a:r>
            <a:r>
              <a:rPr lang="en-US" dirty="0" err="1" smtClean="0"/>
              <a:t>stiintelor</a:t>
            </a:r>
            <a:r>
              <a:rPr lang="en-US" dirty="0" smtClean="0"/>
              <a:t> </a:t>
            </a:r>
            <a:r>
              <a:rPr lang="en-US" dirty="0" err="1" smtClean="0"/>
              <a:t>serviciilor</a:t>
            </a:r>
            <a:r>
              <a:rPr lang="en-US" dirty="0" smtClean="0"/>
              <a:t> </a:t>
            </a:r>
            <a:r>
              <a:rPr lang="en-US" dirty="0" err="1" smtClean="0"/>
              <a:t>medicale</a:t>
            </a:r>
            <a:r>
              <a:rPr lang="en-US" dirty="0" smtClean="0"/>
              <a:t> cu </a:t>
            </a:r>
            <a:r>
              <a:rPr lang="en-US" dirty="0" err="1" smtClean="0"/>
              <a:t>psihologia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sociologia</a:t>
            </a:r>
            <a:endParaRPr lang="en-US" dirty="0" smtClean="0"/>
          </a:p>
          <a:p>
            <a:r>
              <a:rPr lang="en-US" dirty="0" err="1" smtClean="0"/>
              <a:t>Pacientul</a:t>
            </a:r>
            <a:r>
              <a:rPr lang="en-US" dirty="0" smtClean="0"/>
              <a:t> in prim plan</a:t>
            </a:r>
            <a:endParaRPr lang="en-US" dirty="0"/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600200"/>
            <a:ext cx="42862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3850" y="6308725"/>
            <a:ext cx="409575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Koetsenruijter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et al, Health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Qual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Life 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Outomes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2014</a:t>
            </a:r>
            <a:endParaRPr lang="el-GR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33</a:t>
            </a:fld>
            <a:endParaRPr kumimoji="0"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50" y="571500"/>
            <a:ext cx="8534400" cy="7588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dirty="0" err="1" smtClean="0">
                <a:solidFill>
                  <a:srgbClr val="0070C0"/>
                </a:solidFill>
              </a:rPr>
              <a:t>Spre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o </a:t>
            </a:r>
            <a:r>
              <a:rPr lang="en-US" sz="2800" dirty="0" err="1" smtClean="0">
                <a:solidFill>
                  <a:srgbClr val="0070C0"/>
                </a:solidFill>
              </a:rPr>
              <a:t>perspectiva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nationala</a:t>
            </a:r>
            <a:endParaRPr lang="el-GR" sz="2800" dirty="0">
              <a:solidFill>
                <a:srgbClr val="0070C0"/>
              </a:solidFill>
            </a:endParaRPr>
          </a:p>
        </p:txBody>
      </p:sp>
      <p:sp>
        <p:nvSpPr>
          <p:cNvPr id="41987" name="Content Placeholder 3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lvl="1">
              <a:buFont typeface="Courier New" pitchFamily="49" charset="0"/>
              <a:buChar char="o"/>
            </a:pPr>
            <a:endParaRPr lang="el-GR" sz="28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dirty="0" err="1" smtClean="0"/>
              <a:t>Spre</a:t>
            </a:r>
            <a:r>
              <a:rPr lang="en-US" sz="2800" dirty="0" smtClean="0"/>
              <a:t> o </a:t>
            </a:r>
            <a:r>
              <a:rPr lang="en-US" sz="2800" dirty="0" err="1" smtClean="0"/>
              <a:t>noua</a:t>
            </a:r>
            <a:r>
              <a:rPr lang="en-US" sz="2800" dirty="0" smtClean="0"/>
              <a:t> </a:t>
            </a:r>
            <a:r>
              <a:rPr lang="en-US" sz="2800" dirty="0" err="1" smtClean="0"/>
              <a:t>cultura</a:t>
            </a:r>
            <a:r>
              <a:rPr lang="en-US" sz="2800" dirty="0" smtClean="0"/>
              <a:t> in </a:t>
            </a:r>
            <a:r>
              <a:rPr lang="en-US" sz="2800" dirty="0" err="1" smtClean="0"/>
              <a:t>educatie</a:t>
            </a:r>
            <a:r>
              <a:rPr lang="en-US" sz="2800" dirty="0" smtClean="0"/>
              <a:t>, </a:t>
            </a:r>
            <a:r>
              <a:rPr lang="en-US" sz="2800" dirty="0" err="1" smtClean="0"/>
              <a:t>cercetare</a:t>
            </a:r>
            <a:r>
              <a:rPr lang="en-US" sz="2800" dirty="0" smtClean="0"/>
              <a:t> </a:t>
            </a:r>
            <a:r>
              <a:rPr lang="en-US" sz="2800" dirty="0" err="1" smtClean="0"/>
              <a:t>si</a:t>
            </a:r>
            <a:r>
              <a:rPr lang="en-US" sz="2800" dirty="0" smtClean="0"/>
              <a:t> </a:t>
            </a:r>
            <a:r>
              <a:rPr lang="en-US" sz="2800" dirty="0" err="1" smtClean="0"/>
              <a:t>practica</a:t>
            </a:r>
            <a:r>
              <a:rPr lang="en-US" sz="2800" dirty="0" smtClean="0"/>
              <a:t> </a:t>
            </a:r>
            <a:r>
              <a:rPr lang="en-US" sz="2800" dirty="0" err="1" smtClean="0"/>
              <a:t>clinica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dirty="0" err="1" smtClean="0"/>
              <a:t>Spre</a:t>
            </a:r>
            <a:r>
              <a:rPr lang="en-US" sz="2800" dirty="0" smtClean="0"/>
              <a:t> un </a:t>
            </a:r>
            <a:r>
              <a:rPr lang="en-US" sz="2800" dirty="0" err="1" smtClean="0"/>
              <a:t>nou</a:t>
            </a:r>
            <a:r>
              <a:rPr lang="en-US" sz="2800" dirty="0" smtClean="0"/>
              <a:t> model de </a:t>
            </a:r>
            <a:r>
              <a:rPr lang="en-US" sz="2800" dirty="0" err="1" smtClean="0"/>
              <a:t>predare</a:t>
            </a:r>
            <a:r>
              <a:rPr lang="en-US" sz="2800" dirty="0" smtClean="0"/>
              <a:t> </a:t>
            </a:r>
            <a:r>
              <a:rPr lang="en-US" sz="2800" dirty="0" err="1" smtClean="0"/>
              <a:t>si</a:t>
            </a:r>
            <a:r>
              <a:rPr lang="en-US" sz="2800" dirty="0" smtClean="0"/>
              <a:t> curriculum medical</a:t>
            </a:r>
            <a:endParaRPr lang="en-US" sz="28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dirty="0" err="1" smtClean="0"/>
              <a:t>Axarea</a:t>
            </a:r>
            <a:r>
              <a:rPr lang="en-US" sz="2800" dirty="0" smtClean="0"/>
              <a:t> </a:t>
            </a:r>
            <a:r>
              <a:rPr lang="en-US" sz="2800" dirty="0" err="1" smtClean="0"/>
              <a:t>pe</a:t>
            </a:r>
            <a:r>
              <a:rPr lang="en-US" sz="2800" dirty="0" smtClean="0"/>
              <a:t> </a:t>
            </a:r>
            <a:r>
              <a:rPr lang="en-US" sz="2800" dirty="0" err="1" smtClean="0"/>
              <a:t>modificarea</a:t>
            </a:r>
            <a:r>
              <a:rPr lang="en-US" sz="2800" dirty="0" smtClean="0"/>
              <a:t> </a:t>
            </a:r>
            <a:r>
              <a:rPr lang="en-US" sz="2800" dirty="0" err="1" smtClean="0"/>
              <a:t>comportamentului</a:t>
            </a:r>
            <a:r>
              <a:rPr lang="en-US" sz="2800" dirty="0" smtClean="0"/>
              <a:t> </a:t>
            </a:r>
            <a:r>
              <a:rPr lang="en-US" sz="2800" dirty="0" err="1" smtClean="0"/>
              <a:t>si</a:t>
            </a:r>
            <a:r>
              <a:rPr lang="en-US" sz="2800" dirty="0" smtClean="0"/>
              <a:t> </a:t>
            </a:r>
            <a:r>
              <a:rPr lang="en-US" sz="2800" dirty="0" err="1" smtClean="0"/>
              <a:t>plasarea</a:t>
            </a:r>
            <a:r>
              <a:rPr lang="en-US" sz="2800" dirty="0" smtClean="0"/>
              <a:t> </a:t>
            </a:r>
            <a:r>
              <a:rPr lang="en-US" sz="2800" dirty="0" err="1" smtClean="0"/>
              <a:t>pacientului</a:t>
            </a:r>
            <a:r>
              <a:rPr lang="en-US" sz="2800" dirty="0" smtClean="0"/>
              <a:t> </a:t>
            </a:r>
            <a:r>
              <a:rPr lang="en-US" sz="2800" dirty="0" err="1" smtClean="0"/>
              <a:t>pe</a:t>
            </a:r>
            <a:r>
              <a:rPr lang="en-US" sz="2800" dirty="0" smtClean="0"/>
              <a:t> </a:t>
            </a:r>
            <a:r>
              <a:rPr lang="en-US" sz="2800" dirty="0" err="1" smtClean="0"/>
              <a:t>primul</a:t>
            </a:r>
            <a:r>
              <a:rPr lang="en-US" sz="2800" dirty="0" smtClean="0"/>
              <a:t> loc.</a:t>
            </a:r>
            <a:r>
              <a:rPr lang="el-GR" sz="2800" dirty="0" smtClean="0"/>
              <a:t> </a:t>
            </a:r>
            <a:endParaRPr lang="en-US" sz="28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dirty="0" err="1" smtClean="0"/>
              <a:t>Dezvoltarea</a:t>
            </a:r>
            <a:r>
              <a:rPr lang="en-US" sz="2800" dirty="0" smtClean="0"/>
              <a:t> </a:t>
            </a:r>
            <a:r>
              <a:rPr lang="en-US" sz="2800" dirty="0" err="1" smtClean="0"/>
              <a:t>instrumentelor</a:t>
            </a:r>
            <a:r>
              <a:rPr lang="en-US" sz="2800" dirty="0" smtClean="0"/>
              <a:t> </a:t>
            </a:r>
            <a:r>
              <a:rPr lang="en-US" sz="2800" dirty="0" err="1" smtClean="0"/>
              <a:t>clinice</a:t>
            </a:r>
            <a:r>
              <a:rPr lang="en-US" sz="2800" dirty="0" smtClean="0"/>
              <a:t> </a:t>
            </a:r>
            <a:r>
              <a:rPr lang="en-US" sz="2800" dirty="0" err="1" smtClean="0"/>
              <a:t>si</a:t>
            </a:r>
            <a:r>
              <a:rPr lang="en-US" sz="2800" dirty="0" smtClean="0"/>
              <a:t> a </a:t>
            </a:r>
            <a:r>
              <a:rPr lang="en-US" sz="2800" dirty="0" err="1" smtClean="0"/>
              <a:t>sistemelor</a:t>
            </a:r>
            <a:r>
              <a:rPr lang="en-US" sz="2800" dirty="0" smtClean="0"/>
              <a:t> de </a:t>
            </a:r>
            <a:r>
              <a:rPr lang="en-US" sz="2800" dirty="0" err="1" smtClean="0"/>
              <a:t>suport</a:t>
            </a:r>
            <a:r>
              <a:rPr lang="en-US" sz="2800" dirty="0" smtClean="0"/>
              <a:t> a </a:t>
            </a:r>
            <a:r>
              <a:rPr lang="en-US" sz="2800" dirty="0" err="1" smtClean="0"/>
              <a:t>deciziilor</a:t>
            </a:r>
            <a:endParaRPr lang="el-GR" sz="2800" dirty="0" smtClean="0"/>
          </a:p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34</a:t>
            </a:fld>
            <a:endParaRPr kumimoji="0"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7483" y="0"/>
            <a:ext cx="93699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609600" y="1066800"/>
            <a:ext cx="8001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Va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multumesc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pentru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atentie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!!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161981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INTREBARI???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sz="quarter" idx="1"/>
          </p:nvPr>
        </p:nvSpPr>
        <p:spPr>
          <a:xfrm>
            <a:off x="3276600" y="5105400"/>
            <a:ext cx="4267200" cy="914401"/>
          </a:xfrm>
        </p:spPr>
        <p:txBody>
          <a:bodyPr/>
          <a:lstStyle/>
          <a:p>
            <a:r>
              <a:rPr lang="en-US" dirty="0" err="1" smtClean="0"/>
              <a:t>Raspunsuri</a:t>
            </a:r>
            <a:r>
              <a:rPr lang="en-US" dirty="0" smtClean="0"/>
              <a:t>…..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9091" y="1981200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2400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30530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Statistica</a:t>
            </a:r>
            <a:r>
              <a:rPr lang="en-US" dirty="0" smtClean="0"/>
              <a:t> – </a:t>
            </a:r>
            <a:r>
              <a:rPr lang="en-US" dirty="0" err="1" smtClean="0"/>
              <a:t>sistemul</a:t>
            </a:r>
            <a:r>
              <a:rPr lang="en-US" dirty="0" smtClean="0"/>
              <a:t> de </a:t>
            </a:r>
            <a:r>
              <a:rPr lang="en-US" dirty="0" err="1" smtClean="0"/>
              <a:t>sanatate</a:t>
            </a:r>
            <a:r>
              <a:rPr lang="en-US" dirty="0" smtClean="0"/>
              <a:t> din </a:t>
            </a:r>
            <a:r>
              <a:rPr lang="en-US" dirty="0" err="1" smtClean="0"/>
              <a:t>grecia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</a:t>
            </a:fld>
            <a:endParaRPr kumimoji="0"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Statistica</a:t>
            </a:r>
            <a:r>
              <a:rPr lang="en-US" dirty="0" smtClean="0">
                <a:solidFill>
                  <a:srgbClr val="0070C0"/>
                </a:solidFill>
              </a:rPr>
              <a:t> - </a:t>
            </a:r>
            <a:r>
              <a:rPr lang="en-US" dirty="0" err="1" smtClean="0">
                <a:solidFill>
                  <a:srgbClr val="0070C0"/>
                </a:solidFill>
              </a:rPr>
              <a:t>Grecia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endParaRPr lang="el-GR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834571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28600"/>
            <a:ext cx="20478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5</a:t>
            </a:fld>
            <a:endParaRPr kumimoji="0" lang="en-US"/>
          </a:p>
        </p:txBody>
      </p:sp>
      <p:sp>
        <p:nvSpPr>
          <p:cNvPr id="7" name="TextBox 6"/>
          <p:cNvSpPr txBox="1"/>
          <p:nvPr/>
        </p:nvSpPr>
        <p:spPr>
          <a:xfrm>
            <a:off x="4343400" y="6324600"/>
            <a:ext cx="4137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Sursa</a:t>
            </a:r>
            <a:r>
              <a:rPr lang="en-US" sz="1200" dirty="0" smtClean="0"/>
              <a:t>: </a:t>
            </a:r>
            <a:r>
              <a:rPr lang="en-US" sz="1200" dirty="0" err="1" smtClean="0"/>
              <a:t>Organizatia</a:t>
            </a:r>
            <a:r>
              <a:rPr lang="en-US" sz="1200" dirty="0" smtClean="0"/>
              <a:t> </a:t>
            </a:r>
            <a:r>
              <a:rPr lang="en-US" sz="1200" dirty="0" err="1" smtClean="0"/>
              <a:t>Mondiala</a:t>
            </a:r>
            <a:r>
              <a:rPr lang="en-US" sz="1200" dirty="0" smtClean="0"/>
              <a:t> a </a:t>
            </a:r>
            <a:r>
              <a:rPr lang="en-US" sz="1200" dirty="0" err="1" smtClean="0"/>
              <a:t>Sanatatii</a:t>
            </a:r>
            <a:r>
              <a:rPr lang="en-US" sz="1200" dirty="0" smtClean="0"/>
              <a:t>, date din 2014</a:t>
            </a:r>
            <a:endParaRPr lang="el-GR" sz="1200" dirty="0"/>
          </a:p>
        </p:txBody>
      </p:sp>
      <p:sp useBgFill="1">
        <p:nvSpPr>
          <p:cNvPr id="8" name="TextBox 7"/>
          <p:cNvSpPr txBox="1"/>
          <p:nvPr/>
        </p:nvSpPr>
        <p:spPr>
          <a:xfrm>
            <a:off x="228600" y="2209800"/>
            <a:ext cx="6553200" cy="29238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Statistica</a:t>
            </a:r>
            <a:r>
              <a:rPr lang="en-US" sz="1400" b="1" dirty="0" smtClean="0"/>
              <a:t> </a:t>
            </a:r>
          </a:p>
          <a:p>
            <a:endParaRPr lang="en-US" sz="1400" dirty="0" smtClean="0"/>
          </a:p>
          <a:p>
            <a:r>
              <a:rPr lang="en-US" sz="1200" dirty="0" err="1" smtClean="0"/>
              <a:t>Populatia</a:t>
            </a:r>
            <a:r>
              <a:rPr lang="en-US" sz="1200" dirty="0" smtClean="0"/>
              <a:t> </a:t>
            </a:r>
            <a:r>
              <a:rPr lang="en-US" sz="1200" dirty="0" err="1" smtClean="0"/>
              <a:t>totala</a:t>
            </a:r>
            <a:r>
              <a:rPr lang="en-US" sz="1200" dirty="0" smtClean="0"/>
              <a:t> (2012) </a:t>
            </a:r>
          </a:p>
          <a:p>
            <a:endParaRPr lang="en-US" sz="1200" dirty="0" smtClean="0"/>
          </a:p>
          <a:p>
            <a:r>
              <a:rPr lang="en-US" sz="1200" dirty="0" err="1" smtClean="0"/>
              <a:t>Venit</a:t>
            </a:r>
            <a:r>
              <a:rPr lang="en-US" sz="1200" dirty="0" smtClean="0"/>
              <a:t> national brut </a:t>
            </a:r>
            <a:r>
              <a:rPr lang="en-US" sz="1200" dirty="0" err="1" smtClean="0"/>
              <a:t>pe</a:t>
            </a:r>
            <a:r>
              <a:rPr lang="en-US" sz="1200" dirty="0" smtClean="0"/>
              <a:t> cap de </a:t>
            </a:r>
            <a:r>
              <a:rPr lang="en-US" sz="1200" dirty="0" err="1" smtClean="0"/>
              <a:t>locuitor</a:t>
            </a:r>
            <a:r>
              <a:rPr lang="en-US" sz="1200" dirty="0" smtClean="0"/>
              <a:t> (</a:t>
            </a:r>
            <a:r>
              <a:rPr lang="en-US" sz="1200" dirty="0" err="1" smtClean="0"/>
              <a:t>paritatea</a:t>
            </a:r>
            <a:r>
              <a:rPr lang="en-US" sz="1200" dirty="0" smtClean="0"/>
              <a:t> </a:t>
            </a:r>
            <a:r>
              <a:rPr lang="en-US" sz="1200" dirty="0" err="1" smtClean="0"/>
              <a:t>puterii</a:t>
            </a:r>
            <a:r>
              <a:rPr lang="en-US" sz="1200" dirty="0" smtClean="0"/>
              <a:t> de </a:t>
            </a:r>
            <a:r>
              <a:rPr lang="en-US" sz="1200" dirty="0" err="1" smtClean="0"/>
              <a:t>cumparare</a:t>
            </a:r>
            <a:r>
              <a:rPr lang="en-US" sz="1200" dirty="0" smtClean="0"/>
              <a:t>, </a:t>
            </a:r>
            <a:r>
              <a:rPr lang="en-US" sz="1200" dirty="0" err="1" smtClean="0"/>
              <a:t>dolari</a:t>
            </a:r>
            <a:r>
              <a:rPr lang="en-US" sz="1200" dirty="0" smtClean="0"/>
              <a:t>, 2012)</a:t>
            </a:r>
          </a:p>
          <a:p>
            <a:endParaRPr lang="en-US" sz="1200" dirty="0" smtClean="0"/>
          </a:p>
          <a:p>
            <a:r>
              <a:rPr lang="en-US" sz="1200" dirty="0" err="1" smtClean="0"/>
              <a:t>Speranta</a:t>
            </a:r>
            <a:r>
              <a:rPr lang="en-US" sz="1200" dirty="0" smtClean="0"/>
              <a:t> de </a:t>
            </a:r>
            <a:r>
              <a:rPr lang="en-US" sz="1200" dirty="0" err="1" smtClean="0"/>
              <a:t>viata</a:t>
            </a:r>
            <a:r>
              <a:rPr lang="en-US" sz="1200" dirty="0" smtClean="0"/>
              <a:t> la </a:t>
            </a:r>
            <a:r>
              <a:rPr lang="en-US" sz="1200" dirty="0" err="1" smtClean="0"/>
              <a:t>nastere</a:t>
            </a:r>
            <a:r>
              <a:rPr lang="en-US" sz="1200" dirty="0" smtClean="0"/>
              <a:t> m/f (</a:t>
            </a:r>
            <a:r>
              <a:rPr lang="en-US" sz="1200" dirty="0" err="1" smtClean="0"/>
              <a:t>ani</a:t>
            </a:r>
            <a:r>
              <a:rPr lang="en-US" sz="1200" dirty="0" smtClean="0"/>
              <a:t>, 2012)</a:t>
            </a:r>
          </a:p>
          <a:p>
            <a:endParaRPr lang="en-US" sz="1200" dirty="0" smtClean="0"/>
          </a:p>
          <a:p>
            <a:r>
              <a:rPr lang="en-US" sz="1200" dirty="0" err="1" smtClean="0"/>
              <a:t>Probabilitatea</a:t>
            </a:r>
            <a:r>
              <a:rPr lang="en-US" sz="1200" dirty="0" smtClean="0"/>
              <a:t> </a:t>
            </a:r>
            <a:r>
              <a:rPr lang="en-US" sz="1200" dirty="0" err="1" smtClean="0"/>
              <a:t>decesului</a:t>
            </a:r>
            <a:r>
              <a:rPr lang="en-US" sz="1200" dirty="0" smtClean="0"/>
              <a:t> sub </a:t>
            </a:r>
            <a:r>
              <a:rPr lang="en-US" sz="1200" dirty="0" err="1" smtClean="0"/>
              <a:t>varsta</a:t>
            </a:r>
            <a:r>
              <a:rPr lang="en-US" sz="1200" dirty="0" smtClean="0"/>
              <a:t> de 5 </a:t>
            </a:r>
            <a:r>
              <a:rPr lang="en-US" sz="1200" dirty="0" err="1" smtClean="0"/>
              <a:t>ani</a:t>
            </a:r>
            <a:r>
              <a:rPr lang="en-US" sz="1200" dirty="0" smtClean="0"/>
              <a:t> (la 1000 de </a:t>
            </a:r>
            <a:r>
              <a:rPr lang="en-US" sz="1200" dirty="0" err="1" smtClean="0"/>
              <a:t>nasteri</a:t>
            </a:r>
            <a:r>
              <a:rPr lang="en-US" sz="1200" dirty="0" smtClean="0"/>
              <a:t> de </a:t>
            </a:r>
            <a:r>
              <a:rPr lang="en-US" sz="1200" dirty="0" err="1" smtClean="0"/>
              <a:t>copii</a:t>
            </a:r>
            <a:r>
              <a:rPr lang="en-US" sz="1200" dirty="0" smtClean="0"/>
              <a:t> vii, 2012)</a:t>
            </a:r>
          </a:p>
          <a:p>
            <a:endParaRPr lang="en-US" sz="1200" dirty="0" smtClean="0"/>
          </a:p>
          <a:p>
            <a:r>
              <a:rPr lang="en-US" sz="1200" dirty="0" err="1" smtClean="0"/>
              <a:t>Probabilitatea</a:t>
            </a:r>
            <a:r>
              <a:rPr lang="en-US" sz="1200" dirty="0" smtClean="0"/>
              <a:t> </a:t>
            </a:r>
            <a:r>
              <a:rPr lang="en-US" sz="1200" dirty="0" err="1" smtClean="0"/>
              <a:t>decesului</a:t>
            </a:r>
            <a:r>
              <a:rPr lang="en-US" sz="1200" dirty="0" smtClean="0"/>
              <a:t> </a:t>
            </a:r>
            <a:r>
              <a:rPr lang="en-US" sz="1200" dirty="0" err="1" smtClean="0"/>
              <a:t>intre</a:t>
            </a:r>
            <a:r>
              <a:rPr lang="en-US" sz="1200" dirty="0" smtClean="0"/>
              <a:t> 15 </a:t>
            </a:r>
            <a:r>
              <a:rPr lang="en-US" sz="1200" dirty="0" err="1" smtClean="0"/>
              <a:t>si</a:t>
            </a:r>
            <a:r>
              <a:rPr lang="en-US" sz="1200" dirty="0" smtClean="0"/>
              <a:t> 60 de </a:t>
            </a:r>
            <a:r>
              <a:rPr lang="en-US" sz="1200" dirty="0" err="1" smtClean="0"/>
              <a:t>ani</a:t>
            </a:r>
            <a:r>
              <a:rPr lang="en-US" sz="1200" dirty="0" smtClean="0"/>
              <a:t> m/f (la 1000 din </a:t>
            </a:r>
            <a:r>
              <a:rPr lang="en-US" sz="1200" dirty="0" err="1" smtClean="0"/>
              <a:t>populatie</a:t>
            </a:r>
            <a:r>
              <a:rPr lang="en-US" sz="1200" dirty="0" smtClean="0"/>
              <a:t>, 2012)</a:t>
            </a:r>
          </a:p>
          <a:p>
            <a:endParaRPr lang="en-US" sz="1200" dirty="0" smtClean="0"/>
          </a:p>
          <a:p>
            <a:r>
              <a:rPr lang="en-US" sz="1200" dirty="0" err="1" smtClean="0"/>
              <a:t>Chetuielile</a:t>
            </a:r>
            <a:r>
              <a:rPr lang="en-US" sz="1200" dirty="0" smtClean="0"/>
              <a:t> </a:t>
            </a:r>
            <a:r>
              <a:rPr lang="en-US" sz="1200" dirty="0" err="1" smtClean="0"/>
              <a:t>totale</a:t>
            </a:r>
            <a:r>
              <a:rPr lang="en-US" sz="1200" dirty="0" smtClean="0"/>
              <a:t> </a:t>
            </a:r>
            <a:r>
              <a:rPr lang="en-US" sz="1200" dirty="0" err="1" smtClean="0"/>
              <a:t>pentru</a:t>
            </a:r>
            <a:r>
              <a:rPr lang="en-US" sz="1200" dirty="0" smtClean="0"/>
              <a:t> </a:t>
            </a:r>
            <a:r>
              <a:rPr lang="en-US" sz="1200" dirty="0" err="1" smtClean="0"/>
              <a:t>sanatate</a:t>
            </a:r>
            <a:r>
              <a:rPr lang="en-US" sz="1200" dirty="0" smtClean="0"/>
              <a:t> </a:t>
            </a:r>
            <a:r>
              <a:rPr lang="en-US" sz="1200" dirty="0" err="1" smtClean="0"/>
              <a:t>pe</a:t>
            </a:r>
            <a:r>
              <a:rPr lang="en-US" sz="1200" dirty="0" smtClean="0"/>
              <a:t> cap de </a:t>
            </a:r>
            <a:r>
              <a:rPr lang="en-US" sz="1200" dirty="0" err="1" smtClean="0"/>
              <a:t>locuitor</a:t>
            </a:r>
            <a:r>
              <a:rPr lang="en-US" sz="1200" dirty="0" smtClean="0"/>
              <a:t> (</a:t>
            </a:r>
            <a:r>
              <a:rPr lang="en-US" sz="1200" dirty="0" err="1" smtClean="0"/>
              <a:t>dolari</a:t>
            </a:r>
            <a:r>
              <a:rPr lang="en-US" sz="1200" dirty="0" smtClean="0"/>
              <a:t>, 2012)</a:t>
            </a:r>
          </a:p>
          <a:p>
            <a:endParaRPr lang="en-US" sz="1200" dirty="0" smtClean="0"/>
          </a:p>
          <a:p>
            <a:r>
              <a:rPr lang="en-US" sz="1200" dirty="0" err="1" smtClean="0"/>
              <a:t>Cheltuielile</a:t>
            </a:r>
            <a:r>
              <a:rPr lang="en-US" sz="1200" dirty="0" smtClean="0"/>
              <a:t> </a:t>
            </a:r>
            <a:r>
              <a:rPr lang="en-US" sz="1200" dirty="0" err="1" smtClean="0"/>
              <a:t>totale</a:t>
            </a:r>
            <a:r>
              <a:rPr lang="en-US" sz="1200" dirty="0" smtClean="0"/>
              <a:t> </a:t>
            </a:r>
            <a:r>
              <a:rPr lang="en-US" sz="1200" dirty="0" err="1" smtClean="0"/>
              <a:t>pentru</a:t>
            </a:r>
            <a:r>
              <a:rPr lang="en-US" sz="1200" dirty="0" smtClean="0"/>
              <a:t> </a:t>
            </a:r>
            <a:r>
              <a:rPr lang="en-US" sz="1200" dirty="0" err="1" smtClean="0"/>
              <a:t>sanatate</a:t>
            </a:r>
            <a:r>
              <a:rPr lang="en-US" sz="1200" dirty="0" smtClean="0"/>
              <a:t> ca </a:t>
            </a:r>
            <a:r>
              <a:rPr lang="en-US" sz="1200" dirty="0" err="1" smtClean="0"/>
              <a:t>procent</a:t>
            </a:r>
            <a:r>
              <a:rPr lang="en-US" sz="1200" dirty="0" smtClean="0"/>
              <a:t> din PIB (2012)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</a:t>
            </a:r>
            <a:r>
              <a:rPr lang="en-US" sz="2700" dirty="0" smtClean="0">
                <a:solidFill>
                  <a:srgbClr val="0070C0"/>
                </a:solidFill>
              </a:rPr>
              <a:t>RINCIPALELE CAUZE DE DECES IN GRECIA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6</a:t>
            </a:fld>
            <a:endParaRPr kumimoji="0"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7467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533400" y="3962400"/>
            <a:ext cx="2209800" cy="1905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4038600" y="6488668"/>
            <a:ext cx="472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Sursa</a:t>
            </a:r>
            <a:r>
              <a:rPr lang="en-US" sz="1200" dirty="0" smtClean="0"/>
              <a:t>: </a:t>
            </a:r>
            <a:r>
              <a:rPr lang="en-US" sz="1200" dirty="0" err="1" smtClean="0"/>
              <a:t>Economou</a:t>
            </a:r>
            <a:r>
              <a:rPr lang="en-US" sz="1200" dirty="0" smtClean="0"/>
              <a:t> C., </a:t>
            </a:r>
            <a:r>
              <a:rPr lang="en-US" sz="1200" dirty="0" err="1" smtClean="0"/>
              <a:t>Sistemele</a:t>
            </a:r>
            <a:r>
              <a:rPr lang="en-US" sz="1200" dirty="0" smtClean="0"/>
              <a:t> de </a:t>
            </a:r>
            <a:r>
              <a:rPr lang="en-US" sz="1200" dirty="0" err="1" smtClean="0"/>
              <a:t>Sanatate</a:t>
            </a:r>
            <a:r>
              <a:rPr lang="en-US" sz="1200" dirty="0" smtClean="0"/>
              <a:t> in </a:t>
            </a:r>
            <a:r>
              <a:rPr lang="en-US" sz="1200" dirty="0" err="1" smtClean="0"/>
              <a:t>Tranzitie</a:t>
            </a:r>
            <a:r>
              <a:rPr lang="en-US" sz="1200" dirty="0" smtClean="0"/>
              <a:t>, 2010</a:t>
            </a:r>
            <a:r>
              <a:rPr lang="en-US" dirty="0" smtClean="0"/>
              <a:t>. </a:t>
            </a:r>
            <a:endParaRPr lang="el-GR" dirty="0"/>
          </a:p>
        </p:txBody>
      </p:sp>
      <p:sp useBgFill="1">
        <p:nvSpPr>
          <p:cNvPr id="8" name="TextBox 7"/>
          <p:cNvSpPr txBox="1"/>
          <p:nvPr/>
        </p:nvSpPr>
        <p:spPr>
          <a:xfrm>
            <a:off x="3657600" y="1295400"/>
            <a:ext cx="175260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Statistica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vitala</a:t>
            </a:r>
            <a:endParaRPr lang="en-US" sz="1400" b="1" dirty="0"/>
          </a:p>
        </p:txBody>
      </p:sp>
      <p:sp useBgFill="1">
        <p:nvSpPr>
          <p:cNvPr id="9" name="TextBox 8"/>
          <p:cNvSpPr txBox="1"/>
          <p:nvPr/>
        </p:nvSpPr>
        <p:spPr>
          <a:xfrm>
            <a:off x="533400" y="2286000"/>
            <a:ext cx="1981200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Casatorii</a:t>
            </a:r>
            <a:endParaRPr lang="en-US" sz="1200" dirty="0" smtClean="0"/>
          </a:p>
          <a:p>
            <a:r>
              <a:rPr lang="en-US" sz="1200" dirty="0" smtClean="0"/>
              <a:t>La 1000 de </a:t>
            </a:r>
            <a:r>
              <a:rPr lang="en-US" sz="1200" dirty="0" err="1" smtClean="0"/>
              <a:t>locuitori</a:t>
            </a:r>
            <a:r>
              <a:rPr lang="en-US" sz="1200" dirty="0" smtClean="0"/>
              <a:t>(1)</a:t>
            </a:r>
          </a:p>
          <a:p>
            <a:r>
              <a:rPr lang="en-US" sz="1200" dirty="0" err="1" smtClean="0"/>
              <a:t>Divorturi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La 1000 de </a:t>
            </a:r>
            <a:r>
              <a:rPr lang="en-US" sz="1200" dirty="0" err="1" smtClean="0"/>
              <a:t>casatorii</a:t>
            </a:r>
            <a:r>
              <a:rPr lang="en-US" sz="1200" dirty="0" smtClean="0"/>
              <a:t>:</a:t>
            </a:r>
          </a:p>
          <a:p>
            <a:r>
              <a:rPr lang="en-US" sz="1200" dirty="0" err="1" smtClean="0"/>
              <a:t>Nasteri</a:t>
            </a:r>
            <a:r>
              <a:rPr lang="en-US" sz="1200" dirty="0" smtClean="0"/>
              <a:t> de </a:t>
            </a:r>
            <a:r>
              <a:rPr lang="en-US" sz="1200" dirty="0" err="1" smtClean="0"/>
              <a:t>copii</a:t>
            </a:r>
            <a:r>
              <a:rPr lang="en-US" sz="1200" dirty="0" smtClean="0"/>
              <a:t> vii</a:t>
            </a:r>
          </a:p>
          <a:p>
            <a:r>
              <a:rPr lang="en-US" sz="1200" dirty="0" smtClean="0"/>
              <a:t>La 1000 de </a:t>
            </a:r>
            <a:r>
              <a:rPr lang="en-US" sz="1200" dirty="0" err="1" smtClean="0"/>
              <a:t>locuitori</a:t>
            </a:r>
            <a:r>
              <a:rPr lang="en-US" sz="1200" dirty="0" smtClean="0"/>
              <a:t>(1)</a:t>
            </a:r>
          </a:p>
          <a:p>
            <a:r>
              <a:rPr lang="en-US" sz="1200" dirty="0" err="1" smtClean="0"/>
              <a:t>Decese</a:t>
            </a:r>
            <a:endParaRPr lang="en-US" sz="1200" dirty="0" smtClean="0"/>
          </a:p>
          <a:p>
            <a:r>
              <a:rPr lang="en-US" sz="1200" dirty="0" smtClean="0"/>
              <a:t>La 1000 de </a:t>
            </a:r>
            <a:r>
              <a:rPr lang="en-US" sz="1200" dirty="0" err="1" smtClean="0"/>
              <a:t>locuitori</a:t>
            </a:r>
            <a:r>
              <a:rPr lang="en-US" sz="1200" dirty="0" smtClean="0"/>
              <a:t>(1)</a:t>
            </a:r>
            <a:endParaRPr lang="en-US" sz="1200" dirty="0"/>
          </a:p>
        </p:txBody>
      </p:sp>
      <p:sp useBgFill="1">
        <p:nvSpPr>
          <p:cNvPr id="10" name="TextBox 9"/>
          <p:cNvSpPr txBox="1"/>
          <p:nvPr/>
        </p:nvSpPr>
        <p:spPr>
          <a:xfrm>
            <a:off x="533400" y="4038600"/>
            <a:ext cx="2057400" cy="173893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Principalele</a:t>
            </a:r>
            <a:r>
              <a:rPr lang="en-US" sz="1200" dirty="0" smtClean="0"/>
              <a:t> </a:t>
            </a:r>
            <a:r>
              <a:rPr lang="en-US" sz="1200" dirty="0" err="1" smtClean="0"/>
              <a:t>cauze</a:t>
            </a:r>
            <a:r>
              <a:rPr lang="en-US" sz="1200" dirty="0" smtClean="0"/>
              <a:t> a </a:t>
            </a:r>
            <a:r>
              <a:rPr lang="en-US" sz="1200" dirty="0" err="1" smtClean="0"/>
              <a:t>decesului</a:t>
            </a:r>
            <a:r>
              <a:rPr lang="en-US" sz="1200" dirty="0" smtClean="0"/>
              <a:t>:</a:t>
            </a:r>
          </a:p>
          <a:p>
            <a:pPr>
              <a:buFontTx/>
              <a:buChar char="-"/>
            </a:pPr>
            <a:r>
              <a:rPr lang="en-US" sz="1200" dirty="0" err="1" smtClean="0"/>
              <a:t>Boli</a:t>
            </a:r>
            <a:r>
              <a:rPr lang="en-US" sz="1200" dirty="0" smtClean="0"/>
              <a:t> </a:t>
            </a:r>
            <a:r>
              <a:rPr lang="en-US" sz="1200" dirty="0" err="1" smtClean="0"/>
              <a:t>cardiovasculare</a:t>
            </a:r>
            <a:endParaRPr lang="en-US" sz="1200" dirty="0" smtClean="0"/>
          </a:p>
          <a:p>
            <a:pPr>
              <a:buFontTx/>
              <a:buChar char="-"/>
            </a:pPr>
            <a:r>
              <a:rPr lang="en-US" sz="1200" dirty="0" smtClean="0"/>
              <a:t> </a:t>
            </a:r>
            <a:r>
              <a:rPr lang="en-US" sz="1200" dirty="0" err="1" smtClean="0"/>
              <a:t>Tumori</a:t>
            </a:r>
            <a:endParaRPr lang="en-US" sz="1200" dirty="0" smtClean="0"/>
          </a:p>
          <a:p>
            <a:pPr>
              <a:buFontTx/>
              <a:buChar char="-"/>
            </a:pPr>
            <a:r>
              <a:rPr lang="en-US" sz="1200" dirty="0" smtClean="0"/>
              <a:t> </a:t>
            </a:r>
            <a:r>
              <a:rPr lang="en-US" sz="1200" dirty="0" err="1" smtClean="0"/>
              <a:t>Boli</a:t>
            </a:r>
            <a:r>
              <a:rPr lang="en-US" sz="1200" dirty="0" smtClean="0"/>
              <a:t> </a:t>
            </a:r>
            <a:r>
              <a:rPr lang="en-US" sz="1200" dirty="0" err="1" smtClean="0"/>
              <a:t>cerebrovasculare</a:t>
            </a:r>
            <a:endParaRPr lang="en-US" sz="1200" dirty="0" smtClean="0"/>
          </a:p>
          <a:p>
            <a:pPr>
              <a:buFontTx/>
              <a:buChar char="-"/>
            </a:pPr>
            <a:r>
              <a:rPr lang="en-US" sz="1200" dirty="0" smtClean="0"/>
              <a:t> </a:t>
            </a:r>
            <a:r>
              <a:rPr lang="en-US" sz="1200" dirty="0" err="1" smtClean="0"/>
              <a:t>Afectiuni</a:t>
            </a:r>
            <a:r>
              <a:rPr lang="en-US" sz="1200" dirty="0" smtClean="0"/>
              <a:t> ale </a:t>
            </a:r>
            <a:r>
              <a:rPr lang="en-US" sz="1200" dirty="0" err="1" smtClean="0"/>
              <a:t>sistemului</a:t>
            </a:r>
            <a:r>
              <a:rPr lang="en-US" sz="1200" dirty="0" smtClean="0"/>
              <a:t> </a:t>
            </a:r>
          </a:p>
          <a:p>
            <a:pPr>
              <a:buFontTx/>
              <a:buChar char="-"/>
            </a:pPr>
            <a:r>
              <a:rPr lang="en-US" sz="1200" dirty="0" smtClean="0"/>
              <a:t>respirator</a:t>
            </a:r>
          </a:p>
          <a:p>
            <a:pPr>
              <a:buFontTx/>
              <a:buChar char="-"/>
            </a:pPr>
            <a:r>
              <a:rPr lang="en-US" sz="1200" dirty="0" smtClean="0"/>
              <a:t> </a:t>
            </a:r>
            <a:r>
              <a:rPr lang="en-US" sz="1200" dirty="0" err="1" smtClean="0"/>
              <a:t>Accidente</a:t>
            </a:r>
            <a:r>
              <a:rPr lang="en-US" sz="1200" dirty="0" smtClean="0"/>
              <a:t> </a:t>
            </a:r>
          </a:p>
          <a:p>
            <a:endParaRPr lang="en-US" sz="1100" dirty="0"/>
          </a:p>
        </p:txBody>
      </p:sp>
      <p:sp useBgFill="1">
        <p:nvSpPr>
          <p:cNvPr id="11" name="TextBox 10"/>
          <p:cNvSpPr txBox="1"/>
          <p:nvPr/>
        </p:nvSpPr>
        <p:spPr>
          <a:xfrm>
            <a:off x="1066800" y="5943600"/>
            <a:ext cx="678180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en-US" sz="1200" dirty="0" err="1" smtClean="0"/>
              <a:t>Colectarea</a:t>
            </a:r>
            <a:r>
              <a:rPr lang="en-US" sz="1200" dirty="0" smtClean="0"/>
              <a:t> </a:t>
            </a:r>
            <a:r>
              <a:rPr lang="en-US" sz="1200" dirty="0" err="1" smtClean="0"/>
              <a:t>indicilor</a:t>
            </a:r>
            <a:r>
              <a:rPr lang="en-US" sz="1200" dirty="0" smtClean="0"/>
              <a:t> </a:t>
            </a:r>
            <a:r>
              <a:rPr lang="en-US" sz="1200" dirty="0" err="1" smtClean="0"/>
              <a:t>demografici</a:t>
            </a:r>
            <a:r>
              <a:rPr lang="en-US" sz="1200" dirty="0" smtClean="0"/>
              <a:t> </a:t>
            </a:r>
            <a:r>
              <a:rPr lang="en-US" sz="1200" dirty="0" err="1" smtClean="0"/>
              <a:t>pentru</a:t>
            </a:r>
            <a:r>
              <a:rPr lang="en-US" sz="1200" dirty="0" smtClean="0"/>
              <a:t> </a:t>
            </a:r>
            <a:r>
              <a:rPr lang="en-US" sz="1200" dirty="0" err="1" smtClean="0"/>
              <a:t>anii</a:t>
            </a:r>
            <a:r>
              <a:rPr lang="en-US" sz="1200" dirty="0" smtClean="0"/>
              <a:t> 1991, 2001, 2007, 2008, 2009 </a:t>
            </a:r>
            <a:r>
              <a:rPr lang="en-US" sz="1200" dirty="0" err="1" smtClean="0"/>
              <a:t>si</a:t>
            </a:r>
            <a:r>
              <a:rPr lang="en-US" sz="1200" dirty="0" smtClean="0"/>
              <a:t> 2010 se </a:t>
            </a:r>
            <a:r>
              <a:rPr lang="en-US" sz="1200" dirty="0" err="1" smtClean="0"/>
              <a:t>bazeaza</a:t>
            </a:r>
            <a:r>
              <a:rPr lang="en-US" sz="1200" dirty="0" smtClean="0"/>
              <a:t> </a:t>
            </a:r>
            <a:r>
              <a:rPr lang="en-US" sz="1200" dirty="0" err="1" smtClean="0"/>
              <a:t>pe</a:t>
            </a:r>
            <a:r>
              <a:rPr lang="en-US" sz="1200" dirty="0" smtClean="0"/>
              <a:t> </a:t>
            </a:r>
            <a:r>
              <a:rPr lang="en-US" sz="1200" dirty="0" err="1" smtClean="0"/>
              <a:t>populatia</a:t>
            </a:r>
            <a:r>
              <a:rPr lang="en-US" sz="1200" dirty="0" smtClean="0"/>
              <a:t> </a:t>
            </a:r>
            <a:r>
              <a:rPr lang="en-US" sz="1200" dirty="0" err="1" smtClean="0"/>
              <a:t>estimata</a:t>
            </a:r>
            <a:r>
              <a:rPr lang="en-US" sz="1200" dirty="0" smtClean="0"/>
              <a:t> de </a:t>
            </a:r>
            <a:r>
              <a:rPr lang="en-US" sz="1200" dirty="0" err="1" smtClean="0"/>
              <a:t>fapt</a:t>
            </a:r>
            <a:r>
              <a:rPr lang="en-US" sz="1200" dirty="0" smtClean="0"/>
              <a:t>, care a </a:t>
            </a:r>
            <a:r>
              <a:rPr lang="en-US" sz="1200" dirty="0" err="1" smtClean="0"/>
              <a:t>fost</a:t>
            </a:r>
            <a:r>
              <a:rPr lang="en-US" sz="1200" dirty="0" smtClean="0"/>
              <a:t> </a:t>
            </a:r>
            <a:r>
              <a:rPr lang="en-US" sz="1200" dirty="0" err="1" smtClean="0"/>
              <a:t>revizuita</a:t>
            </a:r>
            <a:r>
              <a:rPr lang="en-US" sz="1200" dirty="0" smtClean="0"/>
              <a:t> conform </a:t>
            </a:r>
            <a:r>
              <a:rPr lang="en-US" sz="1200" dirty="0" err="1" smtClean="0"/>
              <a:t>Recensamantului</a:t>
            </a:r>
            <a:r>
              <a:rPr lang="en-US" sz="1200" dirty="0" smtClean="0"/>
              <a:t> </a:t>
            </a:r>
            <a:r>
              <a:rPr lang="en-US" sz="1200" dirty="0" err="1" smtClean="0"/>
              <a:t>Populatiei</a:t>
            </a:r>
            <a:r>
              <a:rPr lang="en-US" sz="1200" dirty="0" smtClean="0"/>
              <a:t> din 2001.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2286000" cy="3001962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Designul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sistemului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sanatate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7</a:t>
            </a:fld>
            <a:endParaRPr kumimoji="0"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0"/>
            <a:ext cx="56864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38600" y="6488668"/>
            <a:ext cx="472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Sursa</a:t>
            </a:r>
            <a:r>
              <a:rPr lang="en-US" sz="1200" dirty="0" smtClean="0"/>
              <a:t>: </a:t>
            </a:r>
            <a:r>
              <a:rPr lang="en-US" sz="1200" dirty="0" err="1" smtClean="0"/>
              <a:t>Economou</a:t>
            </a:r>
            <a:r>
              <a:rPr lang="en-US" sz="1200" dirty="0" smtClean="0"/>
              <a:t> C., </a:t>
            </a:r>
            <a:r>
              <a:rPr lang="en-US" sz="1200" dirty="0" err="1" smtClean="0"/>
              <a:t>Sistemele</a:t>
            </a:r>
            <a:r>
              <a:rPr lang="en-US" sz="1200" dirty="0" smtClean="0"/>
              <a:t> de </a:t>
            </a:r>
            <a:r>
              <a:rPr lang="en-US" sz="1200" dirty="0" err="1" smtClean="0"/>
              <a:t>Sanatate</a:t>
            </a:r>
            <a:r>
              <a:rPr lang="en-US" sz="1200" dirty="0" smtClean="0"/>
              <a:t> in </a:t>
            </a:r>
            <a:r>
              <a:rPr lang="en-US" sz="1200" dirty="0" err="1" smtClean="0"/>
              <a:t>Tranzitie</a:t>
            </a:r>
            <a:r>
              <a:rPr lang="en-US" sz="1200" dirty="0" smtClean="0"/>
              <a:t>, 2010</a:t>
            </a:r>
            <a:r>
              <a:rPr lang="en-US" dirty="0" smtClean="0"/>
              <a:t>. </a:t>
            </a:r>
            <a:endParaRPr lang="el-GR" dirty="0"/>
          </a:p>
        </p:txBody>
      </p:sp>
      <p:sp useBgFill="1">
        <p:nvSpPr>
          <p:cNvPr id="7" name="TextBox 6"/>
          <p:cNvSpPr txBox="1"/>
          <p:nvPr/>
        </p:nvSpPr>
        <p:spPr>
          <a:xfrm>
            <a:off x="2743200" y="228600"/>
            <a:ext cx="441960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Prezentarea</a:t>
            </a:r>
            <a:r>
              <a:rPr lang="en-US" sz="1200" dirty="0" smtClean="0"/>
              <a:t> </a:t>
            </a:r>
            <a:r>
              <a:rPr lang="en-US" sz="1200" dirty="0" err="1" smtClean="0"/>
              <a:t>generala</a:t>
            </a:r>
            <a:r>
              <a:rPr lang="en-US" sz="1200" dirty="0" smtClean="0"/>
              <a:t> a </a:t>
            </a:r>
            <a:r>
              <a:rPr lang="en-US" sz="1200" dirty="0" err="1" smtClean="0"/>
              <a:t>sistemului</a:t>
            </a:r>
            <a:r>
              <a:rPr lang="en-US" sz="1200" dirty="0" smtClean="0"/>
              <a:t> de </a:t>
            </a:r>
            <a:r>
              <a:rPr lang="en-US" sz="1200" dirty="0" err="1" smtClean="0"/>
              <a:t>sanatate</a:t>
            </a:r>
            <a:r>
              <a:rPr lang="en-US" sz="1200" dirty="0" smtClean="0"/>
              <a:t> din </a:t>
            </a:r>
            <a:r>
              <a:rPr lang="en-US" sz="1200" dirty="0" err="1" smtClean="0"/>
              <a:t>Grecia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858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Capacitatea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l-GR" dirty="0" smtClean="0">
              <a:solidFill>
                <a:srgbClr val="0070C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74676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9600"/>
            <a:ext cx="8001000" cy="71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5334000"/>
            <a:ext cx="28765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304800" y="2209800"/>
            <a:ext cx="78486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11" name="TextBox 10"/>
          <p:cNvSpPr txBox="1"/>
          <p:nvPr/>
        </p:nvSpPr>
        <p:spPr>
          <a:xfrm>
            <a:off x="381000" y="762000"/>
            <a:ext cx="800100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err="1" smtClean="0"/>
              <a:t>Figura</a:t>
            </a:r>
            <a:r>
              <a:rPr lang="en-US" sz="1200" b="1" dirty="0" smtClean="0"/>
              <a:t> 2: </a:t>
            </a:r>
            <a:r>
              <a:rPr lang="en-US" sz="1200" b="1" dirty="0" err="1" smtClean="0"/>
              <a:t>Numarul</a:t>
            </a:r>
            <a:r>
              <a:rPr lang="en-US" sz="1200" b="1" dirty="0" smtClean="0"/>
              <a:t> de </a:t>
            </a:r>
            <a:r>
              <a:rPr lang="en-US" sz="1200" b="1" dirty="0" err="1" smtClean="0"/>
              <a:t>paturi</a:t>
            </a:r>
            <a:r>
              <a:rPr lang="en-US" sz="1200" b="1" dirty="0" smtClean="0"/>
              <a:t> de </a:t>
            </a:r>
            <a:r>
              <a:rPr lang="en-US" sz="1200" b="1" dirty="0" err="1" smtClean="0"/>
              <a:t>spital</a:t>
            </a:r>
            <a:r>
              <a:rPr lang="en-US" sz="1200" b="1" dirty="0" smtClean="0"/>
              <a:t>, EU-27, 2000-10 (1)(la 100 000 de </a:t>
            </a:r>
            <a:r>
              <a:rPr lang="en-US" sz="1200" b="1" dirty="0" err="1" smtClean="0"/>
              <a:t>locuitori</a:t>
            </a:r>
            <a:r>
              <a:rPr lang="en-US" sz="1200" b="1" dirty="0" smtClean="0"/>
              <a:t>) – </a:t>
            </a:r>
            <a:r>
              <a:rPr lang="en-US" sz="1200" b="1" dirty="0" err="1" smtClean="0"/>
              <a:t>Sursa</a:t>
            </a:r>
            <a:r>
              <a:rPr lang="en-US" sz="1200" b="1" dirty="0" smtClean="0"/>
              <a:t>: </a:t>
            </a:r>
            <a:r>
              <a:rPr lang="en-US" sz="1200" b="1" dirty="0" err="1" smtClean="0"/>
              <a:t>Eurostat</a:t>
            </a:r>
            <a:r>
              <a:rPr lang="en-US" sz="1200" b="1" dirty="0" smtClean="0"/>
              <a:t> (tps00046)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457200"/>
            <a:ext cx="442354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Tipul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plata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9</a:t>
            </a:fld>
            <a:endParaRPr kumimoji="0"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49530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38600" y="6488668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Sursa</a:t>
            </a:r>
            <a:r>
              <a:rPr lang="en-US" sz="1200" dirty="0" smtClean="0"/>
              <a:t>: </a:t>
            </a:r>
            <a:r>
              <a:rPr lang="en-US" sz="1200" dirty="0" err="1" smtClean="0"/>
              <a:t>Economou</a:t>
            </a:r>
            <a:r>
              <a:rPr lang="en-US" sz="1200" dirty="0" smtClean="0"/>
              <a:t> C. </a:t>
            </a:r>
            <a:r>
              <a:rPr lang="en-US" sz="1200" dirty="0" err="1" smtClean="0"/>
              <a:t>Sistemele</a:t>
            </a:r>
            <a:r>
              <a:rPr lang="en-US" sz="1200" dirty="0" smtClean="0"/>
              <a:t> de </a:t>
            </a:r>
            <a:r>
              <a:rPr lang="en-US" sz="1200" dirty="0" err="1" smtClean="0"/>
              <a:t>Sanatate</a:t>
            </a:r>
            <a:r>
              <a:rPr lang="en-US" sz="1200" dirty="0" smtClean="0"/>
              <a:t> in </a:t>
            </a:r>
            <a:r>
              <a:rPr lang="en-US" sz="1200" dirty="0" err="1" smtClean="0"/>
              <a:t>Tranzitie</a:t>
            </a:r>
            <a:r>
              <a:rPr lang="en-US" sz="1200" dirty="0" smtClean="0"/>
              <a:t>, 2010</a:t>
            </a:r>
            <a:r>
              <a:rPr lang="en-US" dirty="0" smtClean="0"/>
              <a:t>. </a:t>
            </a:r>
            <a:endParaRPr lang="el-GR" dirty="0"/>
          </a:p>
        </p:txBody>
      </p:sp>
      <p:sp useBgFill="1">
        <p:nvSpPr>
          <p:cNvPr id="7" name="TextBox 6"/>
          <p:cNvSpPr txBox="1"/>
          <p:nvPr/>
        </p:nvSpPr>
        <p:spPr>
          <a:xfrm>
            <a:off x="4191000" y="685800"/>
            <a:ext cx="464820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Cheltuielile</a:t>
            </a:r>
            <a:r>
              <a:rPr lang="en-US" sz="1200" dirty="0" smtClean="0"/>
              <a:t> </a:t>
            </a:r>
            <a:r>
              <a:rPr lang="en-US" sz="1200" dirty="0" err="1" smtClean="0"/>
              <a:t>totale</a:t>
            </a:r>
            <a:r>
              <a:rPr lang="en-US" sz="1200" dirty="0" smtClean="0"/>
              <a:t> </a:t>
            </a:r>
            <a:r>
              <a:rPr lang="en-US" sz="1200" dirty="0" err="1" smtClean="0"/>
              <a:t>pentru</a:t>
            </a:r>
            <a:r>
              <a:rPr lang="en-US" sz="1200" dirty="0" smtClean="0"/>
              <a:t> </a:t>
            </a:r>
            <a:r>
              <a:rPr lang="en-US" sz="1200" dirty="0" err="1" smtClean="0"/>
              <a:t>sanatate</a:t>
            </a:r>
            <a:r>
              <a:rPr lang="en-US" sz="1200" dirty="0" smtClean="0"/>
              <a:t> (%) </a:t>
            </a:r>
            <a:r>
              <a:rPr lang="en-US" sz="1200" dirty="0" err="1" smtClean="0"/>
              <a:t>pe</a:t>
            </a:r>
            <a:r>
              <a:rPr lang="en-US" sz="1200" dirty="0" smtClean="0"/>
              <a:t> </a:t>
            </a:r>
            <a:r>
              <a:rPr lang="en-US" sz="1200" dirty="0" err="1" smtClean="0"/>
              <a:t>sursa</a:t>
            </a:r>
            <a:r>
              <a:rPr lang="en-US" sz="1200" dirty="0" smtClean="0"/>
              <a:t> de </a:t>
            </a:r>
            <a:r>
              <a:rPr lang="en-US" sz="1200" dirty="0" err="1" smtClean="0"/>
              <a:t>venit</a:t>
            </a:r>
            <a:r>
              <a:rPr lang="en-US" sz="1200" dirty="0" smtClean="0"/>
              <a:t>, 2006 </a:t>
            </a:r>
            <a:endParaRPr lang="en-US" sz="1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3057</TotalTime>
  <Words>2991</Words>
  <Application>Microsoft Office PowerPoint</Application>
  <PresentationFormat>On-screen Show (4:3)</PresentationFormat>
  <Paragraphs>708</Paragraphs>
  <Slides>36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Oriel</vt:lpstr>
      <vt:lpstr>Cum putem dezvolta cercetarea si cea in practica clinica efectiva si in medicina de familie intr-o tara afectata de austeritate-  experiente din Grecia </vt:lpstr>
      <vt:lpstr>IDEI PRINCIPALE</vt:lpstr>
      <vt:lpstr>MULTUMIRI:</vt:lpstr>
      <vt:lpstr>Statistica – sistemul de sanatate din grecia </vt:lpstr>
      <vt:lpstr>Statistica - Grecia  </vt:lpstr>
      <vt:lpstr>PRINCIPALELE CAUZE DE DECES IN GRECIA</vt:lpstr>
      <vt:lpstr>Designul sistemului de sanatate</vt:lpstr>
      <vt:lpstr>Capacitatea </vt:lpstr>
      <vt:lpstr>Tipul de plata</vt:lpstr>
      <vt:lpstr>Accesul la Asistenta medicala primara</vt:lpstr>
      <vt:lpstr>Unde ne aflam acum? Contextul actual al asistentei medicale primare din grecia</vt:lpstr>
      <vt:lpstr>Impactul crizei financiare- I   </vt:lpstr>
      <vt:lpstr>Impactul crizei financiare- II   </vt:lpstr>
      <vt:lpstr>Impactul crizei financiare - III   </vt:lpstr>
      <vt:lpstr>Ce am invatat din studiul international – QUALICOPC </vt:lpstr>
      <vt:lpstr>       Participanti</vt:lpstr>
      <vt:lpstr>Participanti: date socio-demografice</vt:lpstr>
      <vt:lpstr>chestionar – experienta pacientului</vt:lpstr>
      <vt:lpstr>Rezultate: datele pacientilor– Frecventa de vizitare a medicului primar</vt:lpstr>
      <vt:lpstr>Rezultate: datele pacientilor–experiente in urma vizitelor la medicul primar</vt:lpstr>
      <vt:lpstr>Rezultate: datele pacientilor–experiente in urma vizitelor la medicul primar</vt:lpstr>
      <vt:lpstr>Rezultate: datele pacientilor-Accesibilitatea</vt:lpstr>
      <vt:lpstr>Rezultate: datele medicilor primari-morbiditati intalnite de medicii primari</vt:lpstr>
      <vt:lpstr>Rezultate: datele medicilor primari- competente clinice</vt:lpstr>
      <vt:lpstr>Aspecte cheie invatate</vt:lpstr>
      <vt:lpstr>Care este prospectiva GRECIEI? </vt:lpstr>
      <vt:lpstr>Spre un nou curriculum medical – axarea pe colaborarea interprofesionala -I</vt:lpstr>
      <vt:lpstr>Spre un nou curriculum medical – axarea pe educatia interprofesionala-II</vt:lpstr>
      <vt:lpstr>Spre un nou model organizational si operational model in asistenta medicala primara-Axarea pe ingrijirea integrata</vt:lpstr>
      <vt:lpstr>Spre schimbarea modelului actual: axarea pe prescrierea rationala si adecvata</vt:lpstr>
      <vt:lpstr>Spre un management eficient al poverii datorate bolii cronice: axarea pe multimorbiditate si fragilitate</vt:lpstr>
      <vt:lpstr>Spre reducerea poverii spitatelor prin axarea pe un management mai bun al bolilor cronice cu accent pe prevenirea bolilor si promovarea sanatatii</vt:lpstr>
      <vt:lpstr>Spre schimbarea atitudinii pacientilor privind ingrijirea acestora: axarea pe autoingrijire</vt:lpstr>
      <vt:lpstr>Spre o perspectiva nationala</vt:lpstr>
      <vt:lpstr>Slide 35</vt:lpstr>
      <vt:lpstr>INTREBARI???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Greek Primary Health Care (PHC) services: Presenting patient experiences as recorded in the QUALICOPC study</dc:title>
  <dc:creator>GNK</dc:creator>
  <cp:lastModifiedBy>Lulu</cp:lastModifiedBy>
  <cp:revision>172</cp:revision>
  <dcterms:created xsi:type="dcterms:W3CDTF">2014-08-29T13:10:55Z</dcterms:created>
  <dcterms:modified xsi:type="dcterms:W3CDTF">2014-09-19T23:11:25Z</dcterms:modified>
</cp:coreProperties>
</file>